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8" r:id="rId3"/>
    <p:sldId id="276" r:id="rId4"/>
    <p:sldId id="277" r:id="rId5"/>
    <p:sldId id="257" r:id="rId6"/>
    <p:sldId id="258" r:id="rId7"/>
    <p:sldId id="259" r:id="rId8"/>
    <p:sldId id="260" r:id="rId9"/>
    <p:sldId id="279" r:id="rId10"/>
    <p:sldId id="261" r:id="rId11"/>
    <p:sldId id="263" r:id="rId12"/>
    <p:sldId id="264" r:id="rId13"/>
    <p:sldId id="266" r:id="rId14"/>
    <p:sldId id="269" r:id="rId15"/>
    <p:sldId id="267" r:id="rId16"/>
    <p:sldId id="268" r:id="rId17"/>
    <p:sldId id="270" r:id="rId18"/>
    <p:sldId id="271" r:id="rId19"/>
    <p:sldId id="272" r:id="rId20"/>
    <p:sldId id="273" r:id="rId21"/>
    <p:sldId id="274" r:id="rId22"/>
    <p:sldId id="280" r:id="rId23"/>
    <p:sldId id="275" r:id="rId24"/>
    <p:sldId id="283" r:id="rId25"/>
    <p:sldId id="284" r:id="rId26"/>
    <p:sldId id="281" r:id="rId27"/>
    <p:sldId id="282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483" autoAdjust="0"/>
  </p:normalViewPr>
  <p:slideViewPr>
    <p:cSldViewPr>
      <p:cViewPr>
        <p:scale>
          <a:sx n="70" d="100"/>
          <a:sy n="70" d="100"/>
        </p:scale>
        <p:origin x="-137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5.jpeg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2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3.png"/><Relationship Id="rId4" Type="http://schemas.openxmlformats.org/officeDocument/2006/relationships/image" Target="../media/image10.jpe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Эко урок\img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59" y="-49421"/>
            <a:ext cx="9361040" cy="7115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596" y="2786058"/>
            <a:ext cx="82809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«Красная книга от А до Я»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692696"/>
            <a:ext cx="7943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Ямало-Ненецкий автономный округ</a:t>
            </a:r>
          </a:p>
          <a:p>
            <a:pPr algn="ctr"/>
            <a:r>
              <a:rPr lang="ru-RU" sz="1200" b="1" dirty="0" smtClean="0"/>
              <a:t>Муниципальное образование Ямальский район</a:t>
            </a:r>
          </a:p>
          <a:p>
            <a:pPr algn="ctr"/>
            <a:r>
              <a:rPr lang="ru-RU" sz="1200" b="1" dirty="0" smtClean="0"/>
              <a:t>МБУОШИ «Новопортовская школа-интернат среднего (полного) общего образования»</a:t>
            </a:r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143240" y="585789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Новый Порт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2053" y="4329970"/>
            <a:ext cx="45606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Выполнил:Окотэтто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Анастасия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Биисова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Алина Эркебековна</a:t>
            </a:r>
            <a:r>
              <a:rPr lang="ru-RU" dirty="0" smtClean="0"/>
              <a:t>,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группы 1 класса</a:t>
            </a:r>
          </a:p>
        </p:txBody>
      </p:sp>
      <p:pic>
        <p:nvPicPr>
          <p:cNvPr id="4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428736"/>
            <a:ext cx="793750" cy="90805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27" name="Рисунок 3"/>
          <p:cNvPicPr>
            <a:picLocks noChangeAspect="1" noChangeArrowheads="1"/>
          </p:cNvPicPr>
          <p:nvPr/>
        </p:nvPicPr>
        <p:blipFill>
          <a:blip r:embed="rId4" cstate="print"/>
          <a:srcRect t="12122" b="50504"/>
          <a:stretch>
            <a:fillRect/>
          </a:stretch>
        </p:blipFill>
        <p:spPr bwMode="auto">
          <a:xfrm>
            <a:off x="142844" y="71414"/>
            <a:ext cx="8786874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3"/>
          <p:cNvPicPr>
            <a:picLocks noChangeAspect="1" noChangeArrowheads="1"/>
          </p:cNvPicPr>
          <p:nvPr/>
        </p:nvPicPr>
        <p:blipFill>
          <a:blip r:embed="rId5" cstate="print"/>
          <a:srcRect t="12122" b="50504"/>
          <a:stretch>
            <a:fillRect/>
          </a:stretch>
        </p:blipFill>
        <p:spPr bwMode="auto">
          <a:xfrm rot="10800000">
            <a:off x="142844" y="6677048"/>
            <a:ext cx="871543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3"/>
          <p:cNvPicPr>
            <a:picLocks noChangeAspect="1" noChangeArrowheads="1"/>
          </p:cNvPicPr>
          <p:nvPr/>
        </p:nvPicPr>
        <p:blipFill>
          <a:blip r:embed="rId5" cstate="print"/>
          <a:srcRect l="22131" t="12122" b="50504"/>
          <a:stretch>
            <a:fillRect/>
          </a:stretch>
        </p:blipFill>
        <p:spPr bwMode="auto">
          <a:xfrm rot="16200000">
            <a:off x="-3302817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"/>
          <p:cNvPicPr>
            <a:picLocks noChangeAspect="1" noChangeArrowheads="1"/>
          </p:cNvPicPr>
          <p:nvPr/>
        </p:nvPicPr>
        <p:blipFill>
          <a:blip r:embed="rId5" cstate="print"/>
          <a:srcRect l="22131" t="12122" b="50504"/>
          <a:stretch>
            <a:fillRect/>
          </a:stretch>
        </p:blipFill>
        <p:spPr bwMode="auto">
          <a:xfrm rot="5400000">
            <a:off x="5555463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224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Эко урок\img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329"/>
            <a:ext cx="9361040" cy="7115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_  -     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857364"/>
            <a:ext cx="4572000" cy="2286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03848" y="908720"/>
            <a:ext cx="5271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Международная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3857628"/>
            <a:ext cx="53640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Красная книга </a:t>
            </a:r>
            <a:endParaRPr lang="ru-RU" sz="54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lvl="0" algn="ctr"/>
            <a:r>
              <a:rPr lang="ru-RU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России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8" name="Picture 2" descr="E:\DCIM\100CANON\IMG_58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95" t="2158" r="59326" b="370"/>
          <a:stretch/>
        </p:blipFill>
        <p:spPr bwMode="auto">
          <a:xfrm>
            <a:off x="491318" y="1023582"/>
            <a:ext cx="2115403" cy="4913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AutoShape 4" descr="http://vignette2.wikia.nocookie.net/althistory/images/7/73/%D0%A2%D0%B5%D1%80%D1%80%D0%B8%D1%82%D0%BE%D1%80%D0%B8%D1%8F_%D0%A0%D0%A4-%D0%A0%D0%BE%D1%81%D1%81%D0%B8%D0%B8.png/revision/latest?cb=20140929140042&amp;path-prefix=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://vignette2.wikia.nocookie.net/althistory/images/7/73/%D0%A2%D0%B5%D1%80%D1%80%D0%B8%D1%82%D0%BE%D1%80%D0%B8%D1%8F_%D0%A0%D0%A4-%D0%A0%D0%BE%D1%81%D1%81%D0%B8%D0%B8.png/revision/latest?cb=20140929140042&amp;path-prefix=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://vignette2.wikia.nocookie.net/althistory/images/7/73/%D0%A2%D0%B5%D1%80%D1%80%D0%B8%D1%82%D0%BE%D1%80%D0%B8%D1%8F_%D0%A0%D0%A4-%D0%A0%D0%BE%D1%81%D1%81%D0%B8%D0%B8.png/revision/latest?cb=20140929140042&amp;path-prefix=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3"/>
          <p:cNvPicPr>
            <a:picLocks noChangeAspect="1" noChangeArrowheads="1"/>
          </p:cNvPicPr>
          <p:nvPr/>
        </p:nvPicPr>
        <p:blipFill>
          <a:blip r:embed="rId5" cstate="print"/>
          <a:srcRect l="22131" t="12122" b="50504"/>
          <a:stretch>
            <a:fillRect/>
          </a:stretch>
        </p:blipFill>
        <p:spPr bwMode="auto">
          <a:xfrm rot="16200000">
            <a:off x="-3302817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"/>
          <p:cNvPicPr>
            <a:picLocks noChangeAspect="1" noChangeArrowheads="1"/>
          </p:cNvPicPr>
          <p:nvPr/>
        </p:nvPicPr>
        <p:blipFill>
          <a:blip r:embed="rId6" cstate="print"/>
          <a:srcRect t="12122" b="50504"/>
          <a:stretch>
            <a:fillRect/>
          </a:stretch>
        </p:blipFill>
        <p:spPr bwMode="auto">
          <a:xfrm>
            <a:off x="142844" y="71414"/>
            <a:ext cx="8786874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3"/>
          <p:cNvPicPr>
            <a:picLocks noChangeAspect="1" noChangeArrowheads="1"/>
          </p:cNvPicPr>
          <p:nvPr/>
        </p:nvPicPr>
        <p:blipFill>
          <a:blip r:embed="rId5" cstate="print"/>
          <a:srcRect t="12122" b="50504"/>
          <a:stretch>
            <a:fillRect/>
          </a:stretch>
        </p:blipFill>
        <p:spPr bwMode="auto">
          <a:xfrm rot="10800000">
            <a:off x="142844" y="6677048"/>
            <a:ext cx="871543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3"/>
          <p:cNvPicPr>
            <a:picLocks noChangeAspect="1" noChangeArrowheads="1"/>
          </p:cNvPicPr>
          <p:nvPr/>
        </p:nvPicPr>
        <p:blipFill>
          <a:blip r:embed="rId5" cstate="print"/>
          <a:srcRect l="22131" t="12122" b="50504"/>
          <a:stretch>
            <a:fillRect/>
          </a:stretch>
        </p:blipFill>
        <p:spPr bwMode="auto">
          <a:xfrm rot="5400000">
            <a:off x="5555463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820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Эко урок\img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329"/>
            <a:ext cx="9361040" cy="7115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Эко урок\2368_pv_red_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60897"/>
            <a:ext cx="7649630" cy="5748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4" cstate="print"/>
          <a:srcRect l="22131" t="12122" b="50504"/>
          <a:stretch>
            <a:fillRect/>
          </a:stretch>
        </p:blipFill>
        <p:spPr bwMode="auto">
          <a:xfrm rot="16200000">
            <a:off x="-3302817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5" cstate="print"/>
          <a:srcRect t="12122" b="50504"/>
          <a:stretch>
            <a:fillRect/>
          </a:stretch>
        </p:blipFill>
        <p:spPr bwMode="auto">
          <a:xfrm>
            <a:off x="142844" y="71414"/>
            <a:ext cx="8786874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4" cstate="print"/>
          <a:srcRect t="12122" b="50504"/>
          <a:stretch>
            <a:fillRect/>
          </a:stretch>
        </p:blipFill>
        <p:spPr bwMode="auto">
          <a:xfrm rot="10800000">
            <a:off x="142844" y="6677048"/>
            <a:ext cx="871543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4" cstate="print"/>
          <a:srcRect l="22131" t="12122" b="50504"/>
          <a:stretch>
            <a:fillRect/>
          </a:stretch>
        </p:blipFill>
        <p:spPr bwMode="auto">
          <a:xfrm rot="5400000">
            <a:off x="5555463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820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Эко урок\img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329"/>
            <a:ext cx="9361040" cy="7115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Эко урок\img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68" y="-19329"/>
            <a:ext cx="9361040" cy="7115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Эко урок\вСнимок.PNы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11042"/>
            <a:ext cx="7911405" cy="54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4" cstate="print"/>
          <a:srcRect l="22131" t="12122" b="50504"/>
          <a:stretch>
            <a:fillRect/>
          </a:stretch>
        </p:blipFill>
        <p:spPr bwMode="auto">
          <a:xfrm rot="16200000">
            <a:off x="-3302817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5" cstate="print"/>
          <a:srcRect t="12122" b="50504"/>
          <a:stretch>
            <a:fillRect/>
          </a:stretch>
        </p:blipFill>
        <p:spPr bwMode="auto">
          <a:xfrm>
            <a:off x="142844" y="71414"/>
            <a:ext cx="8786874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4" cstate="print"/>
          <a:srcRect t="12122" b="50504"/>
          <a:stretch>
            <a:fillRect/>
          </a:stretch>
        </p:blipFill>
        <p:spPr bwMode="auto">
          <a:xfrm rot="10800000">
            <a:off x="142844" y="6677048"/>
            <a:ext cx="871543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4" cstate="print"/>
          <a:srcRect l="22131" t="12122" b="50504"/>
          <a:stretch>
            <a:fillRect/>
          </a:stretch>
        </p:blipFill>
        <p:spPr bwMode="auto">
          <a:xfrm rot="5400000">
            <a:off x="5555463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478858" y="4786921"/>
            <a:ext cx="4188123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000" b="1" dirty="0"/>
              <a:t>ПИСКУЛЬКА - 2 категория. Редкий вид, распространенный </a:t>
            </a:r>
          </a:p>
          <a:p>
            <a:pPr algn="r"/>
            <a:r>
              <a:rPr lang="ru-RU" sz="2000" b="1" dirty="0"/>
              <a:t>на ограниченной территории, с неуклонно сокращающейся численностью. </a:t>
            </a:r>
          </a:p>
        </p:txBody>
      </p:sp>
    </p:spTree>
    <p:extLst>
      <p:ext uri="{BB962C8B-B14F-4D97-AF65-F5344CB8AC3E}">
        <p14:creationId xmlns="" xmlns:p14="http://schemas.microsoft.com/office/powerpoint/2010/main" val="10820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Эко урок\img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329"/>
            <a:ext cx="9361040" cy="7115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Эко урок\Снааимок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56"/>
          <a:stretch/>
        </p:blipFill>
        <p:spPr bwMode="auto">
          <a:xfrm>
            <a:off x="1522413" y="1223963"/>
            <a:ext cx="6097587" cy="4306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4" cstate="print"/>
          <a:srcRect l="22131" t="12122" b="50504"/>
          <a:stretch>
            <a:fillRect/>
          </a:stretch>
        </p:blipFill>
        <p:spPr bwMode="auto">
          <a:xfrm rot="16200000">
            <a:off x="-3302817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5" cstate="print"/>
          <a:srcRect t="12122" b="50504"/>
          <a:stretch>
            <a:fillRect/>
          </a:stretch>
        </p:blipFill>
        <p:spPr bwMode="auto">
          <a:xfrm>
            <a:off x="142844" y="71414"/>
            <a:ext cx="8786874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4" cstate="print"/>
          <a:srcRect t="12122" b="50504"/>
          <a:stretch>
            <a:fillRect/>
          </a:stretch>
        </p:blipFill>
        <p:spPr bwMode="auto">
          <a:xfrm rot="10800000">
            <a:off x="142844" y="6677048"/>
            <a:ext cx="871543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4" cstate="print"/>
          <a:srcRect l="22131" t="12122" b="50504"/>
          <a:stretch>
            <a:fillRect/>
          </a:stretch>
        </p:blipFill>
        <p:spPr bwMode="auto">
          <a:xfrm rot="5400000">
            <a:off x="5555463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355976" y="4514479"/>
            <a:ext cx="4188123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000" b="1" dirty="0"/>
              <a:t>БЕРКУТ - 2 категория. Чрезвычайно редкий вид, имеющий ограниченное </a:t>
            </a:r>
            <a:r>
              <a:rPr lang="ru-RU" sz="2000" b="1" dirty="0" smtClean="0"/>
              <a:t>распространение. 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10820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Эко урок\img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329"/>
            <a:ext cx="9361040" cy="7115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:\Эко урок\Сниппмок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790"/>
          <a:stretch/>
        </p:blipFill>
        <p:spPr bwMode="auto">
          <a:xfrm>
            <a:off x="1043608" y="689249"/>
            <a:ext cx="7488832" cy="5479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4" cstate="print"/>
          <a:srcRect l="22131" t="12122" b="50504"/>
          <a:stretch>
            <a:fillRect/>
          </a:stretch>
        </p:blipFill>
        <p:spPr bwMode="auto">
          <a:xfrm rot="16200000">
            <a:off x="-3302817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5" cstate="print"/>
          <a:srcRect t="12122" b="50504"/>
          <a:stretch>
            <a:fillRect/>
          </a:stretch>
        </p:blipFill>
        <p:spPr bwMode="auto">
          <a:xfrm>
            <a:off x="142844" y="71414"/>
            <a:ext cx="8786874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4" cstate="print"/>
          <a:srcRect t="12122" b="50504"/>
          <a:stretch>
            <a:fillRect/>
          </a:stretch>
        </p:blipFill>
        <p:spPr bwMode="auto">
          <a:xfrm rot="10800000">
            <a:off x="142844" y="6677048"/>
            <a:ext cx="871543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4" cstate="print"/>
          <a:srcRect l="22131" t="12122" b="50504"/>
          <a:stretch>
            <a:fillRect/>
          </a:stretch>
        </p:blipFill>
        <p:spPr bwMode="auto">
          <a:xfrm rot="5400000">
            <a:off x="5555463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930736" y="5301208"/>
            <a:ext cx="36004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000" b="1" dirty="0"/>
              <a:t>БЕЛАЯ СОВА -  2  категория. Редкий вид с сокращающейся </a:t>
            </a:r>
          </a:p>
          <a:p>
            <a:pPr algn="r"/>
            <a:r>
              <a:rPr lang="ru-RU" sz="2000" b="1" dirty="0"/>
              <a:t>численностью.</a:t>
            </a:r>
          </a:p>
        </p:txBody>
      </p:sp>
    </p:spTree>
    <p:extLst>
      <p:ext uri="{BB962C8B-B14F-4D97-AF65-F5344CB8AC3E}">
        <p14:creationId xmlns="" xmlns:p14="http://schemas.microsoft.com/office/powerpoint/2010/main" val="10820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Эко урок\img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329"/>
            <a:ext cx="9361040" cy="7115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Эко урок\Сниамо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6701929" cy="4909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4" cstate="print"/>
          <a:srcRect l="22131" t="12122" b="50504"/>
          <a:stretch>
            <a:fillRect/>
          </a:stretch>
        </p:blipFill>
        <p:spPr bwMode="auto">
          <a:xfrm rot="16200000">
            <a:off x="-3302817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5" cstate="print"/>
          <a:srcRect t="12122" b="50504"/>
          <a:stretch>
            <a:fillRect/>
          </a:stretch>
        </p:blipFill>
        <p:spPr bwMode="auto">
          <a:xfrm>
            <a:off x="142844" y="71414"/>
            <a:ext cx="8786874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4" cstate="print"/>
          <a:srcRect t="12122" b="50504"/>
          <a:stretch>
            <a:fillRect/>
          </a:stretch>
        </p:blipFill>
        <p:spPr bwMode="auto">
          <a:xfrm rot="10800000">
            <a:off x="142844" y="6677048"/>
            <a:ext cx="871543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4" cstate="print"/>
          <a:srcRect l="22131" t="12122" b="50504"/>
          <a:stretch>
            <a:fillRect/>
          </a:stretch>
        </p:blipFill>
        <p:spPr bwMode="auto">
          <a:xfrm rot="5400000">
            <a:off x="5555463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674492" y="3538656"/>
            <a:ext cx="4188123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000" b="1" dirty="0"/>
              <a:t>ЖЕЛТУШКА ТИХЕ - Редкий горно-тундровый вид. Включен со статусом «3 категория» в Красные книги Тюменской области (2004), Ненецкого автономного </a:t>
            </a:r>
          </a:p>
          <a:p>
            <a:pPr algn="r"/>
            <a:r>
              <a:rPr lang="ru-RU" sz="2000" b="1" dirty="0"/>
              <a:t>округа (2006)</a:t>
            </a:r>
          </a:p>
        </p:txBody>
      </p:sp>
    </p:spTree>
    <p:extLst>
      <p:ext uri="{BB962C8B-B14F-4D97-AF65-F5344CB8AC3E}">
        <p14:creationId xmlns="" xmlns:p14="http://schemas.microsoft.com/office/powerpoint/2010/main" val="10820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Эко урок\img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329"/>
            <a:ext cx="9361040" cy="7115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Эко урок\Снимок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620"/>
          <a:stretch/>
        </p:blipFill>
        <p:spPr bwMode="auto">
          <a:xfrm>
            <a:off x="467544" y="476673"/>
            <a:ext cx="5604654" cy="42931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4" cstate="print"/>
          <a:srcRect l="22131" t="12122" b="50504"/>
          <a:stretch>
            <a:fillRect/>
          </a:stretch>
        </p:blipFill>
        <p:spPr bwMode="auto">
          <a:xfrm rot="16200000">
            <a:off x="-3302817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5" cstate="print"/>
          <a:srcRect t="12122" b="50504"/>
          <a:stretch>
            <a:fillRect/>
          </a:stretch>
        </p:blipFill>
        <p:spPr bwMode="auto">
          <a:xfrm>
            <a:off x="142844" y="71414"/>
            <a:ext cx="8786874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4" cstate="print"/>
          <a:srcRect t="12122" b="50504"/>
          <a:stretch>
            <a:fillRect/>
          </a:stretch>
        </p:blipFill>
        <p:spPr bwMode="auto">
          <a:xfrm rot="10800000">
            <a:off x="142844" y="6677048"/>
            <a:ext cx="871543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4" cstate="print"/>
          <a:srcRect l="22131" t="12122" b="50504"/>
          <a:stretch>
            <a:fillRect/>
          </a:stretch>
        </p:blipFill>
        <p:spPr bwMode="auto">
          <a:xfrm rot="5400000">
            <a:off x="5555463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131840" y="3754167"/>
            <a:ext cx="4188123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000" b="1" dirty="0"/>
              <a:t>БЕЛУХА - 4 категория. Малоизученный вид с неопределенным статусом.</a:t>
            </a:r>
          </a:p>
        </p:txBody>
      </p:sp>
    </p:spTree>
    <p:extLst>
      <p:ext uri="{BB962C8B-B14F-4D97-AF65-F5344CB8AC3E}">
        <p14:creationId xmlns="" xmlns:p14="http://schemas.microsoft.com/office/powerpoint/2010/main" val="10820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Эко урок\img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329"/>
            <a:ext cx="9361040" cy="7115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Эко урок\Снирмок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" r="54376" b="1160"/>
          <a:stretch/>
        </p:blipFill>
        <p:spPr bwMode="auto">
          <a:xfrm>
            <a:off x="683568" y="777542"/>
            <a:ext cx="3588181" cy="5650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E:\Эко урок\Снирмок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689" t="-1" r="2994" b="63278"/>
          <a:stretch/>
        </p:blipFill>
        <p:spPr bwMode="auto">
          <a:xfrm>
            <a:off x="3411940" y="777543"/>
            <a:ext cx="4899547" cy="2099394"/>
          </a:xfrm>
          <a:prstGeom prst="flowChartDocumen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4" cstate="print"/>
          <a:srcRect l="22131" t="12122" b="50504"/>
          <a:stretch>
            <a:fillRect/>
          </a:stretch>
        </p:blipFill>
        <p:spPr bwMode="auto">
          <a:xfrm rot="16200000">
            <a:off x="-3302817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5" cstate="print"/>
          <a:srcRect t="12122" b="50504"/>
          <a:stretch>
            <a:fillRect/>
          </a:stretch>
        </p:blipFill>
        <p:spPr bwMode="auto">
          <a:xfrm>
            <a:off x="142844" y="71414"/>
            <a:ext cx="8786874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4" cstate="print"/>
          <a:srcRect t="12122" b="50504"/>
          <a:stretch>
            <a:fillRect/>
          </a:stretch>
        </p:blipFill>
        <p:spPr bwMode="auto">
          <a:xfrm rot="10800000">
            <a:off x="142844" y="6677048"/>
            <a:ext cx="871543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4" cstate="print"/>
          <a:srcRect l="22131" t="12122" b="50504"/>
          <a:stretch>
            <a:fillRect/>
          </a:stretch>
        </p:blipFill>
        <p:spPr bwMode="auto">
          <a:xfrm rot="5400000">
            <a:off x="5555463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136618" y="2876936"/>
            <a:ext cx="4188123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000" b="1" dirty="0"/>
              <a:t>МУКСУН - Вид внесен в Красную книгу Ненецкого автономно-</a:t>
            </a:r>
            <a:r>
              <a:rPr lang="ru-RU" sz="2000" b="1" dirty="0" err="1"/>
              <a:t>го</a:t>
            </a:r>
            <a:r>
              <a:rPr lang="ru-RU" sz="2000" b="1" dirty="0"/>
              <a:t> округа (2006) со статусом «3 категория» </a:t>
            </a:r>
          </a:p>
        </p:txBody>
      </p:sp>
    </p:spTree>
    <p:extLst>
      <p:ext uri="{BB962C8B-B14F-4D97-AF65-F5344CB8AC3E}">
        <p14:creationId xmlns="" xmlns:p14="http://schemas.microsoft.com/office/powerpoint/2010/main" val="10820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Эко урок\img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329"/>
            <a:ext cx="9361040" cy="7115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Эко урок\Сниццмо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659" y="622332"/>
            <a:ext cx="4447974" cy="5832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Эко урок\Сввниввмок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06" r="3597" b="4546"/>
          <a:stretch/>
        </p:blipFill>
        <p:spPr bwMode="auto">
          <a:xfrm>
            <a:off x="506404" y="1196752"/>
            <a:ext cx="3124695" cy="19349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DCIM\100CANON\IMG_581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00" r="39610"/>
          <a:stretch/>
        </p:blipFill>
        <p:spPr bwMode="auto">
          <a:xfrm flipH="1">
            <a:off x="506279" y="3585877"/>
            <a:ext cx="2646074" cy="2821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6" cstate="print"/>
          <a:srcRect l="22131" t="12122" b="50504"/>
          <a:stretch>
            <a:fillRect/>
          </a:stretch>
        </p:blipFill>
        <p:spPr bwMode="auto">
          <a:xfrm rot="16200000">
            <a:off x="-3302817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7" cstate="print"/>
          <a:srcRect t="12122" b="50504"/>
          <a:stretch>
            <a:fillRect/>
          </a:stretch>
        </p:blipFill>
        <p:spPr bwMode="auto">
          <a:xfrm>
            <a:off x="142844" y="71414"/>
            <a:ext cx="8786874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6" cstate="print"/>
          <a:srcRect t="12122" b="50504"/>
          <a:stretch>
            <a:fillRect/>
          </a:stretch>
        </p:blipFill>
        <p:spPr bwMode="auto">
          <a:xfrm rot="10800000">
            <a:off x="142844" y="6677048"/>
            <a:ext cx="871543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"/>
          <p:cNvPicPr>
            <a:picLocks noChangeAspect="1" noChangeArrowheads="1"/>
          </p:cNvPicPr>
          <p:nvPr/>
        </p:nvPicPr>
        <p:blipFill>
          <a:blip r:embed="rId6" cstate="print"/>
          <a:srcRect l="22131" t="12122" b="50504"/>
          <a:stretch>
            <a:fillRect/>
          </a:stretch>
        </p:blipFill>
        <p:spPr bwMode="auto">
          <a:xfrm rot="5400000">
            <a:off x="5555463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820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Эко урок\img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329"/>
            <a:ext cx="9361040" cy="7115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E:\Эко урок\ЫЫЫСнимо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02451"/>
            <a:ext cx="4176463" cy="5672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Эко урок\Снимааок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8" t="3920" r="4357"/>
          <a:stretch/>
        </p:blipFill>
        <p:spPr bwMode="auto">
          <a:xfrm flipH="1">
            <a:off x="5220072" y="836712"/>
            <a:ext cx="3309655" cy="2169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DCIM\100CANON\IMG_58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784" t="18941" b="-1"/>
          <a:stretch/>
        </p:blipFill>
        <p:spPr bwMode="auto">
          <a:xfrm>
            <a:off x="5097212" y="3638554"/>
            <a:ext cx="3555374" cy="27363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6" cstate="print"/>
          <a:srcRect l="22131" t="12122" b="50504"/>
          <a:stretch>
            <a:fillRect/>
          </a:stretch>
        </p:blipFill>
        <p:spPr bwMode="auto">
          <a:xfrm rot="16200000">
            <a:off x="-3302817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7" cstate="print"/>
          <a:srcRect t="12122" b="50504"/>
          <a:stretch>
            <a:fillRect/>
          </a:stretch>
        </p:blipFill>
        <p:spPr bwMode="auto">
          <a:xfrm>
            <a:off x="142844" y="71414"/>
            <a:ext cx="8786874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6" cstate="print"/>
          <a:srcRect t="12122" b="50504"/>
          <a:stretch>
            <a:fillRect/>
          </a:stretch>
        </p:blipFill>
        <p:spPr bwMode="auto">
          <a:xfrm rot="10800000">
            <a:off x="142844" y="6677048"/>
            <a:ext cx="871543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"/>
          <p:cNvPicPr>
            <a:picLocks noChangeAspect="1" noChangeArrowheads="1"/>
          </p:cNvPicPr>
          <p:nvPr/>
        </p:nvPicPr>
        <p:blipFill>
          <a:blip r:embed="rId6" cstate="print"/>
          <a:srcRect l="22131" t="12122" b="50504"/>
          <a:stretch>
            <a:fillRect/>
          </a:stretch>
        </p:blipFill>
        <p:spPr bwMode="auto">
          <a:xfrm rot="5400000">
            <a:off x="5555463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1359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Эко урок\img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1040" cy="7115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DCIM\100CANON\IMG_578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63" t="10001" r="4858" b="39178"/>
          <a:stretch/>
        </p:blipFill>
        <p:spPr bwMode="auto">
          <a:xfrm>
            <a:off x="572046" y="4437112"/>
            <a:ext cx="5472608" cy="199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9572" y="548680"/>
            <a:ext cx="77048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 аудитории: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7-8 лет;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 участников: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 человек;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Хронометраж: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30 минут;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Инвентарь: </a:t>
            </a:r>
          </a:p>
          <a:p>
            <a:pPr marL="342900" indent="-342900" algn="r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Проектор, ПК;</a:t>
            </a:r>
          </a:p>
          <a:p>
            <a:pPr marL="342900" indent="-342900" algn="r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«Красная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книга от А до Я»;</a:t>
            </a:r>
          </a:p>
          <a:p>
            <a:pPr marL="342900" indent="-342900" algn="r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ультимедийная установка;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r">
              <a:buAutoNum type="arabicPeriod" startAt="4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Конструктор.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Формат проведения-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воспитательный час в неформальной обстановке.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4" cstate="print"/>
          <a:srcRect l="22131" t="12122" b="50504"/>
          <a:stretch>
            <a:fillRect/>
          </a:stretch>
        </p:blipFill>
        <p:spPr bwMode="auto">
          <a:xfrm rot="16200000">
            <a:off x="-3302817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5" cstate="print"/>
          <a:srcRect t="12122" b="50504"/>
          <a:stretch>
            <a:fillRect/>
          </a:stretch>
        </p:blipFill>
        <p:spPr bwMode="auto">
          <a:xfrm>
            <a:off x="142844" y="96826"/>
            <a:ext cx="8786874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4" cstate="print"/>
          <a:srcRect t="12122" b="50504"/>
          <a:stretch>
            <a:fillRect/>
          </a:stretch>
        </p:blipFill>
        <p:spPr bwMode="auto">
          <a:xfrm rot="10800000">
            <a:off x="142844" y="6729873"/>
            <a:ext cx="871543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"/>
          <p:cNvPicPr>
            <a:picLocks noChangeAspect="1" noChangeArrowheads="1"/>
          </p:cNvPicPr>
          <p:nvPr/>
        </p:nvPicPr>
        <p:blipFill>
          <a:blip r:embed="rId4" cstate="print"/>
          <a:srcRect l="22131" t="12122" b="50504"/>
          <a:stretch>
            <a:fillRect/>
          </a:stretch>
        </p:blipFill>
        <p:spPr bwMode="auto">
          <a:xfrm rot="5400000">
            <a:off x="5555463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762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Эко урок\img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329"/>
            <a:ext cx="9361040" cy="7115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E:\Эко урок\СнЫЫЫЫЫЫЫимо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47386"/>
            <a:ext cx="4359656" cy="57825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DCIM\100CANON\IMG_58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51" t="10342" r="30360"/>
          <a:stretch/>
        </p:blipFill>
        <p:spPr bwMode="auto">
          <a:xfrm>
            <a:off x="4899208" y="1196752"/>
            <a:ext cx="3795238" cy="34428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5" cstate="print"/>
          <a:srcRect l="22131" t="12122" b="50504"/>
          <a:stretch>
            <a:fillRect/>
          </a:stretch>
        </p:blipFill>
        <p:spPr bwMode="auto">
          <a:xfrm rot="16200000">
            <a:off x="-3302817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6" cstate="print"/>
          <a:srcRect t="12122" b="50504"/>
          <a:stretch>
            <a:fillRect/>
          </a:stretch>
        </p:blipFill>
        <p:spPr bwMode="auto">
          <a:xfrm>
            <a:off x="142844" y="71414"/>
            <a:ext cx="8786874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5" cstate="print"/>
          <a:srcRect t="12122" b="50504"/>
          <a:stretch>
            <a:fillRect/>
          </a:stretch>
        </p:blipFill>
        <p:spPr bwMode="auto">
          <a:xfrm rot="10800000">
            <a:off x="142844" y="6677048"/>
            <a:ext cx="871543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5" cstate="print"/>
          <a:srcRect l="22131" t="12122" b="50504"/>
          <a:stretch>
            <a:fillRect/>
          </a:stretch>
        </p:blipFill>
        <p:spPr bwMode="auto">
          <a:xfrm rot="5400000">
            <a:off x="5555463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1359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Эко урок\img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8492"/>
            <a:ext cx="9361040" cy="7115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:\DCIM\100CANON\IMG_58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1" y="858278"/>
            <a:ext cx="4180119" cy="2786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DCIM\100CANON\IMG_58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7384" y="2348880"/>
            <a:ext cx="3888432" cy="25922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DCIM\100CANON\IMG_584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48" t="21904" r="12893" b="-4450"/>
          <a:stretch/>
        </p:blipFill>
        <p:spPr bwMode="auto">
          <a:xfrm>
            <a:off x="755576" y="3903768"/>
            <a:ext cx="3976101" cy="26730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43372" y="642918"/>
            <a:ext cx="44262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Создаем 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«Красную книгу»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6" cstate="print"/>
          <a:srcRect l="22131" t="12122" b="50504"/>
          <a:stretch>
            <a:fillRect/>
          </a:stretch>
        </p:blipFill>
        <p:spPr bwMode="auto">
          <a:xfrm rot="16200000">
            <a:off x="-3302817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7" cstate="print"/>
          <a:srcRect t="12122" b="50504"/>
          <a:stretch>
            <a:fillRect/>
          </a:stretch>
        </p:blipFill>
        <p:spPr bwMode="auto">
          <a:xfrm>
            <a:off x="142844" y="71414"/>
            <a:ext cx="8786874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"/>
          <p:cNvPicPr>
            <a:picLocks noChangeAspect="1" noChangeArrowheads="1"/>
          </p:cNvPicPr>
          <p:nvPr/>
        </p:nvPicPr>
        <p:blipFill>
          <a:blip r:embed="rId6" cstate="print"/>
          <a:srcRect t="12122" b="50504"/>
          <a:stretch>
            <a:fillRect/>
          </a:stretch>
        </p:blipFill>
        <p:spPr bwMode="auto">
          <a:xfrm rot="10800000">
            <a:off x="142844" y="6677048"/>
            <a:ext cx="871543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3"/>
          <p:cNvPicPr>
            <a:picLocks noChangeAspect="1" noChangeArrowheads="1"/>
          </p:cNvPicPr>
          <p:nvPr/>
        </p:nvPicPr>
        <p:blipFill>
          <a:blip r:embed="rId6" cstate="print"/>
          <a:srcRect l="22131" t="12122" b="50504"/>
          <a:stretch>
            <a:fillRect/>
          </a:stretch>
        </p:blipFill>
        <p:spPr bwMode="auto">
          <a:xfrm rot="5400000">
            <a:off x="5555463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1359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Эко урок\img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329"/>
            <a:ext cx="9361040" cy="7115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E:\DCIM\100CANON\IMG_58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723" y="1844824"/>
            <a:ext cx="3959800" cy="26398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DCIM\100CANON\IMG_58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89756" t="-174129" r="189756" b="174129"/>
          <a:stretch/>
        </p:blipFill>
        <p:spPr bwMode="auto">
          <a:xfrm>
            <a:off x="-20116800" y="-13030200"/>
            <a:ext cx="5760000" cy="38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52517"/>
            <a:ext cx="4248472" cy="2835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98164"/>
            <a:ext cx="3387796" cy="22610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00166" y="500042"/>
            <a:ext cx="71497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«Красная книга» словно дом - защищает и охраняет природу,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мы желаем ей как можно больше зеленых страниц!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7" cstate="print"/>
          <a:srcRect l="22131" t="12122" b="50504"/>
          <a:stretch>
            <a:fillRect/>
          </a:stretch>
        </p:blipFill>
        <p:spPr bwMode="auto">
          <a:xfrm rot="16200000">
            <a:off x="-3302817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"/>
          <p:cNvPicPr>
            <a:picLocks noChangeAspect="1" noChangeArrowheads="1"/>
          </p:cNvPicPr>
          <p:nvPr/>
        </p:nvPicPr>
        <p:blipFill>
          <a:blip r:embed="rId8" cstate="print"/>
          <a:srcRect t="12122" b="50504"/>
          <a:stretch>
            <a:fillRect/>
          </a:stretch>
        </p:blipFill>
        <p:spPr bwMode="auto">
          <a:xfrm>
            <a:off x="142844" y="71414"/>
            <a:ext cx="8786874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3"/>
          <p:cNvPicPr>
            <a:picLocks noChangeAspect="1" noChangeArrowheads="1"/>
          </p:cNvPicPr>
          <p:nvPr/>
        </p:nvPicPr>
        <p:blipFill>
          <a:blip r:embed="rId7" cstate="print"/>
          <a:srcRect t="12122" b="50504"/>
          <a:stretch>
            <a:fillRect/>
          </a:stretch>
        </p:blipFill>
        <p:spPr bwMode="auto">
          <a:xfrm rot="10800000">
            <a:off x="142844" y="6677048"/>
            <a:ext cx="871543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3"/>
          <p:cNvPicPr>
            <a:picLocks noChangeAspect="1" noChangeArrowheads="1"/>
          </p:cNvPicPr>
          <p:nvPr/>
        </p:nvPicPr>
        <p:blipFill>
          <a:blip r:embed="rId7" cstate="print"/>
          <a:srcRect l="22131" t="12122" b="50504"/>
          <a:stretch>
            <a:fillRect/>
          </a:stretch>
        </p:blipFill>
        <p:spPr bwMode="auto">
          <a:xfrm rot="5400000">
            <a:off x="5555463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5479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Эко урок\img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329"/>
            <a:ext cx="9361040" cy="7115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0012-012-Pravila-povedenija-v-prirode.jpg"/>
          <p:cNvPicPr>
            <a:picLocks noChangeAspect="1"/>
          </p:cNvPicPr>
          <p:nvPr/>
        </p:nvPicPr>
        <p:blipFill>
          <a:blip r:embed="rId3" cstate="print"/>
          <a:srcRect l="12088" t="23077" r="12088" b="6905"/>
          <a:stretch>
            <a:fillRect/>
          </a:stretch>
        </p:blipFill>
        <p:spPr>
          <a:xfrm>
            <a:off x="1285852" y="3714752"/>
            <a:ext cx="6715172" cy="27860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999499"/>
            <a:ext cx="77768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Поэтому нужно соблюдать правила: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лови бабочек, чтобы они весело порхали над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цветами;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жги траву,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не разгорелся пожар;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загрязняй водоемы, чтобы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была чистая вода;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собирай цветы, чтобы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радовали нас;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убивай редких животных;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разрушай места обитания животных и рыб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http://900igr.net/datas/okruzhajuschij-mir/Priroda-Rossii/0012-012-Pravila-povedenija-v-priro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4" cstate="print"/>
          <a:srcRect l="22131" t="12122" b="50504"/>
          <a:stretch>
            <a:fillRect/>
          </a:stretch>
        </p:blipFill>
        <p:spPr bwMode="auto">
          <a:xfrm rot="16200000">
            <a:off x="-3302817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5" cstate="print"/>
          <a:srcRect t="12122" b="50504"/>
          <a:stretch>
            <a:fillRect/>
          </a:stretch>
        </p:blipFill>
        <p:spPr bwMode="auto">
          <a:xfrm>
            <a:off x="142844" y="71414"/>
            <a:ext cx="8786874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4" cstate="print"/>
          <a:srcRect t="12122" b="50504"/>
          <a:stretch>
            <a:fillRect/>
          </a:stretch>
        </p:blipFill>
        <p:spPr bwMode="auto">
          <a:xfrm rot="10800000">
            <a:off x="142844" y="6677048"/>
            <a:ext cx="871543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"/>
          <p:cNvPicPr>
            <a:picLocks noChangeAspect="1" noChangeArrowheads="1"/>
          </p:cNvPicPr>
          <p:nvPr/>
        </p:nvPicPr>
        <p:blipFill>
          <a:blip r:embed="rId4" cstate="print"/>
          <a:srcRect l="22131" t="12122" b="50504"/>
          <a:stretch>
            <a:fillRect/>
          </a:stretch>
        </p:blipFill>
        <p:spPr bwMode="auto">
          <a:xfrm rot="5400000">
            <a:off x="5555463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1359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Эко урок\img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329"/>
            <a:ext cx="9361040" cy="7115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908720"/>
            <a:ext cx="662473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Блиц-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опрос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Что нового мы сегодня узнали?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такое «Красная книга?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Зачем она нужна?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Почему страницы разные?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Каких живых существ вы знаете, которые занесены в «Красную книгу» ЯНАО?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4572008"/>
            <a:ext cx="2286016" cy="1880273"/>
          </a:xfrm>
          <a:prstGeom prst="rect">
            <a:avLst/>
          </a:prstGeom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4" cstate="print"/>
          <a:srcRect l="22131" t="12122" b="50504"/>
          <a:stretch>
            <a:fillRect/>
          </a:stretch>
        </p:blipFill>
        <p:spPr bwMode="auto">
          <a:xfrm rot="16200000">
            <a:off x="-3302817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5" cstate="print"/>
          <a:srcRect t="12122" b="50504"/>
          <a:stretch>
            <a:fillRect/>
          </a:stretch>
        </p:blipFill>
        <p:spPr bwMode="auto">
          <a:xfrm>
            <a:off x="142844" y="71414"/>
            <a:ext cx="8786874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"/>
          <p:cNvPicPr>
            <a:picLocks noChangeAspect="1" noChangeArrowheads="1"/>
          </p:cNvPicPr>
          <p:nvPr/>
        </p:nvPicPr>
        <p:blipFill>
          <a:blip r:embed="rId4" cstate="print"/>
          <a:srcRect t="12122" b="50504"/>
          <a:stretch>
            <a:fillRect/>
          </a:stretch>
        </p:blipFill>
        <p:spPr bwMode="auto">
          <a:xfrm rot="10800000">
            <a:off x="142844" y="6677048"/>
            <a:ext cx="871543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3"/>
          <p:cNvPicPr>
            <a:picLocks noChangeAspect="1" noChangeArrowheads="1"/>
          </p:cNvPicPr>
          <p:nvPr/>
        </p:nvPicPr>
        <p:blipFill>
          <a:blip r:embed="rId4" cstate="print"/>
          <a:srcRect l="22131" t="12122" b="50504"/>
          <a:stretch>
            <a:fillRect/>
          </a:stretch>
        </p:blipFill>
        <p:spPr bwMode="auto">
          <a:xfrm rot="5400000">
            <a:off x="5555463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Эко урок\img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329"/>
            <a:ext cx="9361040" cy="7115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4282" y="642918"/>
            <a:ext cx="839244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C00000"/>
                </a:solidFill>
              </a:rPr>
              <a:t>Сегодня вы узнали, что же такое </a:t>
            </a:r>
            <a:r>
              <a:rPr lang="ru-RU" sz="3200" b="1" i="1" dirty="0" smtClean="0">
                <a:solidFill>
                  <a:srgbClr val="C00000"/>
                </a:solidFill>
              </a:rPr>
              <a:t>«Красная книга»</a:t>
            </a:r>
            <a:r>
              <a:rPr lang="ru-RU" sz="2400" i="1" dirty="0" smtClean="0">
                <a:solidFill>
                  <a:srgbClr val="C00000"/>
                </a:solidFill>
              </a:rPr>
              <a:t>. </a:t>
            </a:r>
            <a:r>
              <a:rPr lang="ru-RU" sz="2400" i="1" dirty="0">
                <a:solidFill>
                  <a:srgbClr val="C00000"/>
                </a:solidFill>
              </a:rPr>
              <a:t>А так же мы познакомились с отдельными представителями животного и растительного мира, которые занесены в </a:t>
            </a:r>
            <a:r>
              <a:rPr lang="ru-RU" sz="2400" i="1" dirty="0" smtClean="0">
                <a:solidFill>
                  <a:srgbClr val="C00000"/>
                </a:solidFill>
              </a:rPr>
              <a:t>«Красную книгу». </a:t>
            </a:r>
            <a:endParaRPr lang="ru-RU" sz="2400" i="1" dirty="0">
              <a:solidFill>
                <a:srgbClr val="C00000"/>
              </a:solidFill>
            </a:endParaRPr>
          </a:p>
          <a:p>
            <a:pPr algn="ctr"/>
            <a:r>
              <a:rPr lang="ru-RU" sz="2400" i="1" dirty="0">
                <a:solidFill>
                  <a:srgbClr val="C00000"/>
                </a:solidFill>
              </a:rPr>
              <a:t>И мы должны не только </a:t>
            </a:r>
            <a:r>
              <a:rPr lang="ru-RU" sz="2400" b="1" i="1" u="sng" dirty="0">
                <a:solidFill>
                  <a:srgbClr val="C00000"/>
                </a:solidFill>
              </a:rPr>
              <a:t>знать</a:t>
            </a:r>
            <a:r>
              <a:rPr lang="ru-RU" sz="2400" i="1" dirty="0">
                <a:solidFill>
                  <a:srgbClr val="C00000"/>
                </a:solidFill>
              </a:rPr>
              <a:t> этих представителей, но и </a:t>
            </a:r>
            <a:r>
              <a:rPr lang="ru-RU" sz="2400" b="1" i="1" u="sng" dirty="0">
                <a:solidFill>
                  <a:srgbClr val="C00000"/>
                </a:solidFill>
              </a:rPr>
              <a:t>охранять</a:t>
            </a:r>
            <a:r>
              <a:rPr lang="ru-RU" sz="2400" i="1" dirty="0">
                <a:solidFill>
                  <a:srgbClr val="C00000"/>
                </a:solidFill>
              </a:rPr>
              <a:t> их.</a:t>
            </a:r>
          </a:p>
          <a:p>
            <a:endParaRPr lang="ru-RU" sz="1600" dirty="0"/>
          </a:p>
        </p:txBody>
      </p:sp>
      <p:pic>
        <p:nvPicPr>
          <p:cNvPr id="4" name="Рисунок 3" descr="84146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071810"/>
            <a:ext cx="4590170" cy="3220291"/>
          </a:xfrm>
          <a:prstGeom prst="rect">
            <a:avLst/>
          </a:prstGeom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4" cstate="print"/>
          <a:srcRect l="22131" t="12122" b="50504"/>
          <a:stretch>
            <a:fillRect/>
          </a:stretch>
        </p:blipFill>
        <p:spPr bwMode="auto">
          <a:xfrm rot="16200000">
            <a:off x="-3302817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5" cstate="print"/>
          <a:srcRect t="12122" b="50504"/>
          <a:stretch>
            <a:fillRect/>
          </a:stretch>
        </p:blipFill>
        <p:spPr bwMode="auto">
          <a:xfrm>
            <a:off x="142844" y="71414"/>
            <a:ext cx="8786874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4" cstate="print"/>
          <a:srcRect t="12122" b="50504"/>
          <a:stretch>
            <a:fillRect/>
          </a:stretch>
        </p:blipFill>
        <p:spPr bwMode="auto">
          <a:xfrm rot="10800000">
            <a:off x="142844" y="6677048"/>
            <a:ext cx="871543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"/>
          <p:cNvPicPr>
            <a:picLocks noChangeAspect="1" noChangeArrowheads="1"/>
          </p:cNvPicPr>
          <p:nvPr/>
        </p:nvPicPr>
        <p:blipFill>
          <a:blip r:embed="rId4" cstate="print"/>
          <a:srcRect l="22131" t="12122" b="50504"/>
          <a:stretch>
            <a:fillRect/>
          </a:stretch>
        </p:blipFill>
        <p:spPr bwMode="auto">
          <a:xfrm rot="5400000">
            <a:off x="5555463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608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Эко урок\img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329"/>
            <a:ext cx="9361040" cy="7115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lum contrast="1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63" t="14073" r="-2448" b="4668"/>
          <a:stretch/>
        </p:blipFill>
        <p:spPr bwMode="auto">
          <a:xfrm>
            <a:off x="4716016" y="2636912"/>
            <a:ext cx="4082482" cy="25570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836712"/>
            <a:ext cx="64807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Охраняется Красной книгой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Столько редких животных и птиц,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выжил простор многоликий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Ради света грядущих зарниц.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пустыни нагрянуть не смели,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души не стали пусты.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Охраняются птицы,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Охраняются звери,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Охраняются даже цветы!</a:t>
            </a:r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5" cstate="print"/>
          <a:srcRect l="22131" t="12122" b="50504"/>
          <a:stretch>
            <a:fillRect/>
          </a:stretch>
        </p:blipFill>
        <p:spPr bwMode="auto">
          <a:xfrm rot="16200000">
            <a:off x="-3302817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6" cstate="print"/>
          <a:srcRect t="12122" b="50504"/>
          <a:stretch>
            <a:fillRect/>
          </a:stretch>
        </p:blipFill>
        <p:spPr bwMode="auto">
          <a:xfrm>
            <a:off x="142844" y="71414"/>
            <a:ext cx="8786874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5" cstate="print"/>
          <a:srcRect t="12122" b="50504"/>
          <a:stretch>
            <a:fillRect/>
          </a:stretch>
        </p:blipFill>
        <p:spPr bwMode="auto">
          <a:xfrm rot="10800000">
            <a:off x="142844" y="6677048"/>
            <a:ext cx="871543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5" cstate="print"/>
          <a:srcRect l="22131" t="12122" b="50504"/>
          <a:stretch>
            <a:fillRect/>
          </a:stretch>
        </p:blipFill>
        <p:spPr bwMode="auto">
          <a:xfrm rot="5400000">
            <a:off x="5555463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Эко урок\img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329"/>
            <a:ext cx="9361040" cy="7115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9466" y="1640006"/>
            <a:ext cx="5689600" cy="3797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908720"/>
            <a:ext cx="516359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4" cstate="print"/>
          <a:srcRect l="22131" t="12122" b="50504"/>
          <a:stretch>
            <a:fillRect/>
          </a:stretch>
        </p:blipFill>
        <p:spPr bwMode="auto">
          <a:xfrm rot="16200000">
            <a:off x="-3302817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5" cstate="print"/>
          <a:srcRect t="12122" b="50504"/>
          <a:stretch>
            <a:fillRect/>
          </a:stretch>
        </p:blipFill>
        <p:spPr bwMode="auto">
          <a:xfrm>
            <a:off x="142844" y="71414"/>
            <a:ext cx="8786874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4" cstate="print"/>
          <a:srcRect t="12122" b="50504"/>
          <a:stretch>
            <a:fillRect/>
          </a:stretch>
        </p:blipFill>
        <p:spPr bwMode="auto">
          <a:xfrm rot="10800000">
            <a:off x="142844" y="6677048"/>
            <a:ext cx="871543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"/>
          <p:cNvPicPr>
            <a:picLocks noChangeAspect="1" noChangeArrowheads="1"/>
          </p:cNvPicPr>
          <p:nvPr/>
        </p:nvPicPr>
        <p:blipFill>
          <a:blip r:embed="rId4" cstate="print"/>
          <a:srcRect l="22131" t="12122" b="50504"/>
          <a:stretch>
            <a:fillRect/>
          </a:stretch>
        </p:blipFill>
        <p:spPr bwMode="auto">
          <a:xfrm rot="5400000">
            <a:off x="5555463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Эко урок\img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329"/>
            <a:ext cx="9361040" cy="7115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064050"/>
            <a:ext cx="75608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Материал подготовила и апробировала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Бокушева Алина Эркебековна, воспитатель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Место работы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Муниципальное образование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Ямальский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Муниципальное бюджетное учреждение общеобразовательная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школа-интернат 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Новопортовская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школа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интернат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среднего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(полного) общего образования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ул. Школьная, 2,  с. Новый Порт, ЯНАО, 629712,  тел./ факс (34996)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2-46-28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Электронный адрес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Бокушевой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А.Э.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lina_0212@bk.ru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 cstate="print"/>
          <a:srcRect l="22131" t="12122" b="50504"/>
          <a:stretch>
            <a:fillRect/>
          </a:stretch>
        </p:blipFill>
        <p:spPr bwMode="auto">
          <a:xfrm rot="16200000">
            <a:off x="-3302817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4" cstate="print"/>
          <a:srcRect t="12122" b="50504"/>
          <a:stretch>
            <a:fillRect/>
          </a:stretch>
        </p:blipFill>
        <p:spPr bwMode="auto">
          <a:xfrm>
            <a:off x="142844" y="71414"/>
            <a:ext cx="8786874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3" cstate="print"/>
          <a:srcRect t="12122" b="50504"/>
          <a:stretch>
            <a:fillRect/>
          </a:stretch>
        </p:blipFill>
        <p:spPr bwMode="auto">
          <a:xfrm rot="10800000">
            <a:off x="142844" y="6677048"/>
            <a:ext cx="871543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3" cstate="print"/>
          <a:srcRect l="22131" t="12122" b="50504"/>
          <a:stretch>
            <a:fillRect/>
          </a:stretch>
        </p:blipFill>
        <p:spPr bwMode="auto">
          <a:xfrm rot="5400000">
            <a:off x="5555463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102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Эко урок\img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2301"/>
            <a:ext cx="9361040" cy="7115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45640"/>
            <a:ext cx="8208912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indent="450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процессе человеческой эволюции происходит необратимый процесс разрушения окружающей природы и исчезновения определенных видов растений и животных, рыб и птиц. Именно в ЯНАО данное явление становится наиболее частым, что угрожает природному миру округа. Поэтому, детей  необходимо приучать к бережному отношению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природе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малых лет.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экологической культуры 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ознакомить детей с «Красной книгой»;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Воспитать бережное отношение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природе;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Улучшить экологическое качество жизни в ЯНАО;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Раскрыть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роль человека в охране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природы;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оспитывать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чувство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ответственности;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Научить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соблюдать правила поведения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природе;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Расширить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знания детей 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природном мире.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 cstate="print"/>
          <a:srcRect l="22131" t="12122" b="50504"/>
          <a:stretch>
            <a:fillRect/>
          </a:stretch>
        </p:blipFill>
        <p:spPr bwMode="auto">
          <a:xfrm rot="16200000">
            <a:off x="-3302817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4" cstate="print"/>
          <a:srcRect t="12122" b="50504"/>
          <a:stretch>
            <a:fillRect/>
          </a:stretch>
        </p:blipFill>
        <p:spPr bwMode="auto">
          <a:xfrm>
            <a:off x="142844" y="71414"/>
            <a:ext cx="8786874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3" cstate="print"/>
          <a:srcRect t="12122" b="50504"/>
          <a:stretch>
            <a:fillRect/>
          </a:stretch>
        </p:blipFill>
        <p:spPr bwMode="auto">
          <a:xfrm rot="10800000">
            <a:off x="142844" y="6677048"/>
            <a:ext cx="871543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3" cstate="print"/>
          <a:srcRect l="22131" t="12122" b="50504"/>
          <a:stretch>
            <a:fillRect/>
          </a:stretch>
        </p:blipFill>
        <p:spPr bwMode="auto">
          <a:xfrm rot="5400000">
            <a:off x="5555463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765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Эко урок\img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329"/>
            <a:ext cx="9361040" cy="7115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1580" y="922555"/>
            <a:ext cx="7560840" cy="52937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План воспитательного часа:</a:t>
            </a:r>
          </a:p>
          <a:p>
            <a:pPr marL="914400" indent="-914400" algn="just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Знакомство с понятием «Красная книга»;</a:t>
            </a:r>
          </a:p>
          <a:p>
            <a:pPr marL="914400" indent="-914400" algn="just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Разделение  живых существ, включенные в «Красную книгу»;</a:t>
            </a:r>
          </a:p>
          <a:p>
            <a:pPr marL="914400" indent="-914400" algn="just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Разновидности «Красных книг»;</a:t>
            </a:r>
          </a:p>
          <a:p>
            <a:pPr marL="914400" indent="-914400" algn="just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Красная книга Ямало-Ненецкого автономного округа;</a:t>
            </a:r>
          </a:p>
          <a:p>
            <a:pPr marL="914400" indent="-914400" algn="just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 на закрепление материала;</a:t>
            </a:r>
          </a:p>
          <a:p>
            <a:pPr marL="914400" indent="-914400" algn="just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поведения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природе;</a:t>
            </a:r>
          </a:p>
          <a:p>
            <a:pPr marL="914400" indent="-914400" algn="just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Блиц- опрос, вывод.</a:t>
            </a:r>
          </a:p>
          <a:p>
            <a:pPr marL="914400" indent="-914400" algn="ctr">
              <a:buAutoNum type="arabicPeriod"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 cstate="print"/>
          <a:srcRect l="22131" t="12122" b="50504"/>
          <a:stretch>
            <a:fillRect/>
          </a:stretch>
        </p:blipFill>
        <p:spPr bwMode="auto">
          <a:xfrm rot="16200000">
            <a:off x="-3302817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4" cstate="print"/>
          <a:srcRect t="12122" b="50504"/>
          <a:stretch>
            <a:fillRect/>
          </a:stretch>
        </p:blipFill>
        <p:spPr bwMode="auto">
          <a:xfrm>
            <a:off x="142844" y="71414"/>
            <a:ext cx="8786874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3" cstate="print"/>
          <a:srcRect t="12122" b="50504"/>
          <a:stretch>
            <a:fillRect/>
          </a:stretch>
        </p:blipFill>
        <p:spPr bwMode="auto">
          <a:xfrm rot="10800000">
            <a:off x="142844" y="6677048"/>
            <a:ext cx="871543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3" cstate="print"/>
          <a:srcRect l="22131" t="12122" b="50504"/>
          <a:stretch>
            <a:fillRect/>
          </a:stretch>
        </p:blipFill>
        <p:spPr bwMode="auto">
          <a:xfrm rot="5400000">
            <a:off x="5555463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765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Эко урок\img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329"/>
            <a:ext cx="9361040" cy="7115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DCIM\100CANON\IMG_579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89" t="6699" r="15852"/>
          <a:stretch/>
        </p:blipFill>
        <p:spPr bwMode="auto">
          <a:xfrm>
            <a:off x="5388257" y="3356992"/>
            <a:ext cx="3261815" cy="3085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268760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Красная книга – Красная!</a:t>
            </a:r>
          </a:p>
          <a:p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Значит, природа в опасности!</a:t>
            </a:r>
          </a:p>
          <a:p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Значит, нельзя терять даже миг.</a:t>
            </a:r>
          </a:p>
          <a:p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живое хранить зовет,</a:t>
            </a:r>
          </a:p>
          <a:p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зовет не напрасно.</a:t>
            </a:r>
          </a:p>
          <a:p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Красная книга – Красная!</a:t>
            </a:r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4" cstate="print"/>
          <a:srcRect l="22131" t="12122" b="50504"/>
          <a:stretch>
            <a:fillRect/>
          </a:stretch>
        </p:blipFill>
        <p:spPr bwMode="auto">
          <a:xfrm rot="16200000">
            <a:off x="-3302817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5" cstate="print"/>
          <a:srcRect t="12122" b="50504"/>
          <a:stretch>
            <a:fillRect/>
          </a:stretch>
        </p:blipFill>
        <p:spPr bwMode="auto">
          <a:xfrm>
            <a:off x="142844" y="71414"/>
            <a:ext cx="8786874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4" cstate="print"/>
          <a:srcRect t="12122" b="50504"/>
          <a:stretch>
            <a:fillRect/>
          </a:stretch>
        </p:blipFill>
        <p:spPr bwMode="auto">
          <a:xfrm rot="10800000">
            <a:off x="142844" y="6677048"/>
            <a:ext cx="871543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4" cstate="print"/>
          <a:srcRect l="22131" t="12122" b="50504"/>
          <a:stretch>
            <a:fillRect/>
          </a:stretch>
        </p:blipFill>
        <p:spPr bwMode="auto">
          <a:xfrm rot="5400000">
            <a:off x="5555463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820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Эко урок\img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329"/>
            <a:ext cx="9361040" cy="7115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звер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2" t="4363" r="3121" b="2018"/>
          <a:stretch/>
        </p:blipFill>
        <p:spPr bwMode="auto">
          <a:xfrm>
            <a:off x="395536" y="601235"/>
            <a:ext cx="8310750" cy="5874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16" t="5859" r="3316" b="-956"/>
          <a:stretch/>
        </p:blipFill>
        <p:spPr bwMode="auto">
          <a:xfrm>
            <a:off x="7421784" y="5301208"/>
            <a:ext cx="1302476" cy="1300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562" y="404664"/>
            <a:ext cx="83287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Наша природа создала много различных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творений, 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многим их них сейчас угрожает большая опасность исчезнуть с лица Земли. И чтобы сохранить природу люди создали Красную книгу.</a:t>
            </a:r>
          </a:p>
        </p:txBody>
      </p:sp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5" cstate="print"/>
          <a:srcRect l="22131" t="12122" b="50504"/>
          <a:stretch>
            <a:fillRect/>
          </a:stretch>
        </p:blipFill>
        <p:spPr bwMode="auto">
          <a:xfrm rot="16200000">
            <a:off x="-3302817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6" cstate="print"/>
          <a:srcRect t="12122" b="50504"/>
          <a:stretch>
            <a:fillRect/>
          </a:stretch>
        </p:blipFill>
        <p:spPr bwMode="auto">
          <a:xfrm>
            <a:off x="142844" y="71414"/>
            <a:ext cx="8786874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5" cstate="print"/>
          <a:srcRect l="22131" t="12122" b="50504"/>
          <a:stretch>
            <a:fillRect/>
          </a:stretch>
        </p:blipFill>
        <p:spPr bwMode="auto">
          <a:xfrm rot="5400000">
            <a:off x="5555463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820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Эко урок\img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329"/>
            <a:ext cx="9361040" cy="7115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16" t="5859" r="3316" b="-956"/>
          <a:stretch/>
        </p:blipFill>
        <p:spPr bwMode="auto">
          <a:xfrm>
            <a:off x="755576" y="692696"/>
            <a:ext cx="3678740" cy="367240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1916832"/>
            <a:ext cx="3528392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Красная книга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– это большой список всех живых существ и растений, которые находятся на грани вымирания и требуют защиты и охраны. </a:t>
            </a:r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4" cstate="print"/>
          <a:srcRect l="22131" t="12122" b="50504"/>
          <a:stretch>
            <a:fillRect/>
          </a:stretch>
        </p:blipFill>
        <p:spPr bwMode="auto">
          <a:xfrm rot="16200000">
            <a:off x="-3302817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5" cstate="print"/>
          <a:srcRect t="12122" b="50504"/>
          <a:stretch>
            <a:fillRect/>
          </a:stretch>
        </p:blipFill>
        <p:spPr bwMode="auto">
          <a:xfrm>
            <a:off x="142844" y="71414"/>
            <a:ext cx="8786874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4" cstate="print"/>
          <a:srcRect t="12122" b="50504"/>
          <a:stretch>
            <a:fillRect/>
          </a:stretch>
        </p:blipFill>
        <p:spPr bwMode="auto">
          <a:xfrm rot="10800000">
            <a:off x="142844" y="6677048"/>
            <a:ext cx="871543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4" cstate="print"/>
          <a:srcRect l="22131" t="12122" b="50504"/>
          <a:stretch>
            <a:fillRect/>
          </a:stretch>
        </p:blipFill>
        <p:spPr bwMode="auto">
          <a:xfrm rot="5400000">
            <a:off x="5555463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5733256"/>
            <a:ext cx="56166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Сегодня </a:t>
            </a:r>
            <a:r>
              <a:rPr lang="ru-RU" dirty="0"/>
              <a:t>я вам расскажу, для чего она нужна, и почему она не синяя, не белая, не зеленая, а красная.</a:t>
            </a:r>
          </a:p>
        </p:txBody>
      </p:sp>
    </p:spTree>
    <p:extLst>
      <p:ext uri="{BB962C8B-B14F-4D97-AF65-F5344CB8AC3E}">
        <p14:creationId xmlns="" xmlns:p14="http://schemas.microsoft.com/office/powerpoint/2010/main" val="10820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Эко урок\img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329"/>
            <a:ext cx="9361040" cy="7115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:\Ирина\Даша\Ученик года Эрудит\122411035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905514"/>
            <a:ext cx="5049906" cy="4680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75856" y="620688"/>
            <a:ext cx="50648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 как вы думаете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ПОЧЕМУ </a:t>
            </a:r>
            <a:r>
              <a:rPr lang="ru-RU" sz="3600" b="1" dirty="0">
                <a:solidFill>
                  <a:srgbClr val="FF0000"/>
                </a:solidFill>
              </a:rPr>
              <a:t>ОНА </a:t>
            </a:r>
            <a:r>
              <a:rPr lang="ru-RU" sz="3600" b="1" dirty="0" smtClean="0">
                <a:solidFill>
                  <a:srgbClr val="FF0000"/>
                </a:solidFill>
              </a:rPr>
              <a:t>КРАСНАЯ?</a:t>
            </a:r>
            <a:endParaRPr lang="ru-RU" sz="3600" dirty="0"/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2500387" y="5497522"/>
            <a:ext cx="1944216" cy="9166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679376"/>
            <a:ext cx="2266967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700" b="1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ru-RU" sz="28700" dirty="0"/>
          </a:p>
        </p:txBody>
      </p:sp>
      <p:pic>
        <p:nvPicPr>
          <p:cNvPr id="7" name="Picture 4" descr="I:\Ирина\Даша\Ученик года Эрудит\i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92632"/>
            <a:ext cx="1440160" cy="16476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5" descr="I:\Ирина\Даша\Ученик года Эрудит\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725144"/>
            <a:ext cx="1512168" cy="15727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6" descr="I:\Ирина\Даша\Ученик года Эрудит\x_3a2c5e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540" y="2642746"/>
            <a:ext cx="1512168" cy="1689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Picture 3" descr="I:\Ирина\Даша\Ученик года Эрудит\i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3090" y="3645024"/>
            <a:ext cx="1428750" cy="14287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2" descr="I:\Ирина\Даша\Ученик года Эрудит\iололо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03090" y="1340768"/>
            <a:ext cx="1428750" cy="14287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3"/>
          <p:cNvPicPr>
            <a:picLocks noChangeAspect="1" noChangeArrowheads="1"/>
          </p:cNvPicPr>
          <p:nvPr/>
        </p:nvPicPr>
        <p:blipFill>
          <a:blip r:embed="rId9" cstate="print"/>
          <a:srcRect l="22131" t="12122" b="50504"/>
          <a:stretch>
            <a:fillRect/>
          </a:stretch>
        </p:blipFill>
        <p:spPr bwMode="auto">
          <a:xfrm rot="16200000">
            <a:off x="-3302817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3"/>
          <p:cNvPicPr>
            <a:picLocks noChangeAspect="1" noChangeArrowheads="1"/>
          </p:cNvPicPr>
          <p:nvPr/>
        </p:nvPicPr>
        <p:blipFill>
          <a:blip r:embed="rId10" cstate="print"/>
          <a:srcRect t="12122" b="50504"/>
          <a:stretch>
            <a:fillRect/>
          </a:stretch>
        </p:blipFill>
        <p:spPr bwMode="auto">
          <a:xfrm>
            <a:off x="142844" y="71414"/>
            <a:ext cx="8786874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3"/>
          <p:cNvPicPr>
            <a:picLocks noChangeAspect="1" noChangeArrowheads="1"/>
          </p:cNvPicPr>
          <p:nvPr/>
        </p:nvPicPr>
        <p:blipFill>
          <a:blip r:embed="rId9" cstate="print"/>
          <a:srcRect l="22131" t="12122" b="50504"/>
          <a:stretch>
            <a:fillRect/>
          </a:stretch>
        </p:blipFill>
        <p:spPr bwMode="auto">
          <a:xfrm rot="5400000">
            <a:off x="5555463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3"/>
          <p:cNvPicPr>
            <a:picLocks noChangeAspect="1" noChangeArrowheads="1"/>
          </p:cNvPicPr>
          <p:nvPr/>
        </p:nvPicPr>
        <p:blipFill>
          <a:blip r:embed="rId9" cstate="print"/>
          <a:srcRect t="12122" b="50504"/>
          <a:stretch>
            <a:fillRect/>
          </a:stretch>
        </p:blipFill>
        <p:spPr bwMode="auto">
          <a:xfrm rot="10800000">
            <a:off x="142844" y="6677048"/>
            <a:ext cx="871543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8203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Эко урок\img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329"/>
            <a:ext cx="9361040" cy="7115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Эко урок\0c725abf47d9658bd33f87922a2645c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12676"/>
            <a:ext cx="7952432" cy="5964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4" cstate="print"/>
          <a:srcRect l="22131" t="12122" b="50504"/>
          <a:stretch>
            <a:fillRect/>
          </a:stretch>
        </p:blipFill>
        <p:spPr bwMode="auto">
          <a:xfrm rot="16200000">
            <a:off x="-3302817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5" cstate="print"/>
          <a:srcRect t="12122" b="50504"/>
          <a:stretch>
            <a:fillRect/>
          </a:stretch>
        </p:blipFill>
        <p:spPr bwMode="auto">
          <a:xfrm>
            <a:off x="142844" y="71414"/>
            <a:ext cx="8786874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4" cstate="print"/>
          <a:srcRect t="12122" b="50504"/>
          <a:stretch>
            <a:fillRect/>
          </a:stretch>
        </p:blipFill>
        <p:spPr bwMode="auto">
          <a:xfrm rot="10800000">
            <a:off x="142844" y="6677048"/>
            <a:ext cx="871543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4" cstate="print"/>
          <a:srcRect l="22131" t="12122" b="50504"/>
          <a:stretch>
            <a:fillRect/>
          </a:stretch>
        </p:blipFill>
        <p:spPr bwMode="auto">
          <a:xfrm rot="5400000">
            <a:off x="5555463" y="3374231"/>
            <a:ext cx="6786586" cy="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280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520</TotalTime>
  <Words>735</Words>
  <Application>Microsoft Office PowerPoint</Application>
  <PresentationFormat>Экран (4:3)</PresentationFormat>
  <Paragraphs>98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59</cp:revision>
  <dcterms:created xsi:type="dcterms:W3CDTF">2015-10-13T02:32:08Z</dcterms:created>
  <dcterms:modified xsi:type="dcterms:W3CDTF">2016-04-20T03:08:38Z</dcterms:modified>
</cp:coreProperties>
</file>