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7"/>
  </p:notesMasterIdLst>
  <p:handoutMasterIdLst>
    <p:handoutMasterId r:id="rId58"/>
  </p:handoutMasterIdLst>
  <p:sldIdLst>
    <p:sldId id="297" r:id="rId5"/>
    <p:sldId id="256"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69" r:id="rId47"/>
    <p:sldId id="260" r:id="rId48"/>
    <p:sldId id="262" r:id="rId49"/>
    <p:sldId id="270" r:id="rId50"/>
    <p:sldId id="271" r:id="rId51"/>
    <p:sldId id="272" r:id="rId52"/>
    <p:sldId id="273" r:id="rId53"/>
    <p:sldId id="274" r:id="rId54"/>
    <p:sldId id="275" r:id="rId55"/>
    <p:sldId id="296" r:id="rId56"/>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67"/>
    <a:srgbClr val="F2F2F2"/>
    <a:srgbClr val="3F3F3F"/>
    <a:srgbClr val="014E7D"/>
    <a:srgbClr val="013657"/>
    <a:srgbClr val="01456F"/>
    <a:srgbClr val="014B79"/>
    <a:srgbClr val="0937C9"/>
    <a:srgbClr val="002774"/>
    <a:srgbClr val="929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74" autoAdjust="0"/>
  </p:normalViewPr>
  <p:slideViewPr>
    <p:cSldViewPr snapToGrid="0" showGuides="1">
      <p:cViewPr>
        <p:scale>
          <a:sx n="50" d="100"/>
          <a:sy n="50" d="100"/>
        </p:scale>
        <p:origin x="-1602" y="-1002"/>
      </p:cViewPr>
      <p:guideLst>
        <p:guide orient="horz" pos="2160"/>
        <p:guide pos="3840"/>
        <p:guide pos="59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6" d="100"/>
          <a:sy n="76" d="100"/>
        </p:scale>
        <p:origin x="4074"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xmlns=""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99FCB9F-9216-417F-9BD4-A342FB3AE3FA}" type="datetime1">
              <a:rPr lang="ru-RU" smtClean="0"/>
              <a:pPr rtl="0"/>
              <a:t>02.02.2024</a:t>
            </a:fld>
            <a:endParaRPr lang="ru-RU" dirty="0"/>
          </a:p>
        </p:txBody>
      </p:sp>
      <p:sp>
        <p:nvSpPr>
          <p:cNvPr id="4" name="Нижний колонтитул 3">
            <a:extLst>
              <a:ext uri="{FF2B5EF4-FFF2-40B4-BE49-F238E27FC236}">
                <a16:creationId xmlns:a16="http://schemas.microsoft.com/office/drawing/2014/main" xmlns=""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xmlns=""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1072A3-100F-40A9-915F-8D2D9E6962D8}" type="slidenum">
              <a:rPr lang="ru-RU" smtClean="0"/>
              <a:pPr rtl="0"/>
              <a:t>‹#›</a:t>
            </a:fld>
            <a:endParaRPr lang="ru-RU"/>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006FF-93FE-4EE6-BEDD-84A3AA0BC492}" type="datetime1">
              <a:rPr lang="ru-RU" smtClean="0"/>
              <a:pPr/>
              <a:t>02.02.2024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230CFA-805A-4FD3-B3A0-DAAA5993DA17}" type="slidenum">
              <a:rPr lang="ru-RU" noProof="0" smtClean="0"/>
              <a:pPr rtl="0"/>
              <a:t>‹#›</a:t>
            </a:fld>
            <a:endParaRPr lang="ru-RU" noProof="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79230CFA-805A-4FD3-B3A0-DAAA5993DA17}" type="slidenum">
              <a:rPr lang="ru-RU" smtClean="0"/>
              <a:pPr rtl="0"/>
              <a:t>2</a:t>
            </a:fld>
            <a:endParaRPr lang="ru-RU"/>
          </a:p>
        </p:txBody>
      </p:sp>
    </p:spTree>
    <p:extLst>
      <p:ext uri="{BB962C8B-B14F-4D97-AF65-F5344CB8AC3E}">
        <p14:creationId xmlns:p14="http://schemas.microsoft.com/office/powerpoint/2010/main" val="160545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31</a:t>
            </a:fld>
            <a:endParaRPr lang="ru-RU"/>
          </a:p>
        </p:txBody>
      </p:sp>
    </p:spTree>
    <p:extLst>
      <p:ext uri="{BB962C8B-B14F-4D97-AF65-F5344CB8AC3E}">
        <p14:creationId xmlns:p14="http://schemas.microsoft.com/office/powerpoint/2010/main" val="38636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32</a:t>
            </a:fld>
            <a:endParaRPr lang="ru-RU"/>
          </a:p>
        </p:txBody>
      </p:sp>
    </p:spTree>
    <p:extLst>
      <p:ext uri="{BB962C8B-B14F-4D97-AF65-F5344CB8AC3E}">
        <p14:creationId xmlns:p14="http://schemas.microsoft.com/office/powerpoint/2010/main" val="265515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33</a:t>
            </a:fld>
            <a:endParaRPr lang="ru-RU"/>
          </a:p>
        </p:txBody>
      </p:sp>
    </p:spTree>
    <p:extLst>
      <p:ext uri="{BB962C8B-B14F-4D97-AF65-F5344CB8AC3E}">
        <p14:creationId xmlns:p14="http://schemas.microsoft.com/office/powerpoint/2010/main" val="233078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34</a:t>
            </a:fld>
            <a:endParaRPr lang="ru-RU"/>
          </a:p>
        </p:txBody>
      </p:sp>
    </p:spTree>
    <p:extLst>
      <p:ext uri="{BB962C8B-B14F-4D97-AF65-F5344CB8AC3E}">
        <p14:creationId xmlns:p14="http://schemas.microsoft.com/office/powerpoint/2010/main" val="31192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35</a:t>
            </a:fld>
            <a:endParaRPr lang="ru-RU"/>
          </a:p>
        </p:txBody>
      </p:sp>
    </p:spTree>
    <p:extLst>
      <p:ext uri="{BB962C8B-B14F-4D97-AF65-F5344CB8AC3E}">
        <p14:creationId xmlns:p14="http://schemas.microsoft.com/office/powerpoint/2010/main" val="349012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36</a:t>
            </a:fld>
            <a:endParaRPr lang="ru-RU"/>
          </a:p>
        </p:txBody>
      </p:sp>
    </p:spTree>
    <p:extLst>
      <p:ext uri="{BB962C8B-B14F-4D97-AF65-F5344CB8AC3E}">
        <p14:creationId xmlns:p14="http://schemas.microsoft.com/office/powerpoint/2010/main" val="148543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37</a:t>
            </a:fld>
            <a:endParaRPr lang="ru-RU"/>
          </a:p>
        </p:txBody>
      </p:sp>
    </p:spTree>
    <p:extLst>
      <p:ext uri="{BB962C8B-B14F-4D97-AF65-F5344CB8AC3E}">
        <p14:creationId xmlns:p14="http://schemas.microsoft.com/office/powerpoint/2010/main" val="156869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79230CFA-805A-4FD3-B3A0-DAAA5993DA17}" type="slidenum">
              <a:rPr lang="ru-RU" smtClean="0"/>
              <a:pPr rtl="0"/>
              <a:t>43</a:t>
            </a:fld>
            <a:endParaRPr lang="ru-RU"/>
          </a:p>
        </p:txBody>
      </p:sp>
    </p:spTree>
    <p:extLst>
      <p:ext uri="{BB962C8B-B14F-4D97-AF65-F5344CB8AC3E}">
        <p14:creationId xmlns:p14="http://schemas.microsoft.com/office/powerpoint/2010/main" val="539394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79230CFA-805A-4FD3-B3A0-DAAA5993DA17}" type="slidenum">
              <a:rPr lang="ru-RU" smtClean="0"/>
              <a:pPr rtl="0"/>
              <a:t>44</a:t>
            </a:fld>
            <a:endParaRPr lang="ru-RU"/>
          </a:p>
        </p:txBody>
      </p:sp>
    </p:spTree>
    <p:extLst>
      <p:ext uri="{BB962C8B-B14F-4D97-AF65-F5344CB8AC3E}">
        <p14:creationId xmlns:p14="http://schemas.microsoft.com/office/powerpoint/2010/main" val="210376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79230CFA-805A-4FD3-B3A0-DAAA5993DA17}" type="slidenum">
              <a:rPr lang="ru-RU" smtClean="0"/>
              <a:pPr rtl="0"/>
              <a:t>45</a:t>
            </a:fld>
            <a:endParaRPr lang="ru-RU"/>
          </a:p>
        </p:txBody>
      </p:sp>
    </p:spTree>
    <p:extLst>
      <p:ext uri="{BB962C8B-B14F-4D97-AF65-F5344CB8AC3E}">
        <p14:creationId xmlns:p14="http://schemas.microsoft.com/office/powerpoint/2010/main" val="265306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23</a:t>
            </a:fld>
            <a:endParaRPr lang="ru-RU"/>
          </a:p>
        </p:txBody>
      </p:sp>
    </p:spTree>
    <p:extLst>
      <p:ext uri="{BB962C8B-B14F-4D97-AF65-F5344CB8AC3E}">
        <p14:creationId xmlns:p14="http://schemas.microsoft.com/office/powerpoint/2010/main" val="137684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52</a:t>
            </a:fld>
            <a:endParaRPr lang="ru-RU"/>
          </a:p>
        </p:txBody>
      </p:sp>
    </p:spTree>
    <p:extLst>
      <p:ext uri="{BB962C8B-B14F-4D97-AF65-F5344CB8AC3E}">
        <p14:creationId xmlns:p14="http://schemas.microsoft.com/office/powerpoint/2010/main" val="119868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24</a:t>
            </a:fld>
            <a:endParaRPr lang="ru-RU"/>
          </a:p>
        </p:txBody>
      </p:sp>
    </p:spTree>
    <p:extLst>
      <p:ext uri="{BB962C8B-B14F-4D97-AF65-F5344CB8AC3E}">
        <p14:creationId xmlns:p14="http://schemas.microsoft.com/office/powerpoint/2010/main" val="210670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25</a:t>
            </a:fld>
            <a:endParaRPr lang="ru-RU"/>
          </a:p>
        </p:txBody>
      </p:sp>
    </p:spTree>
    <p:extLst>
      <p:ext uri="{BB962C8B-B14F-4D97-AF65-F5344CB8AC3E}">
        <p14:creationId xmlns:p14="http://schemas.microsoft.com/office/powerpoint/2010/main" val="36855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26</a:t>
            </a:fld>
            <a:endParaRPr lang="ru-RU"/>
          </a:p>
        </p:txBody>
      </p:sp>
    </p:spTree>
    <p:extLst>
      <p:ext uri="{BB962C8B-B14F-4D97-AF65-F5344CB8AC3E}">
        <p14:creationId xmlns:p14="http://schemas.microsoft.com/office/powerpoint/2010/main" val="137377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27</a:t>
            </a:fld>
            <a:endParaRPr lang="ru-RU"/>
          </a:p>
        </p:txBody>
      </p:sp>
    </p:spTree>
    <p:extLst>
      <p:ext uri="{BB962C8B-B14F-4D97-AF65-F5344CB8AC3E}">
        <p14:creationId xmlns:p14="http://schemas.microsoft.com/office/powerpoint/2010/main" val="13709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28</a:t>
            </a:fld>
            <a:endParaRPr lang="ru-RU"/>
          </a:p>
        </p:txBody>
      </p:sp>
    </p:spTree>
    <p:extLst>
      <p:ext uri="{BB962C8B-B14F-4D97-AF65-F5344CB8AC3E}">
        <p14:creationId xmlns:p14="http://schemas.microsoft.com/office/powerpoint/2010/main" val="360697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29</a:t>
            </a:fld>
            <a:endParaRPr lang="ru-RU"/>
          </a:p>
        </p:txBody>
      </p:sp>
    </p:spTree>
    <p:extLst>
      <p:ext uri="{BB962C8B-B14F-4D97-AF65-F5344CB8AC3E}">
        <p14:creationId xmlns:p14="http://schemas.microsoft.com/office/powerpoint/2010/main" val="63701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defPPr>
              <a:defRPr lang="en-US"/>
            </a:defPPr>
          </a:lstStyle>
          <a:p>
            <a:pPr rtl="0"/>
            <a:endParaRPr lang="ru-RU"/>
          </a:p>
        </p:txBody>
      </p:sp>
      <p:sp>
        <p:nvSpPr>
          <p:cNvPr id="4" name="Номер слайда 3"/>
          <p:cNvSpPr>
            <a:spLocks noGrp="1"/>
          </p:cNvSpPr>
          <p:nvPr>
            <p:ph type="sldNum" sz="quarter" idx="5"/>
          </p:nvPr>
        </p:nvSpPr>
        <p:spPr/>
        <p:txBody>
          <a:bodyPr rtlCol="0"/>
          <a:lstStyle>
            <a:defPPr>
              <a:defRPr lang="en-US"/>
            </a:defPPr>
          </a:lstStyle>
          <a:p>
            <a:pPr rtl="0"/>
            <a:fld id="{339D21CC-DD94-204E-93C8-E1AAF3084C8D}" type="slidenum">
              <a:rPr lang="ru-RU" smtClean="0"/>
              <a:pPr rtl="0"/>
              <a:t>30</a:t>
            </a:fld>
            <a:endParaRPr lang="ru-RU"/>
          </a:p>
        </p:txBody>
      </p:sp>
    </p:spTree>
    <p:extLst>
      <p:ext uri="{BB962C8B-B14F-4D97-AF65-F5344CB8AC3E}">
        <p14:creationId xmlns:p14="http://schemas.microsoft.com/office/powerpoint/2010/main" val="178566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11" name="Прямоугольный треугольник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6" name="Прямая соединительная линия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Рисунок 24">
            <a:extLst>
              <a:ext uri="{FF2B5EF4-FFF2-40B4-BE49-F238E27FC236}">
                <a16:creationId xmlns:a16="http://schemas.microsoft.com/office/drawing/2014/main" xmlns=""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ru-RU" noProof="0" smtClean="0"/>
              <a:t>Вставка рисунка</a:t>
            </a:r>
            <a:endParaRPr lang="ru-RU" noProof="0"/>
          </a:p>
        </p:txBody>
      </p:sp>
      <p:cxnSp>
        <p:nvCxnSpPr>
          <p:cNvPr id="18" name="Прямая соединительная линия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2006084"/>
            <a:ext cx="4853573" cy="1616252"/>
          </a:xfrm>
          <a:prstGeom prst="rect">
            <a:avLst/>
          </a:prstGeom>
        </p:spPr>
        <p:txBody>
          <a:bodyPr rtlCol="0" anchor="b">
            <a:normAutofit/>
          </a:bodyPr>
          <a:lstStyle>
            <a:lvl1pPr algn="l">
              <a:defRPr sz="4300" b="1">
                <a:solidFill>
                  <a:schemeClr val="accent1"/>
                </a:solidFill>
              </a:defRPr>
            </a:lvl1pPr>
          </a:lstStyle>
          <a:p>
            <a:pPr rtl="0"/>
            <a:r>
              <a:rPr lang="ru-RU" noProof="0"/>
              <a:t>Щелкните, чтобы изменить стиль образца заголовка</a:t>
            </a:r>
          </a:p>
        </p:txBody>
      </p:sp>
      <p:sp>
        <p:nvSpPr>
          <p:cNvPr id="3" name="Подзаголовок 2">
            <a:extLst>
              <a:ext uri="{FF2B5EF4-FFF2-40B4-BE49-F238E27FC236}">
                <a16:creationId xmlns:a16="http://schemas.microsoft.com/office/drawing/2014/main" xmlns="" id="{06317687-D49E-41F7-A330-C78C728F0D12}"/>
              </a:ext>
            </a:extLst>
          </p:cNvPr>
          <p:cNvSpPr>
            <a:spLocks noGrp="1"/>
          </p:cNvSpPr>
          <p:nvPr>
            <p:ph type="subTitle" idx="1" hasCustomPrompt="1"/>
          </p:nvPr>
        </p:nvSpPr>
        <p:spPr>
          <a:xfrm>
            <a:off x="6375214" y="3640998"/>
            <a:ext cx="4854339" cy="1257574"/>
          </a:xfrm>
          <a:prstGeom prst="rect">
            <a:avLst/>
          </a:prstGeom>
        </p:spPr>
        <p:txBody>
          <a:bodyPr rtlCol="0"/>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ЩЕЛКНИТЕ, ЧТОБЫ ИЗМЕНИТЬ ПОДЗАГОЛОВОК</a:t>
            </a:r>
          </a:p>
        </p:txBody>
      </p:sp>
      <p:cxnSp>
        <p:nvCxnSpPr>
          <p:cNvPr id="9" name="Прямая соединительная линия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1" name="Прямоугольный треугольник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6" name="Прямая соединительная линия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2006084"/>
            <a:ext cx="4853573" cy="1616252"/>
          </a:xfrm>
          <a:prstGeom prst="rect">
            <a:avLst/>
          </a:prstGeom>
        </p:spPr>
        <p:txBody>
          <a:bodyPr rtlCol="0" anchor="b">
            <a:normAutofit/>
          </a:bodyPr>
          <a:lstStyle>
            <a:lvl1pPr algn="l">
              <a:defRPr sz="4300" b="1">
                <a:solidFill>
                  <a:schemeClr val="accent1"/>
                </a:solidFill>
              </a:defRPr>
            </a:lvl1pPr>
          </a:lstStyle>
          <a:p>
            <a:pPr rtl="0"/>
            <a:r>
              <a:rPr lang="ru-RU" noProof="0"/>
              <a:t>Щелкните, чтобы изменить стиль образца заголовка</a:t>
            </a:r>
          </a:p>
        </p:txBody>
      </p:sp>
      <p:sp>
        <p:nvSpPr>
          <p:cNvPr id="3" name="Подзаголовок 2">
            <a:extLst>
              <a:ext uri="{FF2B5EF4-FFF2-40B4-BE49-F238E27FC236}">
                <a16:creationId xmlns:a16="http://schemas.microsoft.com/office/drawing/2014/main" xmlns="" id="{06317687-D49E-41F7-A330-C78C728F0D12}"/>
              </a:ext>
            </a:extLst>
          </p:cNvPr>
          <p:cNvSpPr>
            <a:spLocks noGrp="1"/>
          </p:cNvSpPr>
          <p:nvPr>
            <p:ph type="subTitle" idx="1" hasCustomPrompt="1"/>
          </p:nvPr>
        </p:nvSpPr>
        <p:spPr>
          <a:xfrm>
            <a:off x="6375214" y="3640998"/>
            <a:ext cx="4854339" cy="1257574"/>
          </a:xfrm>
          <a:prstGeom prst="rect">
            <a:avLst/>
          </a:prstGeom>
        </p:spPr>
        <p:txBody>
          <a:bodyPr rtlCol="0"/>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ЩЕЛКНИТЕ, ЧТОБЫ ИЗМЕНИТЬ СТИЛЬ ОБРАЗЦА ПОДЗАГОЛОВКА</a:t>
            </a:r>
          </a:p>
        </p:txBody>
      </p:sp>
      <p:cxnSp>
        <p:nvCxnSpPr>
          <p:cNvPr id="9" name="Прямая соединительная линия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561729"/>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9" name="Прямоугольный треугольник 18">
            <a:extLst>
              <a:ext uri="{FF2B5EF4-FFF2-40B4-BE49-F238E27FC236}">
                <a16:creationId xmlns:a16="http://schemas.microsoft.com/office/drawing/2014/main" xmlns=""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араллелограмм 16">
            <a:extLst>
              <a:ext uri="{FF2B5EF4-FFF2-40B4-BE49-F238E27FC236}">
                <a16:creationId xmlns:a16="http://schemas.microsoft.com/office/drawing/2014/main" xmlns=""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8" name="Прямая соединительная линия 17">
            <a:extLst>
              <a:ext uri="{FF2B5EF4-FFF2-40B4-BE49-F238E27FC236}">
                <a16:creationId xmlns:a16="http://schemas.microsoft.com/office/drawing/2014/main" xmlns=""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Заголовок 1">
            <a:extLst>
              <a:ext uri="{FF2B5EF4-FFF2-40B4-BE49-F238E27FC236}">
                <a16:creationId xmlns:a16="http://schemas.microsoft.com/office/drawing/2014/main" xmlns="" id="{4D7EF399-DAA5-44EC-B712-79C755FE84CB}"/>
              </a:ext>
            </a:extLst>
          </p:cNvPr>
          <p:cNvSpPr>
            <a:spLocks noGrp="1"/>
          </p:cNvSpPr>
          <p:nvPr>
            <p:ph type="title" hasCustomPrompt="1"/>
          </p:nvPr>
        </p:nvSpPr>
        <p:spPr>
          <a:xfrm>
            <a:off x="6283842" y="1987420"/>
            <a:ext cx="4911633" cy="1789855"/>
          </a:xfrm>
          <a:prstGeom prst="rect">
            <a:avLst/>
          </a:prstGeom>
        </p:spPr>
        <p:txBody>
          <a:bodyPr rtlCol="0" anchor="b">
            <a:normAutofit/>
          </a:bodyPr>
          <a:lstStyle>
            <a:lvl1pPr>
              <a:defRPr sz="4000" b="1">
                <a:solidFill>
                  <a:schemeClr val="accent1"/>
                </a:solidFill>
                <a:latin typeface="+mj-lt"/>
                <a:cs typeface="Calibri Light" panose="020F0302020204030204" pitchFamily="34" charset="0"/>
              </a:defRPr>
            </a:lvl1pPr>
          </a:lstStyle>
          <a:p>
            <a:pPr rtl="0"/>
            <a:r>
              <a:rPr lang="ru-RU" noProof="0"/>
              <a:t>Щелкните, чтобы изменить стиль образца заголовка</a:t>
            </a:r>
          </a:p>
        </p:txBody>
      </p:sp>
      <p:sp>
        <p:nvSpPr>
          <p:cNvPr id="101" name="Текст 2">
            <a:extLst>
              <a:ext uri="{FF2B5EF4-FFF2-40B4-BE49-F238E27FC236}">
                <a16:creationId xmlns:a16="http://schemas.microsoft.com/office/drawing/2014/main" xmlns="" id="{26D13BFA-61B0-402F-8611-02D3DFDBEBCB}"/>
              </a:ext>
            </a:extLst>
          </p:cNvPr>
          <p:cNvSpPr>
            <a:spLocks noGrp="1"/>
          </p:cNvSpPr>
          <p:nvPr>
            <p:ph type="body" idx="1" hasCustomPrompt="1"/>
          </p:nvPr>
        </p:nvSpPr>
        <p:spPr>
          <a:xfrm>
            <a:off x="6283842" y="3792046"/>
            <a:ext cx="4911633" cy="910580"/>
          </a:xfrm>
          <a:prstGeom prst="rect">
            <a:avLst/>
          </a:prstGeom>
        </p:spPr>
        <p:txBody>
          <a:bodyPr rtlCol="0">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ИЗМЕНИТЬ ОБРАЗЕЦ ТЕКСТА</a:t>
            </a:r>
          </a:p>
        </p:txBody>
      </p:sp>
      <p:cxnSp>
        <p:nvCxnSpPr>
          <p:cNvPr id="21" name="Прямая соединительная линия 20">
            <a:extLst>
              <a:ext uri="{FF2B5EF4-FFF2-40B4-BE49-F238E27FC236}">
                <a16:creationId xmlns:a16="http://schemas.microsoft.com/office/drawing/2014/main" xmlns=""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Параллелограмм 24">
            <a:extLst>
              <a:ext uri="{FF2B5EF4-FFF2-40B4-BE49-F238E27FC236}">
                <a16:creationId xmlns:a16="http://schemas.microsoft.com/office/drawing/2014/main" xmlns=""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cxnSp>
        <p:nvCxnSpPr>
          <p:cNvPr id="26" name="Прямая соединительная линия 25">
            <a:extLst>
              <a:ext uri="{FF2B5EF4-FFF2-40B4-BE49-F238E27FC236}">
                <a16:creationId xmlns:a16="http://schemas.microsoft.com/office/drawing/2014/main" xmlns=""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xmlns=""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араллелограмм 23">
            <a:extLst>
              <a:ext uri="{FF2B5EF4-FFF2-40B4-BE49-F238E27FC236}">
                <a16:creationId xmlns:a16="http://schemas.microsoft.com/office/drawing/2014/main" xmlns=""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100786568"/>
      </p:ext>
    </p:extLst>
  </p:cSld>
  <p:clrMapOvr>
    <a:masterClrMapping/>
  </p:clrMapOvr>
  <p:extLst mod="1">
    <p:ext uri="{DCECCB84-F9BA-43D5-87BE-67443E8EF086}">
      <p15:sldGuideLst xmlns:p15="http://schemas.microsoft.com/office/powerpoint/2012/main" xmlns="">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cxnSp>
        <p:nvCxnSpPr>
          <p:cNvPr id="22" name="Прямая соединительная линия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Группа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Диагональная полоса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Параллелограмм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5" name="Надпись 24">
            <a:extLst>
              <a:ext uri="{FF2B5EF4-FFF2-40B4-BE49-F238E27FC236}">
                <a16:creationId xmlns:a16="http://schemas.microsoft.com/office/drawing/2014/main" xmlns="" id="{F0BB4D3D-930C-4FF4-BB7C-2CB24208150C}"/>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6"/>
                </a:solidFill>
                <a:latin typeface="Arial Black" panose="020B0A04020102020204" pitchFamily="34" charset="0"/>
              </a:rPr>
              <a:t>FR</a:t>
            </a:r>
          </a:p>
        </p:txBody>
      </p:sp>
      <p:sp>
        <p:nvSpPr>
          <p:cNvPr id="36" name="Параллелограмм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2" name="Нижний колонтитул 1">
            <a:extLst>
              <a:ext uri="{FF2B5EF4-FFF2-40B4-BE49-F238E27FC236}">
                <a16:creationId xmlns:a16="http://schemas.microsoft.com/office/drawing/2014/main" xmlns="" id="{03E79E9C-D961-6E47-A5C6-57689BAFF243}"/>
              </a:ext>
            </a:extLst>
          </p:cNvPr>
          <p:cNvSpPr>
            <a:spLocks noGrp="1"/>
          </p:cNvSpPr>
          <p:nvPr>
            <p:ph type="ftr" sz="quarter" idx="17"/>
          </p:nvPr>
        </p:nvSpPr>
        <p:spPr/>
        <p:txBody>
          <a:bodyPr rtlCol="0"/>
          <a:lstStyle>
            <a:lvl1pPr algn="l">
              <a:defRPr/>
            </a:lvl1pPr>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27" name="Заголовок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
        <p:nvSpPr>
          <p:cNvPr id="29" name="Объект 2">
            <a:extLst>
              <a:ext uri="{FF2B5EF4-FFF2-40B4-BE49-F238E27FC236}">
                <a16:creationId xmlns:a16="http://schemas.microsoft.com/office/drawing/2014/main" xmlns="" id="{1FAE0C34-9220-45F0-9FC2-9FE7C994E7BD}"/>
              </a:ext>
            </a:extLst>
          </p:cNvPr>
          <p:cNvSpPr>
            <a:spLocks noGrp="1"/>
          </p:cNvSpPr>
          <p:nvPr>
            <p:ph idx="1"/>
          </p:nvPr>
        </p:nvSpPr>
        <p:spPr>
          <a:xfrm>
            <a:off x="518678" y="1671924"/>
            <a:ext cx="10835122" cy="4505039"/>
          </a:xfrm>
          <a:prstGeom prst="rect">
            <a:avLst/>
          </a:prstGeom>
        </p:spPr>
        <p:txBody>
          <a:bodyPr rtlCol="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254343043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cxnSp>
        <p:nvCxnSpPr>
          <p:cNvPr id="22" name="Прямая соединительная линия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Группа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Диагональная полоса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Параллелограмм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5" name="Надпись 24">
            <a:extLst>
              <a:ext uri="{FF2B5EF4-FFF2-40B4-BE49-F238E27FC236}">
                <a16:creationId xmlns:a16="http://schemas.microsoft.com/office/drawing/2014/main" xmlns="" id="{F0BB4D3D-930C-4FF4-BB7C-2CB24208150C}"/>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6"/>
                </a:solidFill>
                <a:latin typeface="Arial Black" panose="020B0A04020102020204" pitchFamily="34" charset="0"/>
              </a:rPr>
              <a:t>FR</a:t>
            </a:r>
          </a:p>
        </p:txBody>
      </p:sp>
      <p:sp>
        <p:nvSpPr>
          <p:cNvPr id="36" name="Параллелограмм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2" name="Нижний колонтитул 1">
            <a:extLst>
              <a:ext uri="{FF2B5EF4-FFF2-40B4-BE49-F238E27FC236}">
                <a16:creationId xmlns:a16="http://schemas.microsoft.com/office/drawing/2014/main" xmlns="" id="{03E79E9C-D961-6E47-A5C6-57689BAFF243}"/>
              </a:ext>
            </a:extLst>
          </p:cNvPr>
          <p:cNvSpPr>
            <a:spLocks noGrp="1"/>
          </p:cNvSpPr>
          <p:nvPr>
            <p:ph type="ftr" sz="quarter" idx="17"/>
          </p:nvPr>
        </p:nvSpPr>
        <p:spPr/>
        <p:txBody>
          <a:bodyPr rtlCol="0"/>
          <a:lstStyle>
            <a:lvl1pPr algn="l">
              <a:defRPr/>
            </a:lvl1pPr>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27" name="Заголовок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
        <p:nvSpPr>
          <p:cNvPr id="14" name="Объект 2">
            <a:extLst>
              <a:ext uri="{FF2B5EF4-FFF2-40B4-BE49-F238E27FC236}">
                <a16:creationId xmlns:a16="http://schemas.microsoft.com/office/drawing/2014/main" xmlns="" id="{217F9213-0142-420B-A84D-C5627A0C81E4}"/>
              </a:ext>
            </a:extLst>
          </p:cNvPr>
          <p:cNvSpPr>
            <a:spLocks noGrp="1"/>
          </p:cNvSpPr>
          <p:nvPr>
            <p:ph sz="half" idx="1"/>
          </p:nvPr>
        </p:nvSpPr>
        <p:spPr>
          <a:xfrm>
            <a:off x="529687" y="1651044"/>
            <a:ext cx="5181600" cy="4525919"/>
          </a:xfrm>
          <a:prstGeom prst="rect">
            <a:avLst/>
          </a:prstGeom>
        </p:spPr>
        <p:txBody>
          <a:bodyPr rtlCol="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5" name="Объект 3">
            <a:extLst>
              <a:ext uri="{FF2B5EF4-FFF2-40B4-BE49-F238E27FC236}">
                <a16:creationId xmlns:a16="http://schemas.microsoft.com/office/drawing/2014/main" xmlns="" id="{8014328B-D576-4B5C-A4AE-CF98318929FE}"/>
              </a:ext>
            </a:extLst>
          </p:cNvPr>
          <p:cNvSpPr>
            <a:spLocks noGrp="1"/>
          </p:cNvSpPr>
          <p:nvPr>
            <p:ph sz="half" idx="2"/>
          </p:nvPr>
        </p:nvSpPr>
        <p:spPr>
          <a:xfrm>
            <a:off x="6172200" y="1651044"/>
            <a:ext cx="5181600" cy="4525919"/>
          </a:xfrm>
          <a:prstGeom prst="rect">
            <a:avLst/>
          </a:prstGeom>
        </p:spPr>
        <p:txBody>
          <a:bodyPr rtlCol="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284813166"/>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cxnSp>
        <p:nvCxnSpPr>
          <p:cNvPr id="22" name="Прямая соединительная линия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Группа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Диагональная полоса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Параллелограмм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5" name="Надпись 24">
            <a:extLst>
              <a:ext uri="{FF2B5EF4-FFF2-40B4-BE49-F238E27FC236}">
                <a16:creationId xmlns:a16="http://schemas.microsoft.com/office/drawing/2014/main" xmlns="" id="{F0BB4D3D-930C-4FF4-BB7C-2CB24208150C}"/>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6"/>
                </a:solidFill>
                <a:latin typeface="Arial Black" panose="020B0A04020102020204" pitchFamily="34" charset="0"/>
              </a:rPr>
              <a:t>FR</a:t>
            </a:r>
          </a:p>
        </p:txBody>
      </p:sp>
      <p:sp>
        <p:nvSpPr>
          <p:cNvPr id="36" name="Параллелограмм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2" name="Нижний колонтитул 1">
            <a:extLst>
              <a:ext uri="{FF2B5EF4-FFF2-40B4-BE49-F238E27FC236}">
                <a16:creationId xmlns:a16="http://schemas.microsoft.com/office/drawing/2014/main" xmlns="" id="{03E79E9C-D961-6E47-A5C6-57689BAFF243}"/>
              </a:ext>
            </a:extLst>
          </p:cNvPr>
          <p:cNvSpPr>
            <a:spLocks noGrp="1"/>
          </p:cNvSpPr>
          <p:nvPr>
            <p:ph type="ftr" sz="quarter" idx="17"/>
          </p:nvPr>
        </p:nvSpPr>
        <p:spPr/>
        <p:txBody>
          <a:bodyPr rtlCol="0"/>
          <a:lstStyle>
            <a:lvl1pPr algn="l">
              <a:defRPr/>
            </a:lvl1pPr>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27" name="Заголовок 1">
            <a:extLst>
              <a:ext uri="{FF2B5EF4-FFF2-40B4-BE49-F238E27FC236}">
                <a16:creationId xmlns:a16="http://schemas.microsoft.com/office/drawing/2014/main" xmlns="" id="{C3CC34F4-862A-42E7-B2FA-7B511CC2E879}"/>
              </a:ext>
            </a:extLst>
          </p:cNvPr>
          <p:cNvSpPr>
            <a:spLocks noGrp="1"/>
          </p:cNvSpPr>
          <p:nvPr>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
        <p:nvSpPr>
          <p:cNvPr id="18" name="Текст 2">
            <a:extLst>
              <a:ext uri="{FF2B5EF4-FFF2-40B4-BE49-F238E27FC236}">
                <a16:creationId xmlns:a16="http://schemas.microsoft.com/office/drawing/2014/main" xmlns="" id="{82BFF385-445D-4DBB-9773-F99669415884}"/>
              </a:ext>
            </a:extLst>
          </p:cNvPr>
          <p:cNvSpPr>
            <a:spLocks noGrp="1"/>
          </p:cNvSpPr>
          <p:nvPr>
            <p:ph type="body" idx="1"/>
          </p:nvPr>
        </p:nvSpPr>
        <p:spPr>
          <a:xfrm>
            <a:off x="518678" y="1681163"/>
            <a:ext cx="5382501" cy="823912"/>
          </a:xfrm>
          <a:prstGeom prst="rect">
            <a:avLst/>
          </a:prstGeom>
        </p:spPr>
        <p:txBody>
          <a:bodyPr rtlCol="0" anchor="b"/>
          <a:lstStyle>
            <a:lvl1pPr marL="0" indent="0">
              <a:buNone/>
              <a:defRPr lang="en-US" b="1" dirty="0">
                <a:solidFill>
                  <a:schemeClr val="accent6"/>
                </a:solidFill>
              </a:defRPr>
            </a:lvl1pPr>
          </a:lstStyle>
          <a:p>
            <a:pPr marL="228600" lvl="0" indent="-228600" rtl="0"/>
            <a:r>
              <a:rPr lang="ru-RU" noProof="0" smtClean="0"/>
              <a:t>Образец текста</a:t>
            </a:r>
          </a:p>
        </p:txBody>
      </p:sp>
      <p:sp>
        <p:nvSpPr>
          <p:cNvPr id="20" name="Текст 4">
            <a:extLst>
              <a:ext uri="{FF2B5EF4-FFF2-40B4-BE49-F238E27FC236}">
                <a16:creationId xmlns:a16="http://schemas.microsoft.com/office/drawing/2014/main" xmlns="" id="{311B1CFE-1B35-4B5C-B40A-DC5ADF211B5C}"/>
              </a:ext>
            </a:extLst>
          </p:cNvPr>
          <p:cNvSpPr>
            <a:spLocks noGrp="1"/>
          </p:cNvSpPr>
          <p:nvPr>
            <p:ph type="body" sz="quarter" idx="3"/>
          </p:nvPr>
        </p:nvSpPr>
        <p:spPr>
          <a:xfrm>
            <a:off x="6172200" y="1681163"/>
            <a:ext cx="5183188" cy="823912"/>
          </a:xfrm>
          <a:prstGeom prst="rect">
            <a:avLst/>
          </a:prstGeom>
        </p:spPr>
        <p:txBody>
          <a:bodyPr rtlCol="0"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1" name="Объект 5">
            <a:extLst>
              <a:ext uri="{FF2B5EF4-FFF2-40B4-BE49-F238E27FC236}">
                <a16:creationId xmlns:a16="http://schemas.microsoft.com/office/drawing/2014/main" xmlns="" id="{1CE840E8-D596-479D-AE97-E88F42DC1B13}"/>
              </a:ext>
            </a:extLst>
          </p:cNvPr>
          <p:cNvSpPr>
            <a:spLocks noGrp="1"/>
          </p:cNvSpPr>
          <p:nvPr>
            <p:ph sz="quarter" idx="4"/>
          </p:nvPr>
        </p:nvSpPr>
        <p:spPr>
          <a:xfrm>
            <a:off x="6172200" y="2505075"/>
            <a:ext cx="5183188" cy="3684588"/>
          </a:xfrm>
          <a:prstGeom prst="rect">
            <a:avLst/>
          </a:prstGeom>
        </p:spPr>
        <p:txBody>
          <a:bodyPr rtlCol="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4" name="Объект 3">
            <a:extLst>
              <a:ext uri="{FF2B5EF4-FFF2-40B4-BE49-F238E27FC236}">
                <a16:creationId xmlns:a16="http://schemas.microsoft.com/office/drawing/2014/main" xmlns="" id="{B9A68D25-B19E-4E84-B65D-596EE8382DAD}"/>
              </a:ext>
            </a:extLst>
          </p:cNvPr>
          <p:cNvSpPr>
            <a:spLocks noGrp="1"/>
          </p:cNvSpPr>
          <p:nvPr>
            <p:ph sz="half" idx="2"/>
          </p:nvPr>
        </p:nvSpPr>
        <p:spPr>
          <a:xfrm>
            <a:off x="518678" y="2505075"/>
            <a:ext cx="5391749" cy="3684588"/>
          </a:xfrm>
          <a:prstGeom prst="rect">
            <a:avLst/>
          </a:prstGeom>
        </p:spPr>
        <p:txBody>
          <a:bodyPr rtlCol="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245226781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1" name="Прямоугольный треугольник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6" name="Прямая соединительная линия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Текст 3">
            <a:extLst>
              <a:ext uri="{FF2B5EF4-FFF2-40B4-BE49-F238E27FC236}">
                <a16:creationId xmlns:a16="http://schemas.microsoft.com/office/drawing/2014/main" xmlns="" id="{BDEAC3CA-E21C-4A63-BE7D-DCC820552AB7}"/>
              </a:ext>
            </a:extLst>
          </p:cNvPr>
          <p:cNvSpPr>
            <a:spLocks noGrp="1"/>
          </p:cNvSpPr>
          <p:nvPr>
            <p:ph type="body" sz="half" idx="2"/>
          </p:nvPr>
        </p:nvSpPr>
        <p:spPr>
          <a:xfrm>
            <a:off x="719170" y="5701069"/>
            <a:ext cx="5311516" cy="931505"/>
          </a:xfrm>
          <a:prstGeom prst="rect">
            <a:avLst/>
          </a:prstGeom>
        </p:spPr>
        <p:txBody>
          <a:bodyPr rtlCol="0"/>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4" name="Объект 2">
            <a:extLst>
              <a:ext uri="{FF2B5EF4-FFF2-40B4-BE49-F238E27FC236}">
                <a16:creationId xmlns:a16="http://schemas.microsoft.com/office/drawing/2014/main" xmlns="" id="{C9A1E80C-1A76-4D3E-92A1-846866867DE1}"/>
              </a:ext>
            </a:extLst>
          </p:cNvPr>
          <p:cNvSpPr>
            <a:spLocks noGrp="1"/>
          </p:cNvSpPr>
          <p:nvPr>
            <p:ph idx="1"/>
          </p:nvPr>
        </p:nvSpPr>
        <p:spPr>
          <a:xfrm>
            <a:off x="6161316" y="2290713"/>
            <a:ext cx="5803672" cy="4341862"/>
          </a:xfrm>
          <a:prstGeom prst="rect">
            <a:avLst/>
          </a:prstGeom>
        </p:spPr>
        <p:txBody>
          <a:bodyPr rtlCol="0"/>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0" name="Прямоугольный треугольник 10">
            <a:extLst>
              <a:ext uri="{FF2B5EF4-FFF2-40B4-BE49-F238E27FC236}">
                <a16:creationId xmlns:a16="http://schemas.microsoft.com/office/drawing/2014/main" xmlns="" id="{ED37F377-8A2B-4717-9BE8-74D809D3C464}"/>
              </a:ext>
            </a:extLst>
          </p:cNvPr>
          <p:cNvSpPr/>
          <p:nvPr userDrawn="1"/>
        </p:nvSpPr>
        <p:spPr>
          <a:xfrm flipV="1">
            <a:off x="0" y="-9531"/>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719170" y="4374036"/>
            <a:ext cx="5311516" cy="1327031"/>
          </a:xfrm>
          <a:prstGeom prst="rect">
            <a:avLst/>
          </a:prstGeom>
        </p:spPr>
        <p:txBody>
          <a:bodyPr rtlCol="0" anchor="b">
            <a:normAutofit/>
          </a:bodyPr>
          <a:lstStyle>
            <a:lvl1pPr marL="0" indent="0" algn="r">
              <a:buFont typeface="Arial" panose="020B0604020202020204" pitchFamily="34" charset="0"/>
              <a:buNone/>
              <a:defRPr sz="4300" b="1">
                <a:solidFill>
                  <a:schemeClr val="accent1"/>
                </a:solidFill>
              </a:defRPr>
            </a:lvl1pPr>
          </a:lstStyle>
          <a:p>
            <a:pPr rtl="0"/>
            <a:r>
              <a:rPr lang="ru-RU" noProof="0" dirty="0"/>
              <a:t>Щелкните, чтобы изменить стиль образца заголовка</a:t>
            </a:r>
          </a:p>
        </p:txBody>
      </p:sp>
    </p:spTree>
    <p:extLst>
      <p:ext uri="{BB962C8B-B14F-4D97-AF65-F5344CB8AC3E}">
        <p14:creationId xmlns:p14="http://schemas.microsoft.com/office/powerpoint/2010/main" val="25526537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11" name="Прямоугольный треугольник 10">
            <a:extLst>
              <a:ext uri="{FF2B5EF4-FFF2-40B4-BE49-F238E27FC236}">
                <a16:creationId xmlns:a16="http://schemas.microsoft.com/office/drawing/2014/main" xmlns=""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6" name="Прямая соединительная линия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719170" y="4374036"/>
            <a:ext cx="5311516" cy="1327031"/>
          </a:xfrm>
          <a:prstGeom prst="rect">
            <a:avLst/>
          </a:prstGeom>
        </p:spPr>
        <p:txBody>
          <a:bodyPr rtlCol="0" anchor="b">
            <a:normAutofit/>
          </a:bodyPr>
          <a:lstStyle>
            <a:lvl1pPr marL="0" indent="0" algn="r">
              <a:buFont typeface="Arial" panose="020B0604020202020204" pitchFamily="34" charset="0"/>
              <a:buNone/>
              <a:defRPr sz="4300" b="1">
                <a:solidFill>
                  <a:schemeClr val="accent1"/>
                </a:solidFill>
              </a:defRPr>
            </a:lvl1pPr>
          </a:lstStyle>
          <a:p>
            <a:pPr rtl="0"/>
            <a:r>
              <a:rPr lang="ru-RU" noProof="0"/>
              <a:t>Щелкните, чтобы изменить стиль образца заголовка</a:t>
            </a:r>
          </a:p>
        </p:txBody>
      </p:sp>
      <p:cxnSp>
        <p:nvCxnSpPr>
          <p:cNvPr id="9" name="Прямая соединительная линия 8">
            <a:extLst>
              <a:ext uri="{FF2B5EF4-FFF2-40B4-BE49-F238E27FC236}">
                <a16:creationId xmlns:a16="http://schemas.microsoft.com/office/drawing/2014/main" xmlns=""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Текст 3">
            <a:extLst>
              <a:ext uri="{FF2B5EF4-FFF2-40B4-BE49-F238E27FC236}">
                <a16:creationId xmlns:a16="http://schemas.microsoft.com/office/drawing/2014/main" xmlns="" id="{BDEAC3CA-E21C-4A63-BE7D-DCC820552AB7}"/>
              </a:ext>
            </a:extLst>
          </p:cNvPr>
          <p:cNvSpPr>
            <a:spLocks noGrp="1"/>
          </p:cNvSpPr>
          <p:nvPr>
            <p:ph type="body" sz="half" idx="2"/>
          </p:nvPr>
        </p:nvSpPr>
        <p:spPr>
          <a:xfrm>
            <a:off x="719170" y="5701069"/>
            <a:ext cx="5311516" cy="931505"/>
          </a:xfrm>
          <a:prstGeom prst="rect">
            <a:avLst/>
          </a:prstGeom>
        </p:spPr>
        <p:txBody>
          <a:bodyPr rtlCol="0"/>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2" name="Рисунок 2">
            <a:extLst>
              <a:ext uri="{FF2B5EF4-FFF2-40B4-BE49-F238E27FC236}">
                <a16:creationId xmlns:a16="http://schemas.microsoft.com/office/drawing/2014/main" xmlns="" id="{22728E0A-430E-4C6A-BF56-06FA8510F29F}"/>
              </a:ext>
            </a:extLst>
          </p:cNvPr>
          <p:cNvSpPr>
            <a:spLocks noGrp="1"/>
          </p:cNvSpPr>
          <p:nvPr>
            <p:ph type="pic" idx="1" hasCustomPrompt="1"/>
          </p:nvPr>
        </p:nvSpPr>
        <p:spPr>
          <a:xfrm>
            <a:off x="6249970" y="2271860"/>
            <a:ext cx="5715017" cy="4360714"/>
          </a:xfrm>
          <a:prstGeom prst="rect">
            <a:avLst/>
          </a:prstGeo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Tree>
    <p:extLst>
      <p:ext uri="{BB962C8B-B14F-4D97-AF65-F5344CB8AC3E}">
        <p14:creationId xmlns:p14="http://schemas.microsoft.com/office/powerpoint/2010/main" val="261430260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18" name="Надпись 17">
            <a:extLst>
              <a:ext uri="{FF2B5EF4-FFF2-40B4-BE49-F238E27FC236}">
                <a16:creationId xmlns:a16="http://schemas.microsoft.com/office/drawing/2014/main" xmlns="" id="{CC52C5C1-EC33-44C1-9D54-A1058BBF1812}"/>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grpSp>
        <p:nvGrpSpPr>
          <p:cNvPr id="26" name="Группа 25">
            <a:extLst>
              <a:ext uri="{FF2B5EF4-FFF2-40B4-BE49-F238E27FC236}">
                <a16:creationId xmlns:a16="http://schemas.microsoft.com/office/drawing/2014/main" xmlns="" id="{8A0030CD-8C9E-4AA5-8C5D-F9B2EDB7E17A}"/>
              </a:ext>
            </a:extLst>
          </p:cNvPr>
          <p:cNvGrpSpPr/>
          <p:nvPr userDrawn="1"/>
        </p:nvGrpSpPr>
        <p:grpSpPr>
          <a:xfrm flipH="1">
            <a:off x="7561328" y="0"/>
            <a:ext cx="4831840" cy="3541007"/>
            <a:chOff x="-192127" y="-2"/>
            <a:chExt cx="4831840" cy="3367272"/>
          </a:xfrm>
        </p:grpSpPr>
        <p:sp>
          <p:nvSpPr>
            <p:cNvPr id="27" name="Диагональная полоса 26">
              <a:extLst>
                <a:ext uri="{FF2B5EF4-FFF2-40B4-BE49-F238E27FC236}">
                  <a16:creationId xmlns:a16="http://schemas.microsoft.com/office/drawing/2014/main" xmlns=""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араллелограмм 28">
              <a:extLst>
                <a:ext uri="{FF2B5EF4-FFF2-40B4-BE49-F238E27FC236}">
                  <a16:creationId xmlns:a16="http://schemas.microsoft.com/office/drawing/2014/main" xmlns=""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0" name="Параллелограмм 29">
            <a:extLst>
              <a:ext uri="{FF2B5EF4-FFF2-40B4-BE49-F238E27FC236}">
                <a16:creationId xmlns:a16="http://schemas.microsoft.com/office/drawing/2014/main" xmlns=""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2" name="Нижний колонтитул 1">
            <a:extLst>
              <a:ext uri="{FF2B5EF4-FFF2-40B4-BE49-F238E27FC236}">
                <a16:creationId xmlns:a16="http://schemas.microsoft.com/office/drawing/2014/main" xmlns="" id="{578C43A6-50C6-704E-BADC-6D83BADE7316}"/>
              </a:ext>
            </a:extLst>
          </p:cNvPr>
          <p:cNvSpPr>
            <a:spLocks noGrp="1"/>
          </p:cNvSpPr>
          <p:nvPr>
            <p:ph type="ftr" sz="quarter" idx="10"/>
          </p:nvPr>
        </p:nvSpPr>
        <p:spPr/>
        <p:txBody>
          <a:bodyPr rtlCol="0"/>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ED91439B-965F-3548-AF77-89501B24F600}"/>
              </a:ext>
            </a:extLst>
          </p:cNvPr>
          <p:cNvSpPr>
            <a:spLocks noGrp="1"/>
          </p:cNvSpPr>
          <p:nvPr>
            <p:ph type="sldNum" sz="quarter" idx="11"/>
          </p:nvPr>
        </p:nvSpPr>
        <p:spPr/>
        <p:txBody>
          <a:bodyPr rtlCol="0"/>
          <a:lstStyle/>
          <a:p>
            <a:pPr rtl="0"/>
            <a:fld id="{8699F50C-BE38-4BD0-BA84-9B090E1F2B9B}" type="slidenum">
              <a:rPr lang="ru-RU" noProof="0" smtClean="0"/>
              <a:pPr rtl="0"/>
              <a:t>‹#›</a:t>
            </a:fld>
            <a:endParaRPr lang="ru-RU" noProof="0"/>
          </a:p>
        </p:txBody>
      </p:sp>
    </p:spTree>
    <p:extLst>
      <p:ext uri="{BB962C8B-B14F-4D97-AF65-F5344CB8AC3E}">
        <p14:creationId xmlns:p14="http://schemas.microsoft.com/office/powerpoint/2010/main" val="3419906843"/>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1" name="Надпись 20">
            <a:extLst>
              <a:ext uri="{FF2B5EF4-FFF2-40B4-BE49-F238E27FC236}">
                <a16:creationId xmlns:a16="http://schemas.microsoft.com/office/drawing/2014/main" xmlns="" id="{7E8A2C98-F26E-415A-B931-1B89CA46C1CF}"/>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grpSp>
        <p:nvGrpSpPr>
          <p:cNvPr id="27" name="Группа 26">
            <a:extLst>
              <a:ext uri="{FF2B5EF4-FFF2-40B4-BE49-F238E27FC236}">
                <a16:creationId xmlns:a16="http://schemas.microsoft.com/office/drawing/2014/main" xmlns="" id="{1B2FB48C-0C70-4DBE-B904-A134B6644DD3}"/>
              </a:ext>
            </a:extLst>
          </p:cNvPr>
          <p:cNvGrpSpPr/>
          <p:nvPr userDrawn="1"/>
        </p:nvGrpSpPr>
        <p:grpSpPr>
          <a:xfrm flipH="1">
            <a:off x="7561328" y="0"/>
            <a:ext cx="4831840" cy="3541007"/>
            <a:chOff x="-192127" y="-2"/>
            <a:chExt cx="4831840" cy="3367272"/>
          </a:xfrm>
        </p:grpSpPr>
        <p:sp>
          <p:nvSpPr>
            <p:cNvPr id="28" name="Диагональная полоса 27">
              <a:extLst>
                <a:ext uri="{FF2B5EF4-FFF2-40B4-BE49-F238E27FC236}">
                  <a16:creationId xmlns:a16="http://schemas.microsoft.com/office/drawing/2014/main" xmlns=""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9" name="Прямая соединительная линия 28">
              <a:extLst>
                <a:ext uri="{FF2B5EF4-FFF2-40B4-BE49-F238E27FC236}">
                  <a16:creationId xmlns:a16="http://schemas.microsoft.com/office/drawing/2014/main" xmlns=""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Параллелограмм 29">
              <a:extLst>
                <a:ext uri="{FF2B5EF4-FFF2-40B4-BE49-F238E27FC236}">
                  <a16:creationId xmlns:a16="http://schemas.microsoft.com/office/drawing/2014/main" xmlns=""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1" name="Параллелограмм 30">
            <a:extLst>
              <a:ext uri="{FF2B5EF4-FFF2-40B4-BE49-F238E27FC236}">
                <a16:creationId xmlns:a16="http://schemas.microsoft.com/office/drawing/2014/main" xmlns=""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3" name="Заголовок 1">
            <a:extLst>
              <a:ext uri="{FF2B5EF4-FFF2-40B4-BE49-F238E27FC236}">
                <a16:creationId xmlns:a16="http://schemas.microsoft.com/office/drawing/2014/main" xmlns="" id="{59067A2C-FE71-4381-BE51-08DAC5E4354A}"/>
              </a:ext>
            </a:extLst>
          </p:cNvPr>
          <p:cNvSpPr>
            <a:spLocks noGrp="1"/>
          </p:cNvSpPr>
          <p:nvPr>
            <p:ph type="title" hasCustomPrompt="1"/>
          </p:nvPr>
        </p:nvSpPr>
        <p:spPr>
          <a:xfrm>
            <a:off x="518678" y="209028"/>
            <a:ext cx="8333222" cy="1215566"/>
          </a:xfrm>
          <a:prstGeom prst="rect">
            <a:avLst/>
          </a:prstGeom>
        </p:spPr>
        <p:txBody>
          <a:bodyPr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
        <p:nvSpPr>
          <p:cNvPr id="2" name="Нижний колонтитул 1">
            <a:extLst>
              <a:ext uri="{FF2B5EF4-FFF2-40B4-BE49-F238E27FC236}">
                <a16:creationId xmlns:a16="http://schemas.microsoft.com/office/drawing/2014/main" xmlns="" id="{CB69A007-934D-7A4B-9EFA-82044EF4DC33}"/>
              </a:ext>
            </a:extLst>
          </p:cNvPr>
          <p:cNvSpPr>
            <a:spLocks noGrp="1"/>
          </p:cNvSpPr>
          <p:nvPr>
            <p:ph type="ftr" sz="quarter" idx="10"/>
          </p:nvPr>
        </p:nvSpPr>
        <p:spPr/>
        <p:txBody>
          <a:bodyPr rtlCol="0"/>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5A154DC2-98C7-4D4B-A17A-AA4731217F17}"/>
              </a:ext>
            </a:extLst>
          </p:cNvPr>
          <p:cNvSpPr>
            <a:spLocks noGrp="1"/>
          </p:cNvSpPr>
          <p:nvPr>
            <p:ph type="sldNum" sz="quarter" idx="11"/>
          </p:nvPr>
        </p:nvSpPr>
        <p:spPr/>
        <p:txBody>
          <a:bodyPr rtlCol="0"/>
          <a:lstStyle/>
          <a:p>
            <a:pPr rtl="0"/>
            <a:fld id="{8699F50C-BE38-4BD0-BA84-9B090E1F2B9B}" type="slidenum">
              <a:rPr lang="ru-RU" noProof="0" smtClean="0"/>
              <a:pPr rtl="0"/>
              <a:t>‹#›</a:t>
            </a:fld>
            <a:endParaRPr lang="ru-RU" noProof="0"/>
          </a:p>
        </p:txBody>
      </p:sp>
    </p:spTree>
    <p:extLst>
      <p:ext uri="{BB962C8B-B14F-4D97-AF65-F5344CB8AC3E}">
        <p14:creationId xmlns:p14="http://schemas.microsoft.com/office/powerpoint/2010/main" val="658419099"/>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5CE2EB-00DF-4EBA-BF1F-D37805D45585}"/>
              </a:ext>
            </a:extLst>
          </p:cNvPr>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9" name="Прямоугольный треугольник 18">
            <a:extLst>
              <a:ext uri="{FF2B5EF4-FFF2-40B4-BE49-F238E27FC236}">
                <a16:creationId xmlns:a16="http://schemas.microsoft.com/office/drawing/2014/main" xmlns=""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араллелограмм 16">
            <a:extLst>
              <a:ext uri="{FF2B5EF4-FFF2-40B4-BE49-F238E27FC236}">
                <a16:creationId xmlns:a16="http://schemas.microsoft.com/office/drawing/2014/main" xmlns=""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18" name="Прямая соединительная линия 17">
            <a:extLst>
              <a:ext uri="{FF2B5EF4-FFF2-40B4-BE49-F238E27FC236}">
                <a16:creationId xmlns:a16="http://schemas.microsoft.com/office/drawing/2014/main" xmlns=""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Заголовок 1">
            <a:extLst>
              <a:ext uri="{FF2B5EF4-FFF2-40B4-BE49-F238E27FC236}">
                <a16:creationId xmlns:a16="http://schemas.microsoft.com/office/drawing/2014/main" xmlns="" id="{4D7EF399-DAA5-44EC-B712-79C755FE84CB}"/>
              </a:ext>
            </a:extLst>
          </p:cNvPr>
          <p:cNvSpPr>
            <a:spLocks noGrp="1"/>
          </p:cNvSpPr>
          <p:nvPr>
            <p:ph type="title" hasCustomPrompt="1"/>
          </p:nvPr>
        </p:nvSpPr>
        <p:spPr>
          <a:xfrm>
            <a:off x="6283842" y="1987420"/>
            <a:ext cx="4911633" cy="1789855"/>
          </a:xfrm>
          <a:prstGeom prst="rect">
            <a:avLst/>
          </a:prstGeom>
        </p:spPr>
        <p:txBody>
          <a:bodyPr rtlCol="0" anchor="b">
            <a:normAutofit/>
          </a:bodyPr>
          <a:lstStyle>
            <a:lvl1pPr>
              <a:defRPr sz="4000" b="1">
                <a:solidFill>
                  <a:schemeClr val="accent1"/>
                </a:solidFill>
                <a:latin typeface="+mj-lt"/>
                <a:cs typeface="Calibri Light" panose="020F0302020204030204" pitchFamily="34" charset="0"/>
              </a:defRPr>
            </a:lvl1pPr>
          </a:lstStyle>
          <a:p>
            <a:pPr rtl="0"/>
            <a:r>
              <a:rPr lang="ru-RU" noProof="0"/>
              <a:t>Щелкните, чтобы изменить стиль образца заголовка</a:t>
            </a:r>
          </a:p>
        </p:txBody>
      </p:sp>
      <p:sp>
        <p:nvSpPr>
          <p:cNvPr id="101" name="Текст 2">
            <a:extLst>
              <a:ext uri="{FF2B5EF4-FFF2-40B4-BE49-F238E27FC236}">
                <a16:creationId xmlns:a16="http://schemas.microsoft.com/office/drawing/2014/main" xmlns="" id="{26D13BFA-61B0-402F-8611-02D3DFDBEBCB}"/>
              </a:ext>
            </a:extLst>
          </p:cNvPr>
          <p:cNvSpPr>
            <a:spLocks noGrp="1"/>
          </p:cNvSpPr>
          <p:nvPr>
            <p:ph type="body" idx="1" hasCustomPrompt="1"/>
          </p:nvPr>
        </p:nvSpPr>
        <p:spPr>
          <a:xfrm>
            <a:off x="6283842" y="3792046"/>
            <a:ext cx="4911633" cy="910580"/>
          </a:xfrm>
          <a:prstGeom prst="rect">
            <a:avLst/>
          </a:prstGeom>
        </p:spPr>
        <p:txBody>
          <a:bodyPr rtlCol="0">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ИЗМЕНИТЬ ОБРАЗЕЦ ТЕКСТА</a:t>
            </a:r>
          </a:p>
        </p:txBody>
      </p:sp>
      <p:cxnSp>
        <p:nvCxnSpPr>
          <p:cNvPr id="21" name="Прямая соединительная линия 20">
            <a:extLst>
              <a:ext uri="{FF2B5EF4-FFF2-40B4-BE49-F238E27FC236}">
                <a16:creationId xmlns:a16="http://schemas.microsoft.com/office/drawing/2014/main" xmlns=""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Параллелограмм 24">
            <a:extLst>
              <a:ext uri="{FF2B5EF4-FFF2-40B4-BE49-F238E27FC236}">
                <a16:creationId xmlns:a16="http://schemas.microsoft.com/office/drawing/2014/main" xmlns=""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cxnSp>
        <p:nvCxnSpPr>
          <p:cNvPr id="26" name="Прямая соединительная линия 25">
            <a:extLst>
              <a:ext uri="{FF2B5EF4-FFF2-40B4-BE49-F238E27FC236}">
                <a16:creationId xmlns:a16="http://schemas.microsoft.com/office/drawing/2014/main" xmlns=""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Рисунок 26">
            <a:extLst>
              <a:ext uri="{FF2B5EF4-FFF2-40B4-BE49-F238E27FC236}">
                <a16:creationId xmlns:a16="http://schemas.microsoft.com/office/drawing/2014/main" xmlns=""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ru-RU" noProof="0" smtClean="0"/>
              <a:t>Вставка рисунка</a:t>
            </a:r>
            <a:endParaRPr lang="ru-RU" noProof="0"/>
          </a:p>
        </p:txBody>
      </p:sp>
      <p:cxnSp>
        <p:nvCxnSpPr>
          <p:cNvPr id="16" name="Прямая соединительная линия 15">
            <a:extLst>
              <a:ext uri="{FF2B5EF4-FFF2-40B4-BE49-F238E27FC236}">
                <a16:creationId xmlns:a16="http://schemas.microsoft.com/office/drawing/2014/main" xmlns=""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араллелограмм 23">
            <a:extLst>
              <a:ext uri="{FF2B5EF4-FFF2-40B4-BE49-F238E27FC236}">
                <a16:creationId xmlns:a16="http://schemas.microsoft.com/office/drawing/2014/main" xmlns=""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1123998309"/>
      </p:ext>
    </p:extLst>
  </p:cSld>
  <p:clrMapOvr>
    <a:masterClrMapping/>
  </p:clrMapOvr>
  <p:extLst mod="1">
    <p:ext uri="{DCECCB84-F9BA-43D5-87BE-67443E8EF086}">
      <p15:sldGuideLst xmlns:p15="http://schemas.microsoft.com/office/powerpoint/2012/main" xmlns="">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Слайд с цитатами">
    <p:spTree>
      <p:nvGrpSpPr>
        <p:cNvPr id="1" name=""/>
        <p:cNvGrpSpPr/>
        <p:nvPr/>
      </p:nvGrpSpPr>
      <p:grpSpPr>
        <a:xfrm>
          <a:off x="0" y="0"/>
          <a:ext cx="0" cy="0"/>
          <a:chOff x="0" y="0"/>
          <a:chExt cx="0" cy="0"/>
        </a:xfrm>
      </p:grpSpPr>
      <p:pic>
        <p:nvPicPr>
          <p:cNvPr id="77" name="Графический объект 76">
            <a:extLst>
              <a:ext uri="{FF2B5EF4-FFF2-40B4-BE49-F238E27FC236}">
                <a16:creationId xmlns="" xmlns:a16="http://schemas.microsoft.com/office/drawing/2014/main" id="{527CC80A-3410-5824-B06B-C4176A6BF4B0}"/>
              </a:ext>
            </a:extLst>
          </p:cNvPr>
          <p:cNvPicPr>
            <a:picLocks noChangeAspect="1"/>
          </p:cNvPicPr>
          <p:nvPr userDrawn="1"/>
        </p:nvPicPr>
        <p:blipFill rotWithShape="1">
          <a:blip r:embed="rId2">
            <a:extLst>
              <a:ext uri="{96DAC541-7B7A-43D3-8B79-37D633B846F1}">
                <asvg:svgBlip xmlns="" xmlns:asvg="http://schemas.microsoft.com/office/drawing/2016/SVG/main" r:embed=""/>
              </a:ext>
            </a:extLst>
          </a:blip>
          <a:srcRect l="10145" t="-169" r="45423" b="28675"/>
          <a:stretch/>
        </p:blipFill>
        <p:spPr>
          <a:xfrm>
            <a:off x="-1" y="3467101"/>
            <a:ext cx="12192001" cy="3390899"/>
          </a:xfrm>
          <a:custGeom>
            <a:avLst/>
            <a:gdLst>
              <a:gd name="connsiteX0" fmla="*/ 0 w 12192001"/>
              <a:gd name="connsiteY0" fmla="*/ 0 h 3390899"/>
              <a:gd name="connsiteX1" fmla="*/ 12192001 w 12192001"/>
              <a:gd name="connsiteY1" fmla="*/ 0 h 3390899"/>
              <a:gd name="connsiteX2" fmla="*/ 12192001 w 12192001"/>
              <a:gd name="connsiteY2" fmla="*/ 2324100 h 3390899"/>
              <a:gd name="connsiteX3" fmla="*/ 12192001 w 12192001"/>
              <a:gd name="connsiteY3" fmla="*/ 3390899 h 3390899"/>
              <a:gd name="connsiteX4" fmla="*/ 0 w 12192001"/>
              <a:gd name="connsiteY4" fmla="*/ 3390899 h 339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390899">
                <a:moveTo>
                  <a:pt x="0" y="0"/>
                </a:moveTo>
                <a:lnTo>
                  <a:pt x="12192001" y="0"/>
                </a:lnTo>
                <a:lnTo>
                  <a:pt x="12192001" y="2324100"/>
                </a:lnTo>
                <a:lnTo>
                  <a:pt x="12192001" y="3390899"/>
                </a:lnTo>
                <a:lnTo>
                  <a:pt x="0" y="3390899"/>
                </a:lnTo>
                <a:close/>
              </a:path>
            </a:pathLst>
          </a:custGeom>
        </p:spPr>
      </p:pic>
      <p:sp>
        <p:nvSpPr>
          <p:cNvPr id="53" name="Заголовок 1">
            <a:extLst>
              <a:ext uri="{FF2B5EF4-FFF2-40B4-BE49-F238E27FC236}">
                <a16:creationId xmlns="" xmlns:a16="http://schemas.microsoft.com/office/drawing/2014/main" id="{CB607447-86F1-863F-176B-E0B78D2438E3}"/>
              </a:ext>
            </a:extLst>
          </p:cNvPr>
          <p:cNvSpPr>
            <a:spLocks noGrp="1"/>
          </p:cNvSpPr>
          <p:nvPr>
            <p:ph type="title"/>
          </p:nvPr>
        </p:nvSpPr>
        <p:spPr>
          <a:xfrm>
            <a:off x="640080" y="1216152"/>
            <a:ext cx="8951976" cy="3191256"/>
          </a:xfrm>
        </p:spPr>
        <p:txBody>
          <a:bodyPr rtlCol="0" anchor="t">
            <a:noAutofit/>
          </a:bodyPr>
          <a:lstStyle>
            <a:lvl1pPr>
              <a:defRPr lang="en-US" sz="5500"/>
            </a:lvl1pPr>
          </a:lstStyle>
          <a:p>
            <a:pPr rtl="0"/>
            <a:r>
              <a:rPr lang="ru-RU" noProof="0"/>
              <a:t>Образец заголовка</a:t>
            </a:r>
          </a:p>
        </p:txBody>
      </p:sp>
      <p:sp>
        <p:nvSpPr>
          <p:cNvPr id="67" name="Графический объект 12">
            <a:extLst>
              <a:ext uri="{FF2B5EF4-FFF2-40B4-BE49-F238E27FC236}">
                <a16:creationId xmlns="" xmlns:a16="http://schemas.microsoft.com/office/drawing/2014/main" id="{E5105AB7-2E65-757B-FF2B-CFE19C5C87B7}"/>
              </a:ext>
            </a:extLst>
          </p:cNvPr>
          <p:cNvSpPr/>
          <p:nvPr userDrawn="1"/>
        </p:nvSpPr>
        <p:spPr>
          <a:xfrm rot="5400000" flipV="1">
            <a:off x="863486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defPPr>
              <a:defRPr lang="en-US"/>
            </a:defPPr>
          </a:lstStyle>
          <a:p>
            <a:pPr rtl="0"/>
            <a:endParaRPr lang="ru-RU" noProof="0"/>
          </a:p>
        </p:txBody>
      </p:sp>
      <p:sp>
        <p:nvSpPr>
          <p:cNvPr id="59" name="Графический объект 12">
            <a:extLst>
              <a:ext uri="{FF2B5EF4-FFF2-40B4-BE49-F238E27FC236}">
                <a16:creationId xmlns="" xmlns:a16="http://schemas.microsoft.com/office/drawing/2014/main" id="{ECA42036-662E-03F7-941F-EDA42BEA5EDE}"/>
              </a:ext>
            </a:extLst>
          </p:cNvPr>
          <p:cNvSpPr/>
          <p:nvPr userDrawn="1"/>
        </p:nvSpPr>
        <p:spPr>
          <a:xfrm rot="5400000" flipV="1">
            <a:off x="791350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defPPr>
              <a:defRPr lang="en-US"/>
            </a:defPPr>
          </a:lstStyle>
          <a:p>
            <a:pPr rtl="0"/>
            <a:endParaRPr lang="ru-RU" noProof="0"/>
          </a:p>
        </p:txBody>
      </p:sp>
      <p:sp>
        <p:nvSpPr>
          <p:cNvPr id="9" name="Полилиния 47">
            <a:extLst>
              <a:ext uri="{FF2B5EF4-FFF2-40B4-BE49-F238E27FC236}">
                <a16:creationId xmlns="" xmlns:a16="http://schemas.microsoft.com/office/drawing/2014/main" id="{B90A79D3-C4F3-1056-F590-BFED7F28BC72}"/>
              </a:ext>
            </a:extLst>
          </p:cNvPr>
          <p:cNvSpPr/>
          <p:nvPr/>
        </p:nvSpPr>
        <p:spPr>
          <a:xfrm>
            <a:off x="685799" y="5342013"/>
            <a:ext cx="2157098" cy="1515987"/>
          </a:xfrm>
          <a:custGeom>
            <a:avLst/>
            <a:gdLst>
              <a:gd name="connsiteX0" fmla="*/ 1078549 w 2157098"/>
              <a:gd name="connsiteY0" fmla="*/ 0 h 1515987"/>
              <a:gd name="connsiteX1" fmla="*/ 2157098 w 2157098"/>
              <a:gd name="connsiteY1" fmla="*/ 1078549 h 1515987"/>
              <a:gd name="connsiteX2" fmla="*/ 2072340 w 2157098"/>
              <a:gd name="connsiteY2" fmla="*/ 1498369 h 1515987"/>
              <a:gd name="connsiteX3" fmla="*/ 2062778 w 2157098"/>
              <a:gd name="connsiteY3" fmla="*/ 1515987 h 1515987"/>
              <a:gd name="connsiteX4" fmla="*/ 94321 w 2157098"/>
              <a:gd name="connsiteY4" fmla="*/ 1515987 h 1515987"/>
              <a:gd name="connsiteX5" fmla="*/ 84758 w 2157098"/>
              <a:gd name="connsiteY5" fmla="*/ 1498369 h 1515987"/>
              <a:gd name="connsiteX6" fmla="*/ 0 w 2157098"/>
              <a:gd name="connsiteY6" fmla="*/ 1078549 h 1515987"/>
              <a:gd name="connsiteX7" fmla="*/ 1078549 w 2157098"/>
              <a:gd name="connsiteY7" fmla="*/ 0 h 15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515987">
                <a:moveTo>
                  <a:pt x="1078549" y="0"/>
                </a:moveTo>
                <a:cubicBezTo>
                  <a:pt x="1674215" y="0"/>
                  <a:pt x="2157098" y="482883"/>
                  <a:pt x="2157098" y="1078549"/>
                </a:cubicBezTo>
                <a:cubicBezTo>
                  <a:pt x="2157098" y="1227466"/>
                  <a:pt x="2126918" y="1369333"/>
                  <a:pt x="2072340" y="1498369"/>
                </a:cubicBezTo>
                <a:lnTo>
                  <a:pt x="2062778" y="1515987"/>
                </a:lnTo>
                <a:lnTo>
                  <a:pt x="94321" y="1515987"/>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20" name="Овал 19">
            <a:extLst>
              <a:ext uri="{FF2B5EF4-FFF2-40B4-BE49-F238E27FC236}">
                <a16:creationId xmlns="" xmlns:a16="http://schemas.microsoft.com/office/drawing/2014/main" id="{31FFE4B3-23C8-22B1-E231-C5753166B687}"/>
              </a:ext>
            </a:extLst>
          </p:cNvPr>
          <p:cNvSpPr/>
          <p:nvPr/>
        </p:nvSpPr>
        <p:spPr>
          <a:xfrm>
            <a:off x="10905848"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pic>
        <p:nvPicPr>
          <p:cNvPr id="26" name="Графический объект 25" hidden="1">
            <a:extLst>
              <a:ext uri="{FF2B5EF4-FFF2-40B4-BE49-F238E27FC236}">
                <a16:creationId xmlns="" xmlns:a16="http://schemas.microsoft.com/office/drawing/2014/main" id="{422E8005-83A8-3555-6EFB-842E78C629DF}"/>
              </a:ext>
            </a:extLst>
          </p:cNvPr>
          <p:cNvPicPr>
            <a:picLocks noChangeAspect="1"/>
          </p:cNvPicPr>
          <p:nvPr/>
        </p:nvPicPr>
        <p:blipFill rotWithShape="1">
          <a:blip r:embed="rId3">
            <a:extLst>
              <a:ext uri="{96DAC541-7B7A-43D3-8B79-37D633B846F1}">
                <asvg:svgBlip xmlns="" xmlns:asvg="http://schemas.microsoft.com/office/drawing/2016/SVG/main" r:embed=""/>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3" name="Текст 2">
            <a:extLst>
              <a:ext uri="{FF2B5EF4-FFF2-40B4-BE49-F238E27FC236}">
                <a16:creationId xmlns="" xmlns:a16="http://schemas.microsoft.com/office/drawing/2014/main" id="{CE354F95-4CC9-871D-2B3D-873AB0B21342}"/>
              </a:ext>
            </a:extLst>
          </p:cNvPr>
          <p:cNvSpPr>
            <a:spLocks noGrp="1"/>
          </p:cNvSpPr>
          <p:nvPr>
            <p:ph type="body" idx="1" hasCustomPrompt="1"/>
          </p:nvPr>
        </p:nvSpPr>
        <p:spPr>
          <a:xfrm>
            <a:off x="640080" y="4581144"/>
            <a:ext cx="6510528" cy="365760"/>
          </a:xfrm>
          <a:prstGeom prst="rect">
            <a:avLst/>
          </a:prstGeom>
        </p:spPr>
        <p:txBody>
          <a:bodyPr rtlCol="0">
            <a:normAutofit/>
          </a:bodyPr>
          <a:lstStyle>
            <a:lvl1pPr marL="0" indent="0">
              <a:buNone/>
              <a:defRPr lang="en-US" sz="1800">
                <a:solidFill>
                  <a:schemeClr val="tx1"/>
                </a:solidFill>
              </a:defRPr>
            </a:lvl1pPr>
            <a:lvl2pPr marL="457200" indent="0">
              <a:buNone/>
              <a:defRPr lang="en-US" sz="2000">
                <a:solidFill>
                  <a:schemeClr val="tx1">
                    <a:tint val="75000"/>
                  </a:schemeClr>
                </a:solidFill>
              </a:defRPr>
            </a:lvl2pPr>
            <a:lvl3pPr marL="914400" indent="0">
              <a:buNone/>
              <a:defRPr lang="en-US" sz="1800">
                <a:solidFill>
                  <a:schemeClr val="tx1">
                    <a:tint val="75000"/>
                  </a:schemeClr>
                </a:solidFill>
              </a:defRPr>
            </a:lvl3pPr>
            <a:lvl4pPr marL="1371600" indent="0">
              <a:buNone/>
              <a:defRPr lang="en-US" sz="1600">
                <a:solidFill>
                  <a:schemeClr val="tx1">
                    <a:tint val="75000"/>
                  </a:schemeClr>
                </a:solidFill>
              </a:defRPr>
            </a:lvl4pPr>
            <a:lvl5pPr marL="1828800" indent="0">
              <a:buNone/>
              <a:defRPr lang="en-US" sz="1600">
                <a:solidFill>
                  <a:schemeClr val="tx1">
                    <a:tint val="75000"/>
                  </a:schemeClr>
                </a:solidFill>
              </a:defRPr>
            </a:lvl5pPr>
            <a:lvl6pPr marL="2286000" indent="0">
              <a:buNone/>
              <a:defRPr lang="en-US" sz="1600">
                <a:solidFill>
                  <a:schemeClr val="tx1">
                    <a:tint val="75000"/>
                  </a:schemeClr>
                </a:solidFill>
              </a:defRPr>
            </a:lvl6pPr>
            <a:lvl7pPr marL="2743200" indent="0">
              <a:buNone/>
              <a:defRPr lang="en-US" sz="1600">
                <a:solidFill>
                  <a:schemeClr val="tx1">
                    <a:tint val="75000"/>
                  </a:schemeClr>
                </a:solidFill>
              </a:defRPr>
            </a:lvl7pPr>
            <a:lvl8pPr marL="3200400" indent="0">
              <a:buNone/>
              <a:defRPr lang="en-US" sz="1600">
                <a:solidFill>
                  <a:schemeClr val="tx1">
                    <a:tint val="75000"/>
                  </a:schemeClr>
                </a:solidFill>
              </a:defRPr>
            </a:lvl8pPr>
            <a:lvl9pPr marL="3657600" indent="0">
              <a:buNone/>
              <a:defRPr lang="en-US"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79" name="Овал 78">
            <a:extLst>
              <a:ext uri="{FF2B5EF4-FFF2-40B4-BE49-F238E27FC236}">
                <a16:creationId xmlns="" xmlns:a16="http://schemas.microsoft.com/office/drawing/2014/main" id="{76D8E3E3-8A4C-591F-3DAB-1D6E46AA4DB9}"/>
              </a:ext>
            </a:extLst>
          </p:cNvPr>
          <p:cNvSpPr/>
          <p:nvPr userDrawn="1"/>
        </p:nvSpPr>
        <p:spPr>
          <a:xfrm>
            <a:off x="11626517"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Tree>
    <p:extLst>
      <p:ext uri="{BB962C8B-B14F-4D97-AF65-F5344CB8AC3E}">
        <p14:creationId xmlns:p14="http://schemas.microsoft.com/office/powerpoint/2010/main" val="3167267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Заголовок и объект">
    <p:spTree>
      <p:nvGrpSpPr>
        <p:cNvPr id="1" name=""/>
        <p:cNvGrpSpPr/>
        <p:nvPr/>
      </p:nvGrpSpPr>
      <p:grpSpPr>
        <a:xfrm>
          <a:off x="0" y="0"/>
          <a:ext cx="0" cy="0"/>
          <a:chOff x="0" y="0"/>
          <a:chExt cx="0" cy="0"/>
        </a:xfrm>
      </p:grpSpPr>
      <p:grpSp>
        <p:nvGrpSpPr>
          <p:cNvPr id="4" name="Группа 57">
            <a:extLst>
              <a:ext uri="{FF2B5EF4-FFF2-40B4-BE49-F238E27FC236}">
                <a16:creationId xmlns=""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Полилиния: Фигура 56">
              <a:extLst>
                <a:ext uri="{FF2B5EF4-FFF2-40B4-BE49-F238E27FC236}">
                  <a16:creationId xmlns=""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defPPr>
                <a:defRPr lang="en-US"/>
              </a:defPPr>
            </a:lstStyle>
            <a:p>
              <a:pPr rtl="0"/>
              <a:endParaRPr lang="ru-RU" noProof="0"/>
            </a:p>
          </p:txBody>
        </p:sp>
        <p:pic>
          <p:nvPicPr>
            <p:cNvPr id="55" name="Графический объект 54">
              <a:extLst>
                <a:ext uri="{FF2B5EF4-FFF2-40B4-BE49-F238E27FC236}">
                  <a16:creationId xmlns="" xmlns:a16="http://schemas.microsoft.com/office/drawing/2014/main" id="{E49D87C6-232E-E91C-0D76-756637414E88}"/>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11" name="Полилиния 65">
            <a:extLst>
              <a:ext uri="{FF2B5EF4-FFF2-40B4-BE49-F238E27FC236}">
                <a16:creationId xmlns=""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stStyle>
          <a:p>
            <a:pPr algn="ctr" rtl="0"/>
            <a:endParaRPr lang="ru-RU" noProof="0">
              <a:solidFill>
                <a:schemeClr val="accent4"/>
              </a:solidFill>
            </a:endParaRPr>
          </a:p>
        </p:txBody>
      </p:sp>
      <p:sp>
        <p:nvSpPr>
          <p:cNvPr id="13" name="Овал 12">
            <a:extLst>
              <a:ext uri="{FF2B5EF4-FFF2-40B4-BE49-F238E27FC236}">
                <a16:creationId xmlns=""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60" name="Нижний колонтитул 59">
            <a:extLst>
              <a:ext uri="{FF2B5EF4-FFF2-40B4-BE49-F238E27FC236}">
                <a16:creationId xmlns="" xmlns:a16="http://schemas.microsoft.com/office/drawing/2014/main" id="{EACDB755-CEBA-6C68-443D-525463E80DAB}"/>
              </a:ext>
            </a:extLst>
          </p:cNvPr>
          <p:cNvSpPr>
            <a:spLocks noGrp="1"/>
          </p:cNvSpPr>
          <p:nvPr>
            <p:ph type="ftr" sz="quarter" idx="15"/>
          </p:nvPr>
        </p:nvSpPr>
        <p:spPr/>
        <p:txBody>
          <a:bodyPr rtlCol="0"/>
          <a:lstStyle>
            <a:defPPr>
              <a:defRPr lang="en-US"/>
            </a:defPPr>
          </a:lstStyle>
          <a:p>
            <a:pPr rtl="0"/>
            <a:endParaRPr lang="ru-RU" noProof="0"/>
          </a:p>
        </p:txBody>
      </p:sp>
      <p:sp>
        <p:nvSpPr>
          <p:cNvPr id="61" name="Номер слайда 60">
            <a:extLst>
              <a:ext uri="{FF2B5EF4-FFF2-40B4-BE49-F238E27FC236}">
                <a16:creationId xmlns="" xmlns:a16="http://schemas.microsoft.com/office/drawing/2014/main" id="{307D0F4E-2944-C947-2B6E-0547303F2566}"/>
              </a:ext>
            </a:extLst>
          </p:cNvPr>
          <p:cNvSpPr>
            <a:spLocks noGrp="1"/>
          </p:cNvSpPr>
          <p:nvPr>
            <p:ph type="sldNum" sz="quarter" idx="16"/>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908239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Название и содержание">
    <p:spTree>
      <p:nvGrpSpPr>
        <p:cNvPr id="1" name=""/>
        <p:cNvGrpSpPr/>
        <p:nvPr/>
      </p:nvGrpSpPr>
      <p:grpSpPr>
        <a:xfrm>
          <a:off x="0" y="0"/>
          <a:ext cx="0" cy="0"/>
          <a:chOff x="0" y="0"/>
          <a:chExt cx="0" cy="0"/>
        </a:xfrm>
      </p:grpSpPr>
      <p:sp>
        <p:nvSpPr>
          <p:cNvPr id="40" name="Графический объект 22">
            <a:extLst>
              <a:ext uri="{FF2B5EF4-FFF2-40B4-BE49-F238E27FC236}">
                <a16:creationId xmlns="" xmlns:a16="http://schemas.microsoft.com/office/drawing/2014/main" id="{8508C9A2-89A3-8585-F561-54AF27E76C2E}"/>
              </a:ext>
            </a:extLst>
          </p:cNvPr>
          <p:cNvSpPr/>
          <p:nvPr/>
        </p:nvSpPr>
        <p:spPr>
          <a:xfrm>
            <a:off x="8963354" y="3545840"/>
            <a:ext cx="2556181" cy="2641600"/>
          </a:xfrm>
          <a:custGeom>
            <a:avLst/>
            <a:gdLst>
              <a:gd name="connsiteX0" fmla="*/ 11417928 w 11417635"/>
              <a:gd name="connsiteY0" fmla="*/ 16489276 h 17685280"/>
              <a:gd name="connsiteX1" fmla="*/ 10219543 w 11417635"/>
              <a:gd name="connsiteY1" fmla="*/ 17687536 h 17685280"/>
              <a:gd name="connsiteX2" fmla="*/ 1198684 w 11417635"/>
              <a:gd name="connsiteY2" fmla="*/ 17687536 h 17685280"/>
              <a:gd name="connsiteX3" fmla="*/ 293 w 11417635"/>
              <a:gd name="connsiteY3" fmla="*/ 16489276 h 17685280"/>
              <a:gd name="connsiteX4" fmla="*/ 293 w 11417635"/>
              <a:gd name="connsiteY4" fmla="*/ 1200514 h 17685280"/>
              <a:gd name="connsiteX5" fmla="*/ 1198684 w 11417635"/>
              <a:gd name="connsiteY5" fmla="*/ 2255 h 17685280"/>
              <a:gd name="connsiteX6" fmla="*/ 10219543 w 11417635"/>
              <a:gd name="connsiteY6" fmla="*/ 2255 h 17685280"/>
              <a:gd name="connsiteX7" fmla="*/ 11417928 w 11417635"/>
              <a:gd name="connsiteY7" fmla="*/ 1200514 h 17685280"/>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7" fmla="*/ 10219250 w 11417635"/>
              <a:gd name="connsiteY7" fmla="*/ 14227 h 17699508"/>
              <a:gd name="connsiteX8" fmla="*/ 11417635 w 11417635"/>
              <a:gd name="connsiteY8" fmla="*/ 1212486 h 17699508"/>
              <a:gd name="connsiteX9" fmla="*/ 11417635 w 11417635"/>
              <a:gd name="connsiteY9" fmla="*/ 16501248 h 17699508"/>
              <a:gd name="connsiteX0" fmla="*/ 11417635 w 11509075"/>
              <a:gd name="connsiteY0" fmla="*/ 1212486 h 17699508"/>
              <a:gd name="connsiteX1" fmla="*/ 11417635 w 11509075"/>
              <a:gd name="connsiteY1" fmla="*/ 16501248 h 17699508"/>
              <a:gd name="connsiteX2" fmla="*/ 10219250 w 11509075"/>
              <a:gd name="connsiteY2" fmla="*/ 17699508 h 17699508"/>
              <a:gd name="connsiteX3" fmla="*/ 1198391 w 11509075"/>
              <a:gd name="connsiteY3" fmla="*/ 17699508 h 17699508"/>
              <a:gd name="connsiteX4" fmla="*/ 0 w 11509075"/>
              <a:gd name="connsiteY4" fmla="*/ 16501248 h 17699508"/>
              <a:gd name="connsiteX5" fmla="*/ 0 w 11509075"/>
              <a:gd name="connsiteY5" fmla="*/ 1212486 h 17699508"/>
              <a:gd name="connsiteX6" fmla="*/ 1198391 w 11509075"/>
              <a:gd name="connsiteY6" fmla="*/ 14227 h 17699508"/>
              <a:gd name="connsiteX7" fmla="*/ 3548686 w 11509075"/>
              <a:gd name="connsiteY7" fmla="*/ 0 h 17699508"/>
              <a:gd name="connsiteX8" fmla="*/ 10219250 w 11509075"/>
              <a:gd name="connsiteY8" fmla="*/ 14227 h 17699508"/>
              <a:gd name="connsiteX9" fmla="*/ 11509075 w 11509075"/>
              <a:gd name="connsiteY9" fmla="*/ 1303926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8" fmla="*/ 10219250 w 11417635"/>
              <a:gd name="connsiteY8" fmla="*/ 14227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002280 h 17699508"/>
              <a:gd name="connsiteX5" fmla="*/ 2235 w 11419870"/>
              <a:gd name="connsiteY5" fmla="*/ 1212486 h 17699508"/>
              <a:gd name="connsiteX6" fmla="*/ 1200626 w 11419870"/>
              <a:gd name="connsiteY6" fmla="*/ 14227 h 17699508"/>
              <a:gd name="connsiteX7" fmla="*/ 3550921 w 11419870"/>
              <a:gd name="connsiteY7"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947160 h 17699508"/>
              <a:gd name="connsiteX5" fmla="*/ 0 w 11419870"/>
              <a:gd name="connsiteY5" fmla="*/ 3002280 h 17699508"/>
              <a:gd name="connsiteX6" fmla="*/ 2235 w 11419870"/>
              <a:gd name="connsiteY6" fmla="*/ 1212486 h 17699508"/>
              <a:gd name="connsiteX7" fmla="*/ 1200626 w 11419870"/>
              <a:gd name="connsiteY7" fmla="*/ 14227 h 17699508"/>
              <a:gd name="connsiteX8" fmla="*/ 3550921 w 11419870"/>
              <a:gd name="connsiteY8" fmla="*/ 0 h 17699508"/>
              <a:gd name="connsiteX0" fmla="*/ 10221485 w 10221485"/>
              <a:gd name="connsiteY0" fmla="*/ 17699508 h 17699508"/>
              <a:gd name="connsiteX1" fmla="*/ 1200626 w 10221485"/>
              <a:gd name="connsiteY1" fmla="*/ 17699508 h 17699508"/>
              <a:gd name="connsiteX2" fmla="*/ 2235 w 10221485"/>
              <a:gd name="connsiteY2" fmla="*/ 16501248 h 17699508"/>
              <a:gd name="connsiteX3" fmla="*/ 0 w 10221485"/>
              <a:gd name="connsiteY3" fmla="*/ 3947160 h 17699508"/>
              <a:gd name="connsiteX4" fmla="*/ 0 w 10221485"/>
              <a:gd name="connsiteY4" fmla="*/ 3002280 h 17699508"/>
              <a:gd name="connsiteX5" fmla="*/ 2235 w 10221485"/>
              <a:gd name="connsiteY5" fmla="*/ 1212486 h 17699508"/>
              <a:gd name="connsiteX6" fmla="*/ 1200626 w 10221485"/>
              <a:gd name="connsiteY6" fmla="*/ 14227 h 17699508"/>
              <a:gd name="connsiteX7" fmla="*/ 3550921 w 10221485"/>
              <a:gd name="connsiteY7" fmla="*/ 0 h 17699508"/>
              <a:gd name="connsiteX0" fmla="*/ 1200626 w 3550921"/>
              <a:gd name="connsiteY0" fmla="*/ 17699508 h 17699508"/>
              <a:gd name="connsiteX1" fmla="*/ 2235 w 3550921"/>
              <a:gd name="connsiteY1" fmla="*/ 16501248 h 17699508"/>
              <a:gd name="connsiteX2" fmla="*/ 0 w 3550921"/>
              <a:gd name="connsiteY2" fmla="*/ 3947160 h 17699508"/>
              <a:gd name="connsiteX3" fmla="*/ 0 w 3550921"/>
              <a:gd name="connsiteY3" fmla="*/ 3002280 h 17699508"/>
              <a:gd name="connsiteX4" fmla="*/ 2235 w 3550921"/>
              <a:gd name="connsiteY4" fmla="*/ 1212486 h 17699508"/>
              <a:gd name="connsiteX5" fmla="*/ 1200626 w 3550921"/>
              <a:gd name="connsiteY5" fmla="*/ 14227 h 17699508"/>
              <a:gd name="connsiteX6" fmla="*/ 3550921 w 3550921"/>
              <a:gd name="connsiteY6" fmla="*/ 0 h 17699508"/>
              <a:gd name="connsiteX0" fmla="*/ 2235 w 3550921"/>
              <a:gd name="connsiteY0" fmla="*/ 16501248 h 16501248"/>
              <a:gd name="connsiteX1" fmla="*/ 0 w 3550921"/>
              <a:gd name="connsiteY1" fmla="*/ 3947160 h 16501248"/>
              <a:gd name="connsiteX2" fmla="*/ 0 w 3550921"/>
              <a:gd name="connsiteY2" fmla="*/ 3002280 h 16501248"/>
              <a:gd name="connsiteX3" fmla="*/ 2235 w 3550921"/>
              <a:gd name="connsiteY3" fmla="*/ 1212486 h 16501248"/>
              <a:gd name="connsiteX4" fmla="*/ 1200626 w 3550921"/>
              <a:gd name="connsiteY4" fmla="*/ 14227 h 16501248"/>
              <a:gd name="connsiteX5" fmla="*/ 3550921 w 3550921"/>
              <a:gd name="connsiteY5" fmla="*/ 0 h 16501248"/>
              <a:gd name="connsiteX0" fmla="*/ 0 w 3550921"/>
              <a:gd name="connsiteY0" fmla="*/ 3947160 h 3947160"/>
              <a:gd name="connsiteX1" fmla="*/ 0 w 3550921"/>
              <a:gd name="connsiteY1" fmla="*/ 3002280 h 3947160"/>
              <a:gd name="connsiteX2" fmla="*/ 2235 w 3550921"/>
              <a:gd name="connsiteY2" fmla="*/ 1212486 h 3947160"/>
              <a:gd name="connsiteX3" fmla="*/ 1200626 w 3550921"/>
              <a:gd name="connsiteY3" fmla="*/ 14227 h 3947160"/>
              <a:gd name="connsiteX4" fmla="*/ 3550921 w 3550921"/>
              <a:gd name="connsiteY4" fmla="*/ 0 h 3947160"/>
              <a:gd name="connsiteX0" fmla="*/ 0 w 3550921"/>
              <a:gd name="connsiteY0" fmla="*/ 3002280 h 3002280"/>
              <a:gd name="connsiteX1" fmla="*/ 2235 w 3550921"/>
              <a:gd name="connsiteY1" fmla="*/ 1212486 h 3002280"/>
              <a:gd name="connsiteX2" fmla="*/ 1200626 w 3550921"/>
              <a:gd name="connsiteY2" fmla="*/ 14227 h 3002280"/>
              <a:gd name="connsiteX3" fmla="*/ 3550921 w 3550921"/>
              <a:gd name="connsiteY3" fmla="*/ 0 h 3002280"/>
              <a:gd name="connsiteX0" fmla="*/ 2845 w 3548686"/>
              <a:gd name="connsiteY0" fmla="*/ 2799080 h 2799080"/>
              <a:gd name="connsiteX1" fmla="*/ 0 w 3548686"/>
              <a:gd name="connsiteY1" fmla="*/ 1212486 h 2799080"/>
              <a:gd name="connsiteX2" fmla="*/ 1198391 w 3548686"/>
              <a:gd name="connsiteY2" fmla="*/ 14227 h 2799080"/>
              <a:gd name="connsiteX3" fmla="*/ 3548686 w 3548686"/>
              <a:gd name="connsiteY3" fmla="*/ 0 h 2799080"/>
              <a:gd name="connsiteX0" fmla="*/ 2845 w 3548686"/>
              <a:gd name="connsiteY0" fmla="*/ 2707640 h 2707640"/>
              <a:gd name="connsiteX1" fmla="*/ 0 w 3548686"/>
              <a:gd name="connsiteY1" fmla="*/ 1212486 h 2707640"/>
              <a:gd name="connsiteX2" fmla="*/ 1198391 w 3548686"/>
              <a:gd name="connsiteY2" fmla="*/ 14227 h 2707640"/>
              <a:gd name="connsiteX3" fmla="*/ 3548686 w 3548686"/>
              <a:gd name="connsiteY3" fmla="*/ 0 h 2707640"/>
              <a:gd name="connsiteX0" fmla="*/ 2845 w 3548686"/>
              <a:gd name="connsiteY0" fmla="*/ 2667000 h 2667000"/>
              <a:gd name="connsiteX1" fmla="*/ 0 w 3548686"/>
              <a:gd name="connsiteY1" fmla="*/ 1212486 h 2667000"/>
              <a:gd name="connsiteX2" fmla="*/ 1198391 w 3548686"/>
              <a:gd name="connsiteY2" fmla="*/ 14227 h 2667000"/>
              <a:gd name="connsiteX3" fmla="*/ 3548686 w 3548686"/>
              <a:gd name="connsiteY3" fmla="*/ 0 h 2667000"/>
              <a:gd name="connsiteX0" fmla="*/ 2845 w 3548686"/>
              <a:gd name="connsiteY0" fmla="*/ 2651760 h 2651760"/>
              <a:gd name="connsiteX1" fmla="*/ 0 w 3548686"/>
              <a:gd name="connsiteY1" fmla="*/ 1212486 h 2651760"/>
              <a:gd name="connsiteX2" fmla="*/ 1198391 w 3548686"/>
              <a:gd name="connsiteY2" fmla="*/ 14227 h 2651760"/>
              <a:gd name="connsiteX3" fmla="*/ 3548686 w 3548686"/>
              <a:gd name="connsiteY3" fmla="*/ 0 h 2651760"/>
              <a:gd name="connsiteX0" fmla="*/ 2845 w 3020366"/>
              <a:gd name="connsiteY0" fmla="*/ 2651760 h 2651760"/>
              <a:gd name="connsiteX1" fmla="*/ 0 w 3020366"/>
              <a:gd name="connsiteY1" fmla="*/ 1212486 h 2651760"/>
              <a:gd name="connsiteX2" fmla="*/ 1198391 w 3020366"/>
              <a:gd name="connsiteY2" fmla="*/ 14227 h 2651760"/>
              <a:gd name="connsiteX3" fmla="*/ 3020366 w 3020366"/>
              <a:gd name="connsiteY3" fmla="*/ 0 h 2651760"/>
              <a:gd name="connsiteX0" fmla="*/ 2845 w 2883206"/>
              <a:gd name="connsiteY0" fmla="*/ 2651760 h 2651760"/>
              <a:gd name="connsiteX1" fmla="*/ 0 w 2883206"/>
              <a:gd name="connsiteY1" fmla="*/ 1212486 h 2651760"/>
              <a:gd name="connsiteX2" fmla="*/ 1198391 w 2883206"/>
              <a:gd name="connsiteY2" fmla="*/ 14227 h 2651760"/>
              <a:gd name="connsiteX3" fmla="*/ 2883206 w 2883206"/>
              <a:gd name="connsiteY3" fmla="*/ 0 h 2651760"/>
              <a:gd name="connsiteX0" fmla="*/ 2845 w 2796846"/>
              <a:gd name="connsiteY0" fmla="*/ 2651760 h 2651760"/>
              <a:gd name="connsiteX1" fmla="*/ 0 w 2796846"/>
              <a:gd name="connsiteY1" fmla="*/ 1212486 h 2651760"/>
              <a:gd name="connsiteX2" fmla="*/ 1198391 w 2796846"/>
              <a:gd name="connsiteY2" fmla="*/ 14227 h 2651760"/>
              <a:gd name="connsiteX3" fmla="*/ 2796846 w 2796846"/>
              <a:gd name="connsiteY3" fmla="*/ 0 h 2651760"/>
              <a:gd name="connsiteX0" fmla="*/ 2845 w 2735886"/>
              <a:gd name="connsiteY0" fmla="*/ 2656840 h 2656840"/>
              <a:gd name="connsiteX1" fmla="*/ 0 w 2735886"/>
              <a:gd name="connsiteY1" fmla="*/ 1217566 h 2656840"/>
              <a:gd name="connsiteX2" fmla="*/ 1198391 w 2735886"/>
              <a:gd name="connsiteY2" fmla="*/ 19307 h 2656840"/>
              <a:gd name="connsiteX3" fmla="*/ 2735886 w 2735886"/>
              <a:gd name="connsiteY3" fmla="*/ 0 h 265684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44446"/>
              <a:gd name="connsiteY0" fmla="*/ 2651760 h 2651760"/>
              <a:gd name="connsiteX1" fmla="*/ 0 w 2644446"/>
              <a:gd name="connsiteY1" fmla="*/ 1212486 h 2651760"/>
              <a:gd name="connsiteX2" fmla="*/ 1198391 w 2644446"/>
              <a:gd name="connsiteY2" fmla="*/ 14227 h 2651760"/>
              <a:gd name="connsiteX3" fmla="*/ 2644446 w 2644446"/>
              <a:gd name="connsiteY3" fmla="*/ 0 h 2651760"/>
              <a:gd name="connsiteX0" fmla="*/ 2845 w 2608886"/>
              <a:gd name="connsiteY0" fmla="*/ 2651760 h 2651760"/>
              <a:gd name="connsiteX1" fmla="*/ 0 w 2608886"/>
              <a:gd name="connsiteY1" fmla="*/ 1212486 h 2651760"/>
              <a:gd name="connsiteX2" fmla="*/ 1198391 w 2608886"/>
              <a:gd name="connsiteY2" fmla="*/ 14227 h 2651760"/>
              <a:gd name="connsiteX3" fmla="*/ 2608886 w 2608886"/>
              <a:gd name="connsiteY3" fmla="*/ 0 h 2651760"/>
              <a:gd name="connsiteX0" fmla="*/ 2845 w 2598726"/>
              <a:gd name="connsiteY0" fmla="*/ 2646680 h 2646680"/>
              <a:gd name="connsiteX1" fmla="*/ 0 w 2598726"/>
              <a:gd name="connsiteY1" fmla="*/ 1207406 h 2646680"/>
              <a:gd name="connsiteX2" fmla="*/ 1198391 w 2598726"/>
              <a:gd name="connsiteY2" fmla="*/ 9147 h 2646680"/>
              <a:gd name="connsiteX3" fmla="*/ 2598726 w 2598726"/>
              <a:gd name="connsiteY3" fmla="*/ 0 h 2646680"/>
              <a:gd name="connsiteX0" fmla="*/ 2845 w 2558086"/>
              <a:gd name="connsiteY0" fmla="*/ 2641600 h 2641600"/>
              <a:gd name="connsiteX1" fmla="*/ 0 w 2558086"/>
              <a:gd name="connsiteY1" fmla="*/ 1202326 h 2641600"/>
              <a:gd name="connsiteX2" fmla="*/ 1198391 w 2558086"/>
              <a:gd name="connsiteY2" fmla="*/ 4067 h 2641600"/>
              <a:gd name="connsiteX3" fmla="*/ 2558086 w 2558086"/>
              <a:gd name="connsiteY3" fmla="*/ 0 h 2641600"/>
              <a:gd name="connsiteX0" fmla="*/ 2845 w 2556181"/>
              <a:gd name="connsiteY0" fmla="*/ 2641600 h 2641600"/>
              <a:gd name="connsiteX1" fmla="*/ 0 w 2556181"/>
              <a:gd name="connsiteY1" fmla="*/ 1202326 h 2641600"/>
              <a:gd name="connsiteX2" fmla="*/ 1198391 w 2556181"/>
              <a:gd name="connsiteY2" fmla="*/ 4067 h 2641600"/>
              <a:gd name="connsiteX3" fmla="*/ 2556181 w 2556181"/>
              <a:gd name="connsiteY3" fmla="*/ 0 h 2641600"/>
            </a:gdLst>
            <a:ahLst/>
            <a:cxnLst>
              <a:cxn ang="0">
                <a:pos x="connsiteX0" y="connsiteY0"/>
              </a:cxn>
              <a:cxn ang="0">
                <a:pos x="connsiteX1" y="connsiteY1"/>
              </a:cxn>
              <a:cxn ang="0">
                <a:pos x="connsiteX2" y="connsiteY2"/>
              </a:cxn>
              <a:cxn ang="0">
                <a:pos x="connsiteX3" y="connsiteY3"/>
              </a:cxn>
            </a:cxnLst>
            <a:rect l="l" t="t" r="r" b="b"/>
            <a:pathLst>
              <a:path w="2556181" h="2641600">
                <a:moveTo>
                  <a:pt x="2845" y="2641600"/>
                </a:moveTo>
                <a:cubicBezTo>
                  <a:pt x="1897" y="2112735"/>
                  <a:pt x="948" y="1731191"/>
                  <a:pt x="0" y="1202326"/>
                </a:cubicBezTo>
                <a:cubicBezTo>
                  <a:pt x="0" y="540519"/>
                  <a:pt x="536541" y="4067"/>
                  <a:pt x="1198391" y="4067"/>
                </a:cubicBezTo>
                <a:lnTo>
                  <a:pt x="2556181" y="0"/>
                </a:lnTo>
              </a:path>
            </a:pathLst>
          </a:custGeom>
          <a:noFill/>
          <a:ln w="1356897" cap="sq">
            <a:solidFill>
              <a:schemeClr val="accent4">
                <a:alpha val="89000"/>
              </a:schemeClr>
            </a:solidFill>
            <a:prstDash val="solid"/>
            <a:round/>
          </a:ln>
        </p:spPr>
        <p:txBody>
          <a:bodyPr rtlCol="0" anchor="ctr"/>
          <a:lstStyle>
            <a:defPPr>
              <a:defRPr lang="en-US"/>
            </a:defPPr>
          </a:lstStyle>
          <a:p>
            <a:pPr rtl="0"/>
            <a:endParaRPr lang="ru-RU" noProof="0"/>
          </a:p>
        </p:txBody>
      </p:sp>
      <p:sp>
        <p:nvSpPr>
          <p:cNvPr id="2" name="Заголовок 1">
            <a:extLst>
              <a:ext uri="{FF2B5EF4-FFF2-40B4-BE49-F238E27FC236}">
                <a16:creationId xmlns="" xmlns:a16="http://schemas.microsoft.com/office/drawing/2014/main" id="{160AE1B9-1C14-F852-2B97-05DAA5F80CD7}"/>
              </a:ext>
            </a:extLst>
          </p:cNvPr>
          <p:cNvSpPr>
            <a:spLocks noGrp="1"/>
          </p:cNvSpPr>
          <p:nvPr>
            <p:ph type="title"/>
          </p:nvPr>
        </p:nvSpPr>
        <p:spPr/>
        <p:txBody>
          <a:bodyPr rtlCol="0"/>
          <a:lstStyle>
            <a:defPPr>
              <a:defRPr lang="en-US"/>
            </a:defPPr>
          </a:lstStyle>
          <a:p>
            <a:pPr rtl="0"/>
            <a:r>
              <a:rPr lang="ru-RU" noProof="0"/>
              <a:t>Образец заголовка</a:t>
            </a:r>
          </a:p>
        </p:txBody>
      </p:sp>
      <p:sp>
        <p:nvSpPr>
          <p:cNvPr id="3" name="Объект 2">
            <a:extLst>
              <a:ext uri="{FF2B5EF4-FFF2-40B4-BE49-F238E27FC236}">
                <a16:creationId xmlns="" xmlns:a16="http://schemas.microsoft.com/office/drawing/2014/main" id="{2B433B37-5F68-E267-936F-4CA547437331}"/>
              </a:ext>
            </a:extLst>
          </p:cNvPr>
          <p:cNvSpPr>
            <a:spLocks noGrp="1"/>
          </p:cNvSpPr>
          <p:nvPr>
            <p:ph idx="1" hasCustomPrompt="1"/>
          </p:nvPr>
        </p:nvSpPr>
        <p:spPr>
          <a:xfrm>
            <a:off x="1600200" y="2121408"/>
            <a:ext cx="6510528" cy="3578352"/>
          </a:xfrm>
          <a:prstGeom prst="rect">
            <a:avLst/>
          </a:prstGeom>
        </p:spPr>
        <p:txBody>
          <a:bodyPr rtlCol="0"/>
          <a:lstStyle>
            <a:lvl1pPr marL="0" indent="0">
              <a:buNone/>
              <a:defRPr lang="en-US" sz="1800"/>
            </a:lvl1pPr>
            <a:lvl2pPr marL="283464">
              <a:defRPr lang="en-US" sz="1800"/>
            </a:lvl2pPr>
            <a:lvl3pPr marL="566928">
              <a:defRPr lang="en-US" sz="1600"/>
            </a:lvl3pPr>
            <a:lvl4pPr marL="758952">
              <a:defRPr lang="en-US" sz="1400"/>
            </a:lvl4pPr>
            <a:lvl5pPr marL="1042416">
              <a:defRPr lang="en-US"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9">
            <a:extLst>
              <a:ext uri="{FF2B5EF4-FFF2-40B4-BE49-F238E27FC236}">
                <a16:creationId xmlns=""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3"/>
          </a:solidFill>
        </p:spPr>
        <p:txBody>
          <a:bodyPr lIns="0" tIns="0" rIns="0" bIns="0" rtlCol="0" anchor="t" anchorCtr="0">
            <a:noAutofit/>
          </a:bodyPr>
          <a:lstStyle>
            <a:lvl1pPr marL="0" indent="0" algn="ctr">
              <a:lnSpc>
                <a:spcPct val="100000"/>
              </a:lnSpc>
              <a:spcBef>
                <a:spcPts val="0"/>
              </a:spcBef>
              <a:buNone/>
              <a:defRPr lang="en-US" sz="3200" b="0">
                <a:noFill/>
              </a:defRPr>
            </a:lvl1pPr>
          </a:lstStyle>
          <a:p>
            <a:pPr lvl="0" rtl="0"/>
            <a:r>
              <a:rPr lang="ru-RU" noProof="0"/>
              <a:t>X</a:t>
            </a:r>
          </a:p>
        </p:txBody>
      </p:sp>
      <p:sp>
        <p:nvSpPr>
          <p:cNvPr id="45" name="Графический объект 24">
            <a:extLst>
              <a:ext uri="{FF2B5EF4-FFF2-40B4-BE49-F238E27FC236}">
                <a16:creationId xmlns="" xmlns:a16="http://schemas.microsoft.com/office/drawing/2014/main" id="{3A387C14-96A1-A53F-B0C4-8C320C0E434B}"/>
              </a:ext>
            </a:extLst>
          </p:cNvPr>
          <p:cNvSpPr/>
          <p:nvPr/>
        </p:nvSpPr>
        <p:spPr>
          <a:xfrm>
            <a:off x="8928734" y="3558489"/>
            <a:ext cx="3162299" cy="3196641"/>
          </a:xfrm>
          <a:custGeom>
            <a:avLst/>
            <a:gdLst>
              <a:gd name="connsiteX0" fmla="*/ -3730 w 9166847"/>
              <a:gd name="connsiteY0" fmla="*/ 5764965 h 5765688"/>
              <a:gd name="connsiteX1" fmla="*/ -3730 w 9166847"/>
              <a:gd name="connsiteY1" fmla="*/ 1152444 h 5765688"/>
              <a:gd name="connsiteX2" fmla="*/ 1189314 w 9166847"/>
              <a:gd name="connsiteY2" fmla="*/ -724 h 5765688"/>
              <a:gd name="connsiteX3" fmla="*/ 9163118 w 9166847"/>
              <a:gd name="connsiteY3" fmla="*/ 36857 h 5765688"/>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9166848 w 9166848"/>
              <a:gd name="connsiteY4" fmla="*/ 37581 h 5765689"/>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3169739 w 9166848"/>
              <a:gd name="connsiteY4" fmla="*/ 7671 h 5765689"/>
              <a:gd name="connsiteX5" fmla="*/ 9166848 w 9166848"/>
              <a:gd name="connsiteY5" fmla="*/ 37581 h 5765689"/>
              <a:gd name="connsiteX0" fmla="*/ 0 w 3169739"/>
              <a:gd name="connsiteY0" fmla="*/ 5765689 h 5765689"/>
              <a:gd name="connsiteX1" fmla="*/ 0 w 3169739"/>
              <a:gd name="connsiteY1" fmla="*/ 1153168 h 5765689"/>
              <a:gd name="connsiteX2" fmla="*/ 1193044 w 3169739"/>
              <a:gd name="connsiteY2" fmla="*/ 0 h 5765689"/>
              <a:gd name="connsiteX3" fmla="*/ 2736923 w 3169739"/>
              <a:gd name="connsiteY3" fmla="*/ 1574 h 5765689"/>
              <a:gd name="connsiteX4" fmla="*/ 3169739 w 3169739"/>
              <a:gd name="connsiteY4" fmla="*/ 7671 h 5765689"/>
              <a:gd name="connsiteX0" fmla="*/ 0 w 3160214"/>
              <a:gd name="connsiteY0" fmla="*/ 5765689 h 5765689"/>
              <a:gd name="connsiteX1" fmla="*/ 0 w 3160214"/>
              <a:gd name="connsiteY1" fmla="*/ 1153168 h 5765689"/>
              <a:gd name="connsiteX2" fmla="*/ 1193044 w 3160214"/>
              <a:gd name="connsiteY2" fmla="*/ 0 h 5765689"/>
              <a:gd name="connsiteX3" fmla="*/ 2736923 w 3160214"/>
              <a:gd name="connsiteY3" fmla="*/ 1574 h 5765689"/>
              <a:gd name="connsiteX4" fmla="*/ 3160214 w 3160214"/>
              <a:gd name="connsiteY4" fmla="*/ 7671 h 5765689"/>
              <a:gd name="connsiteX0" fmla="*/ 2085 w 3162299"/>
              <a:gd name="connsiteY0" fmla="*/ 5765689 h 5765689"/>
              <a:gd name="connsiteX1" fmla="*/ 0 w 3162299"/>
              <a:gd name="connsiteY1" fmla="*/ 3173781 h 5765689"/>
              <a:gd name="connsiteX2" fmla="*/ 2085 w 3162299"/>
              <a:gd name="connsiteY2" fmla="*/ 1153168 h 5765689"/>
              <a:gd name="connsiteX3" fmla="*/ 1195129 w 3162299"/>
              <a:gd name="connsiteY3" fmla="*/ 0 h 5765689"/>
              <a:gd name="connsiteX4" fmla="*/ 2739008 w 3162299"/>
              <a:gd name="connsiteY4" fmla="*/ 1574 h 5765689"/>
              <a:gd name="connsiteX5" fmla="*/ 3162299 w 3162299"/>
              <a:gd name="connsiteY5" fmla="*/ 7671 h 5765689"/>
              <a:gd name="connsiteX0" fmla="*/ 0 w 3162299"/>
              <a:gd name="connsiteY0" fmla="*/ 3173781 h 3173781"/>
              <a:gd name="connsiteX1" fmla="*/ 2085 w 3162299"/>
              <a:gd name="connsiteY1" fmla="*/ 1153168 h 3173781"/>
              <a:gd name="connsiteX2" fmla="*/ 1195129 w 3162299"/>
              <a:gd name="connsiteY2" fmla="*/ 0 h 3173781"/>
              <a:gd name="connsiteX3" fmla="*/ 2739008 w 3162299"/>
              <a:gd name="connsiteY3" fmla="*/ 1574 h 3173781"/>
              <a:gd name="connsiteX4" fmla="*/ 3162299 w 3162299"/>
              <a:gd name="connsiteY4" fmla="*/ 7671 h 3173781"/>
              <a:gd name="connsiteX0" fmla="*/ 0 w 3162299"/>
              <a:gd name="connsiteY0" fmla="*/ 3196641 h 3196641"/>
              <a:gd name="connsiteX1" fmla="*/ 2085 w 3162299"/>
              <a:gd name="connsiteY1" fmla="*/ 1153168 h 3196641"/>
              <a:gd name="connsiteX2" fmla="*/ 1195129 w 3162299"/>
              <a:gd name="connsiteY2" fmla="*/ 0 h 3196641"/>
              <a:gd name="connsiteX3" fmla="*/ 2739008 w 3162299"/>
              <a:gd name="connsiteY3" fmla="*/ 1574 h 3196641"/>
              <a:gd name="connsiteX4" fmla="*/ 3162299 w 3162299"/>
              <a:gd name="connsiteY4" fmla="*/ 7671 h 319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3196641">
                <a:moveTo>
                  <a:pt x="0" y="3196641"/>
                </a:moveTo>
                <a:lnTo>
                  <a:pt x="2085" y="1153168"/>
                </a:lnTo>
                <a:cubicBezTo>
                  <a:pt x="2085" y="516291"/>
                  <a:pt x="536218" y="0"/>
                  <a:pt x="1195129" y="0"/>
                </a:cubicBezTo>
                <a:lnTo>
                  <a:pt x="2739008" y="1574"/>
                </a:lnTo>
                <a:lnTo>
                  <a:pt x="3162299" y="7671"/>
                </a:lnTo>
              </a:path>
            </a:pathLst>
          </a:custGeom>
          <a:noFill/>
          <a:ln w="225588" cap="sq">
            <a:solidFill>
              <a:srgbClr val="FDF9E2"/>
            </a:solidFill>
            <a:prstDash val="solid"/>
            <a:miter/>
          </a:ln>
        </p:spPr>
        <p:txBody>
          <a:bodyPr rtlCol="0" anchor="ctr"/>
          <a:lstStyle>
            <a:defPPr>
              <a:defRPr lang="en-US"/>
            </a:defPPr>
          </a:lstStyle>
          <a:p>
            <a:pPr rtl="0"/>
            <a:endParaRPr lang="ru-RU" noProof="0"/>
          </a:p>
        </p:txBody>
      </p:sp>
      <p:sp>
        <p:nvSpPr>
          <p:cNvPr id="29" name="Овал 28">
            <a:extLst>
              <a:ext uri="{FF2B5EF4-FFF2-40B4-BE49-F238E27FC236}">
                <a16:creationId xmlns="" xmlns:a16="http://schemas.microsoft.com/office/drawing/2014/main" id="{09E9B68F-058D-E637-2550-5DA70E3D0D41}"/>
              </a:ext>
            </a:extLst>
          </p:cNvPr>
          <p:cNvSpPr/>
          <p:nvPr userDrawn="1"/>
        </p:nvSpPr>
        <p:spPr>
          <a:xfrm>
            <a:off x="10310340" y="2011478"/>
            <a:ext cx="1628275" cy="1628275"/>
          </a:xfrm>
          <a:prstGeom prst="ellipse">
            <a:avLst/>
          </a:prstGeom>
          <a:solidFill>
            <a:schemeClr val="accent6">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solidFill>
                <a:schemeClr val="accent4"/>
              </a:solidFill>
            </a:endParaRPr>
          </a:p>
        </p:txBody>
      </p:sp>
      <p:pic>
        <p:nvPicPr>
          <p:cNvPr id="34" name="Графический объект 33">
            <a:extLst>
              <a:ext uri="{FF2B5EF4-FFF2-40B4-BE49-F238E27FC236}">
                <a16:creationId xmlns="" xmlns:a16="http://schemas.microsoft.com/office/drawing/2014/main" id="{6188A037-6B9F-861E-36A7-10311D612729}"/>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20972" r="31496"/>
          <a:stretch>
            <a:fillRect/>
          </a:stretch>
        </p:blipFill>
        <p:spPr>
          <a:xfrm>
            <a:off x="12700" y="6051321"/>
            <a:ext cx="12192000" cy="528377"/>
          </a:xfrm>
          <a:custGeom>
            <a:avLst/>
            <a:gdLst>
              <a:gd name="connsiteX0" fmla="*/ 0 w 6858000"/>
              <a:gd name="connsiteY0" fmla="*/ 400156 h 400156"/>
              <a:gd name="connsiteX1" fmla="*/ 0 w 6858000"/>
              <a:gd name="connsiteY1" fmla="*/ 0 h 400156"/>
              <a:gd name="connsiteX2" fmla="*/ 6858000 w 6858000"/>
              <a:gd name="connsiteY2" fmla="*/ 0 h 400156"/>
              <a:gd name="connsiteX3" fmla="*/ 6858000 w 6858000"/>
              <a:gd name="connsiteY3" fmla="*/ 400156 h 400156"/>
            </a:gdLst>
            <a:ahLst/>
            <a:cxnLst>
              <a:cxn ang="0">
                <a:pos x="connsiteX0" y="connsiteY0"/>
              </a:cxn>
              <a:cxn ang="0">
                <a:pos x="connsiteX1" y="connsiteY1"/>
              </a:cxn>
              <a:cxn ang="0">
                <a:pos x="connsiteX2" y="connsiteY2"/>
              </a:cxn>
              <a:cxn ang="0">
                <a:pos x="connsiteX3" y="connsiteY3"/>
              </a:cxn>
            </a:cxnLst>
            <a:rect l="l" t="t" r="r" b="b"/>
            <a:pathLst>
              <a:path w="6858000" h="400156">
                <a:moveTo>
                  <a:pt x="0" y="400156"/>
                </a:moveTo>
                <a:lnTo>
                  <a:pt x="0" y="0"/>
                </a:lnTo>
                <a:lnTo>
                  <a:pt x="6858000" y="0"/>
                </a:lnTo>
                <a:lnTo>
                  <a:pt x="6858000" y="400156"/>
                </a:lnTo>
                <a:close/>
              </a:path>
            </a:pathLst>
          </a:custGeom>
        </p:spPr>
      </p:pic>
      <p:sp>
        <p:nvSpPr>
          <p:cNvPr id="36" name="Овал 35">
            <a:extLst>
              <a:ext uri="{FF2B5EF4-FFF2-40B4-BE49-F238E27FC236}">
                <a16:creationId xmlns="" xmlns:a16="http://schemas.microsoft.com/office/drawing/2014/main" id="{1C9183AD-9166-27E4-F8C4-4AAE1C7F0BB9}"/>
              </a:ext>
            </a:extLst>
          </p:cNvPr>
          <p:cNvSpPr/>
          <p:nvPr userDrawn="1"/>
        </p:nvSpPr>
        <p:spPr>
          <a:xfrm>
            <a:off x="9130046"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38" name="Овал 37">
            <a:extLst>
              <a:ext uri="{FF2B5EF4-FFF2-40B4-BE49-F238E27FC236}">
                <a16:creationId xmlns="" xmlns:a16="http://schemas.microsoft.com/office/drawing/2014/main" id="{DFED6151-9FDE-FB42-89FC-0347B6A3276D}"/>
              </a:ext>
            </a:extLst>
          </p:cNvPr>
          <p:cNvSpPr/>
          <p:nvPr userDrawn="1"/>
        </p:nvSpPr>
        <p:spPr>
          <a:xfrm>
            <a:off x="8385329"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46" name="Нижний колонтитул 45">
            <a:extLst>
              <a:ext uri="{FF2B5EF4-FFF2-40B4-BE49-F238E27FC236}">
                <a16:creationId xmlns="" xmlns:a16="http://schemas.microsoft.com/office/drawing/2014/main" id="{41E6D8BC-2E14-B95F-1E2F-30FF6EE3AEB3}"/>
              </a:ext>
            </a:extLst>
          </p:cNvPr>
          <p:cNvSpPr>
            <a:spLocks noGrp="1"/>
          </p:cNvSpPr>
          <p:nvPr>
            <p:ph type="ftr" sz="quarter" idx="14"/>
          </p:nvPr>
        </p:nvSpPr>
        <p:spPr/>
        <p:txBody>
          <a:bodyPr rtlCol="0"/>
          <a:lstStyle>
            <a:defPPr>
              <a:defRPr lang="en-US"/>
            </a:defPPr>
          </a:lstStyle>
          <a:p>
            <a:pPr rtl="0"/>
            <a:endParaRPr lang="ru-RU" noProof="0"/>
          </a:p>
        </p:txBody>
      </p:sp>
      <p:sp>
        <p:nvSpPr>
          <p:cNvPr id="47" name="Номер слайда 46">
            <a:extLst>
              <a:ext uri="{FF2B5EF4-FFF2-40B4-BE49-F238E27FC236}">
                <a16:creationId xmlns="" xmlns:a16="http://schemas.microsoft.com/office/drawing/2014/main" id="{89B6F428-7A93-4AA9-C12A-2A93DFEAF0B6}"/>
              </a:ext>
            </a:extLst>
          </p:cNvPr>
          <p:cNvSpPr>
            <a:spLocks noGrp="1"/>
          </p:cNvSpPr>
          <p:nvPr>
            <p:ph type="sldNum" sz="quarter" idx="15"/>
          </p:nvPr>
        </p:nvSpPr>
        <p:spPr/>
        <p:txBody>
          <a:bodyPr rtlCol="0"/>
          <a:lstStyle>
            <a:defPPr>
              <a:defRPr lang="en-US"/>
            </a:defPPr>
          </a:lstStyle>
          <a:p>
            <a:pPr rtl="0"/>
            <a:fld id="{CC43B8D3-9A08-F84C-9DD4-44948BA52D4B}" type="slidenum">
              <a:rPr lang="ru-RU" noProof="0" smtClean="0"/>
              <a:pPr rtl="0"/>
              <a:t>‹#›</a:t>
            </a:fld>
            <a:endParaRPr lang="ru-RU" noProof="0"/>
          </a:p>
        </p:txBody>
      </p:sp>
    </p:spTree>
    <p:extLst>
      <p:ext uri="{BB962C8B-B14F-4D97-AF65-F5344CB8AC3E}">
        <p14:creationId xmlns:p14="http://schemas.microsoft.com/office/powerpoint/2010/main" val="1580811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Разметка текста 01">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BFD7EA17-BE66-4636-9684-F93562587911}"/>
              </a:ext>
            </a:extLst>
          </p:cNvPr>
          <p:cNvSpPr>
            <a:spLocks noGrp="1"/>
          </p:cNvSpPr>
          <p:nvPr>
            <p:ph idx="1"/>
          </p:nvPr>
        </p:nvSpPr>
        <p:spPr>
          <a:xfrm>
            <a:off x="531378" y="3196915"/>
            <a:ext cx="4942829" cy="2958275"/>
          </a:xfrm>
          <a:prstGeom prst="rect">
            <a:avLst/>
          </a:prstGeom>
        </p:spPr>
        <p:txBody>
          <a:bodyPr rtlCol="0">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4" name="Прямоугольный треугольник 23">
            <a:extLst>
              <a:ext uri="{FF2B5EF4-FFF2-40B4-BE49-F238E27FC236}">
                <a16:creationId xmlns:a16="http://schemas.microsoft.com/office/drawing/2014/main" xmlns=""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араллелограмм 24">
            <a:extLst>
              <a:ext uri="{FF2B5EF4-FFF2-40B4-BE49-F238E27FC236}">
                <a16:creationId xmlns:a16="http://schemas.microsoft.com/office/drawing/2014/main" xmlns=""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cxnSp>
        <p:nvCxnSpPr>
          <p:cNvPr id="34" name="Прямая соединительная линия 33">
            <a:extLst>
              <a:ext uri="{FF2B5EF4-FFF2-40B4-BE49-F238E27FC236}">
                <a16:creationId xmlns:a16="http://schemas.microsoft.com/office/drawing/2014/main" xmlns=""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Текст 4">
            <a:extLst>
              <a:ext uri="{FF2B5EF4-FFF2-40B4-BE49-F238E27FC236}">
                <a16:creationId xmlns:a16="http://schemas.microsoft.com/office/drawing/2014/main" xmlns=""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rtlCol="0"/>
          <a:lstStyle>
            <a:lvl1pPr marL="0" indent="0">
              <a:buNone/>
              <a:defRPr sz="2000" spc="300">
                <a:solidFill>
                  <a:schemeClr val="accent6"/>
                </a:solidFill>
              </a:defRPr>
            </a:lvl1pPr>
            <a:lvl2pPr marL="457200" indent="0">
              <a:buNone/>
              <a:defRPr/>
            </a:lvl2pPr>
          </a:lstStyle>
          <a:p>
            <a:pPr lvl="0" rtl="0"/>
            <a:r>
              <a:rPr lang="ru-RU" noProof="0"/>
              <a:t>НАЖМИТЕ ДЛЯ ИЗМЕНЕНИЯ СТИЛЯ ПОДЗАГОЛОВКА</a:t>
            </a:r>
          </a:p>
        </p:txBody>
      </p:sp>
      <p:sp>
        <p:nvSpPr>
          <p:cNvPr id="2" name="Заголовок 1">
            <a:extLst>
              <a:ext uri="{FF2B5EF4-FFF2-40B4-BE49-F238E27FC236}">
                <a16:creationId xmlns:a16="http://schemas.microsoft.com/office/drawing/2014/main" xmlns="" id="{20237B57-91C6-4F8B-8AA0-18FA50B0FD1D}"/>
              </a:ext>
            </a:extLst>
          </p:cNvPr>
          <p:cNvSpPr>
            <a:spLocks noGrp="1"/>
          </p:cNvSpPr>
          <p:nvPr userDrawn="1">
            <p:ph type="title" hasCustomPrompt="1"/>
          </p:nvPr>
        </p:nvSpPr>
        <p:spPr>
          <a:xfrm>
            <a:off x="531378" y="1308484"/>
            <a:ext cx="7342622" cy="1215566"/>
          </a:xfrm>
          <a:prstGeom prst="rect">
            <a:avLst/>
          </a:prstGeom>
        </p:spPr>
        <p:txBody>
          <a:bodyPr rtlCol="0" anchor="b">
            <a:normAutofit/>
          </a:bodyPr>
          <a:lstStyle>
            <a:lvl1pPr>
              <a:defRPr sz="4400" b="1">
                <a:solidFill>
                  <a:schemeClr val="accent1"/>
                </a:solidFill>
              </a:defRPr>
            </a:lvl1pPr>
          </a:lstStyle>
          <a:p>
            <a:pPr rtl="0"/>
            <a:r>
              <a:rPr lang="ru-RU" noProof="0"/>
              <a:t>Щелкните, чтобы изменить </a:t>
            </a:r>
            <a:br>
              <a:rPr lang="ru-RU" noProof="0"/>
            </a:br>
            <a:r>
              <a:rPr lang="ru-RU" noProof="0"/>
              <a:t>Стиль образца заголовка </a:t>
            </a:r>
          </a:p>
        </p:txBody>
      </p:sp>
      <p:sp>
        <p:nvSpPr>
          <p:cNvPr id="15" name="Рисунок 14">
            <a:extLst>
              <a:ext uri="{FF2B5EF4-FFF2-40B4-BE49-F238E27FC236}">
                <a16:creationId xmlns:a16="http://schemas.microsoft.com/office/drawing/2014/main" xmlns=""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rtlCol="0" anchor="ctr">
            <a:noAutofit/>
          </a:bodyPr>
          <a:lstStyle>
            <a:lvl1pPr marL="0" indent="0" algn="ctr">
              <a:buNone/>
              <a:defRPr>
                <a:solidFill>
                  <a:schemeClr val="tx1"/>
                </a:solidFill>
              </a:defRPr>
            </a:lvl1pPr>
          </a:lstStyle>
          <a:p>
            <a:pPr rtl="0"/>
            <a:r>
              <a:rPr lang="ru-RU" noProof="0" smtClean="0"/>
              <a:t>Вставка рисунка</a:t>
            </a:r>
            <a:endParaRPr lang="ru-RU" noProof="0"/>
          </a:p>
        </p:txBody>
      </p:sp>
      <p:sp>
        <p:nvSpPr>
          <p:cNvPr id="4" name="Нижний колонтитул 3">
            <a:extLst>
              <a:ext uri="{FF2B5EF4-FFF2-40B4-BE49-F238E27FC236}">
                <a16:creationId xmlns:a16="http://schemas.microsoft.com/office/drawing/2014/main" xmlns="" id="{5ADB14A5-A767-774C-85B8-68EF914689F6}"/>
              </a:ext>
            </a:extLst>
          </p:cNvPr>
          <p:cNvSpPr>
            <a:spLocks noGrp="1"/>
          </p:cNvSpPr>
          <p:nvPr>
            <p:ph type="ftr" sz="quarter" idx="14"/>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xmlns="" id="{D4B9B51B-EAA9-4B4D-A4F6-470CD95DAA79}"/>
              </a:ext>
            </a:extLst>
          </p:cNvPr>
          <p:cNvSpPr>
            <a:spLocks noGrp="1"/>
          </p:cNvSpPr>
          <p:nvPr>
            <p:ph type="sldNum" sz="quarter" idx="15"/>
          </p:nvPr>
        </p:nvSpPr>
        <p:spPr/>
        <p:txBody>
          <a:bodyPr rtlCol="0"/>
          <a:lstStyle/>
          <a:p>
            <a:pPr rtl="0"/>
            <a:fld id="{8699F50C-BE38-4BD0-BA84-9B090E1F2B9B}" type="slidenum">
              <a:rPr lang="ru-RU" noProof="0" smtClean="0"/>
              <a:pPr rtl="0"/>
              <a:t>‹#›</a:t>
            </a:fld>
            <a:endParaRPr lang="ru-RU" noProof="0"/>
          </a:p>
        </p:txBody>
      </p:sp>
    </p:spTree>
    <p:extLst>
      <p:ext uri="{BB962C8B-B14F-4D97-AF65-F5344CB8AC3E}">
        <p14:creationId xmlns:p14="http://schemas.microsoft.com/office/powerpoint/2010/main" val="3442230584"/>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9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791BA6B-D2F7-43B7-BADA-D6B7E07675AF}" type="datetimeFigureOut">
              <a:rPr lang="ru-RU" smtClean="0"/>
              <a:pPr/>
              <a:t>02.02.2024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50BB6D-9BF3-40C7-B258-9361B77B5FCC}" type="slidenum">
              <a:rPr lang="ru-RU" smtClean="0"/>
              <a:pPr/>
              <a:t>‹#›</a:t>
            </a:fld>
            <a:endParaRPr lang="ru-RU"/>
          </a:p>
        </p:txBody>
      </p:sp>
    </p:spTree>
    <p:extLst>
      <p:ext uri="{BB962C8B-B14F-4D97-AF65-F5344CB8AC3E}">
        <p14:creationId xmlns:p14="http://schemas.microsoft.com/office/powerpoint/2010/main" val="195432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Спасибо!">
    <p:spTree>
      <p:nvGrpSpPr>
        <p:cNvPr id="1" name=""/>
        <p:cNvGrpSpPr/>
        <p:nvPr/>
      </p:nvGrpSpPr>
      <p:grpSpPr>
        <a:xfrm>
          <a:off x="0" y="0"/>
          <a:ext cx="0" cy="0"/>
          <a:chOff x="0" y="0"/>
          <a:chExt cx="0" cy="0"/>
        </a:xfrm>
      </p:grpSpPr>
      <p:pic>
        <p:nvPicPr>
          <p:cNvPr id="44" name="Графический объект 43">
            <a:extLst>
              <a:ext uri="{FF2B5EF4-FFF2-40B4-BE49-F238E27FC236}">
                <a16:creationId xmlns="" xmlns:a16="http://schemas.microsoft.com/office/drawing/2014/main" id="{94240F9C-F2B6-6263-0817-7E0809D9DF3A}"/>
              </a:ext>
            </a:extLst>
          </p:cNvPr>
          <p:cNvPicPr>
            <a:picLocks noChangeAspect="1"/>
          </p:cNvPicPr>
          <p:nvPr userDrawn="1"/>
        </p:nvPicPr>
        <p:blipFill>
          <a:blip r:embed="rId2">
            <a:extLst>
              <a:ext uri="{96DAC541-7B7A-43D3-8B79-37D633B846F1}">
                <asvg:svgBlip xmlns="" xmlns:asvg="http://schemas.microsoft.com/office/drawing/2016/SVG/main" r:embed=""/>
              </a:ext>
            </a:extLst>
          </a:blip>
          <a:srcRect b="85327"/>
          <a:stretch>
            <a:fillRect/>
          </a:stretch>
        </p:blipFill>
        <p:spPr>
          <a:xfrm rot="16200000">
            <a:off x="8348893" y="2856018"/>
            <a:ext cx="6718341" cy="1006304"/>
          </a:xfrm>
          <a:custGeom>
            <a:avLst/>
            <a:gdLst>
              <a:gd name="connsiteX0" fmla="*/ 0 w 6718341"/>
              <a:gd name="connsiteY0" fmla="*/ 0 h 1006304"/>
              <a:gd name="connsiteX1" fmla="*/ 6718341 w 6718341"/>
              <a:gd name="connsiteY1" fmla="*/ 0 h 1006304"/>
              <a:gd name="connsiteX2" fmla="*/ 6718341 w 6718341"/>
              <a:gd name="connsiteY2" fmla="*/ 1006304 h 1006304"/>
              <a:gd name="connsiteX3" fmla="*/ 0 w 6718341"/>
              <a:gd name="connsiteY3" fmla="*/ 1006304 h 1006304"/>
            </a:gdLst>
            <a:ahLst/>
            <a:cxnLst>
              <a:cxn ang="0">
                <a:pos x="connsiteX0" y="connsiteY0"/>
              </a:cxn>
              <a:cxn ang="0">
                <a:pos x="connsiteX1" y="connsiteY1"/>
              </a:cxn>
              <a:cxn ang="0">
                <a:pos x="connsiteX2" y="connsiteY2"/>
              </a:cxn>
              <a:cxn ang="0">
                <a:pos x="connsiteX3" y="connsiteY3"/>
              </a:cxn>
            </a:cxnLst>
            <a:rect l="l" t="t" r="r" b="b"/>
            <a:pathLst>
              <a:path w="6718341" h="1006304">
                <a:moveTo>
                  <a:pt x="0" y="0"/>
                </a:moveTo>
                <a:lnTo>
                  <a:pt x="6718341" y="0"/>
                </a:lnTo>
                <a:lnTo>
                  <a:pt x="6718341" y="1006304"/>
                </a:lnTo>
                <a:lnTo>
                  <a:pt x="0" y="1006304"/>
                </a:lnTo>
                <a:close/>
              </a:path>
            </a:pathLst>
          </a:custGeom>
        </p:spPr>
      </p:pic>
      <p:sp>
        <p:nvSpPr>
          <p:cNvPr id="50" name="Овал 49">
            <a:extLst>
              <a:ext uri="{FF2B5EF4-FFF2-40B4-BE49-F238E27FC236}">
                <a16:creationId xmlns="" xmlns:a16="http://schemas.microsoft.com/office/drawing/2014/main" id="{024F3BA7-5767-DA19-90B2-79087CCD234A}"/>
              </a:ext>
            </a:extLst>
          </p:cNvPr>
          <p:cNvSpPr/>
          <p:nvPr userDrawn="1"/>
        </p:nvSpPr>
        <p:spPr>
          <a:xfrm>
            <a:off x="11280648" y="107998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sp>
        <p:nvSpPr>
          <p:cNvPr id="52" name="Овал 51">
            <a:extLst>
              <a:ext uri="{FF2B5EF4-FFF2-40B4-BE49-F238E27FC236}">
                <a16:creationId xmlns="" xmlns:a16="http://schemas.microsoft.com/office/drawing/2014/main" id="{75941C3B-69D9-2131-DE98-77882C6B492E}"/>
              </a:ext>
            </a:extLst>
          </p:cNvPr>
          <p:cNvSpPr/>
          <p:nvPr userDrawn="1"/>
        </p:nvSpPr>
        <p:spPr>
          <a:xfrm>
            <a:off x="9885091" y="4608699"/>
            <a:ext cx="1628275" cy="1628275"/>
          </a:xfrm>
          <a:prstGeom prst="ellipse">
            <a:avLst/>
          </a:prstGeom>
          <a:solidFill>
            <a:schemeClr val="accent3">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solidFill>
                <a:schemeClr val="accent4"/>
              </a:solidFill>
            </a:endParaRPr>
          </a:p>
        </p:txBody>
      </p:sp>
      <p:pic>
        <p:nvPicPr>
          <p:cNvPr id="72" name="Графический объект 71">
            <a:extLst>
              <a:ext uri="{FF2B5EF4-FFF2-40B4-BE49-F238E27FC236}">
                <a16:creationId xmlns="" xmlns:a16="http://schemas.microsoft.com/office/drawing/2014/main" id="{F2C371ED-FE8B-10E6-6B09-AB1AF954AAF1}"/>
              </a:ext>
            </a:extLst>
          </p:cNvPr>
          <p:cNvPicPr>
            <a:picLocks noChangeAspect="1"/>
          </p:cNvPicPr>
          <p:nvPr userDrawn="1"/>
        </p:nvPicPr>
        <p:blipFill rotWithShape="1">
          <a:blip r:embed="rId3">
            <a:extLst>
              <a:ext uri="{96DAC541-7B7A-43D3-8B79-37D633B846F1}">
                <asvg:svgBlip xmlns="" xmlns:asvg="http://schemas.microsoft.com/office/drawing/2016/SVG/main" r:embed=""/>
              </a:ext>
            </a:extLst>
          </a:blip>
          <a:srcRect l="44820" t="41526" b="3152"/>
          <a:stretch/>
        </p:blipFill>
        <p:spPr>
          <a:xfrm>
            <a:off x="-63921" y="5642"/>
            <a:ext cx="3769859" cy="6852356"/>
          </a:xfrm>
          <a:custGeom>
            <a:avLst/>
            <a:gdLst>
              <a:gd name="connsiteX0" fmla="*/ 0 w 3769859"/>
              <a:gd name="connsiteY0" fmla="*/ 0 h 6852356"/>
              <a:gd name="connsiteX1" fmla="*/ 3769859 w 3769859"/>
              <a:gd name="connsiteY1" fmla="*/ 0 h 6852356"/>
              <a:gd name="connsiteX2" fmla="*/ 3769859 w 3769859"/>
              <a:gd name="connsiteY2" fmla="*/ 6852356 h 6852356"/>
              <a:gd name="connsiteX3" fmla="*/ 0 w 3769859"/>
              <a:gd name="connsiteY3" fmla="*/ 6852356 h 6852356"/>
            </a:gdLst>
            <a:ahLst/>
            <a:cxnLst>
              <a:cxn ang="0">
                <a:pos x="connsiteX0" y="connsiteY0"/>
              </a:cxn>
              <a:cxn ang="0">
                <a:pos x="connsiteX1" y="connsiteY1"/>
              </a:cxn>
              <a:cxn ang="0">
                <a:pos x="connsiteX2" y="connsiteY2"/>
              </a:cxn>
              <a:cxn ang="0">
                <a:pos x="connsiteX3" y="connsiteY3"/>
              </a:cxn>
            </a:cxnLst>
            <a:rect l="l" t="t" r="r" b="b"/>
            <a:pathLst>
              <a:path w="3769859" h="6852356">
                <a:moveTo>
                  <a:pt x="0" y="0"/>
                </a:moveTo>
                <a:lnTo>
                  <a:pt x="3769859" y="0"/>
                </a:lnTo>
                <a:lnTo>
                  <a:pt x="3769859" y="6852356"/>
                </a:lnTo>
                <a:lnTo>
                  <a:pt x="0" y="6852356"/>
                </a:lnTo>
                <a:close/>
              </a:path>
            </a:pathLst>
          </a:custGeom>
        </p:spPr>
      </p:pic>
      <p:pic>
        <p:nvPicPr>
          <p:cNvPr id="57" name="Графический объект 56">
            <a:extLst>
              <a:ext uri="{FF2B5EF4-FFF2-40B4-BE49-F238E27FC236}">
                <a16:creationId xmlns="" xmlns:a16="http://schemas.microsoft.com/office/drawing/2014/main" id="{E6DDC0DD-511A-395D-6DF6-B3EBA937EF97}"/>
              </a:ext>
            </a:extLst>
          </p:cNvPr>
          <p:cNvPicPr>
            <a:picLocks noChangeAspect="1"/>
          </p:cNvPicPr>
          <p:nvPr userDrawn="1"/>
        </p:nvPicPr>
        <p:blipFill>
          <a:blip r:embed="rId2">
            <a:extLst>
              <a:ext uri="{96DAC541-7B7A-43D3-8B79-37D633B846F1}">
                <asvg:svgBlip xmlns="" xmlns:asvg="http://schemas.microsoft.com/office/drawing/2016/SVG/main" r:embed=""/>
              </a:ext>
            </a:extLst>
          </a:blip>
          <a:srcRect l="20633" b="65821"/>
          <a:stretch>
            <a:fillRect/>
          </a:stretch>
        </p:blipFill>
        <p:spPr>
          <a:xfrm flipV="1">
            <a:off x="5869" y="1"/>
            <a:ext cx="5332115" cy="2343995"/>
          </a:xfrm>
          <a:custGeom>
            <a:avLst/>
            <a:gdLst>
              <a:gd name="connsiteX0" fmla="*/ 0 w 5332115"/>
              <a:gd name="connsiteY0" fmla="*/ 2343995 h 2343995"/>
              <a:gd name="connsiteX1" fmla="*/ 5332115 w 5332115"/>
              <a:gd name="connsiteY1" fmla="*/ 2343995 h 2343995"/>
              <a:gd name="connsiteX2" fmla="*/ 5332115 w 5332115"/>
              <a:gd name="connsiteY2" fmla="*/ 0 h 2343995"/>
              <a:gd name="connsiteX3" fmla="*/ 0 w 5332115"/>
              <a:gd name="connsiteY3" fmla="*/ 0 h 2343995"/>
            </a:gdLst>
            <a:ahLst/>
            <a:cxnLst>
              <a:cxn ang="0">
                <a:pos x="connsiteX0" y="connsiteY0"/>
              </a:cxn>
              <a:cxn ang="0">
                <a:pos x="connsiteX1" y="connsiteY1"/>
              </a:cxn>
              <a:cxn ang="0">
                <a:pos x="connsiteX2" y="connsiteY2"/>
              </a:cxn>
              <a:cxn ang="0">
                <a:pos x="connsiteX3" y="connsiteY3"/>
              </a:cxn>
            </a:cxnLst>
            <a:rect l="l" t="t" r="r" b="b"/>
            <a:pathLst>
              <a:path w="5332115" h="2343995">
                <a:moveTo>
                  <a:pt x="0" y="2343995"/>
                </a:moveTo>
                <a:lnTo>
                  <a:pt x="5332115" y="2343995"/>
                </a:lnTo>
                <a:lnTo>
                  <a:pt x="5332115" y="0"/>
                </a:lnTo>
                <a:lnTo>
                  <a:pt x="0" y="0"/>
                </a:lnTo>
                <a:close/>
              </a:path>
            </a:pathLst>
          </a:custGeom>
        </p:spPr>
      </p:pic>
      <p:pic>
        <p:nvPicPr>
          <p:cNvPr id="60" name="Графический объект 59">
            <a:extLst>
              <a:ext uri="{FF2B5EF4-FFF2-40B4-BE49-F238E27FC236}">
                <a16:creationId xmlns="" xmlns:a16="http://schemas.microsoft.com/office/drawing/2014/main" id="{A03A29F6-2DC7-B284-F21B-10BBEECC0526}"/>
              </a:ext>
            </a:extLst>
          </p:cNvPr>
          <p:cNvPicPr>
            <a:picLocks noChangeAspect="1"/>
          </p:cNvPicPr>
          <p:nvPr userDrawn="1"/>
        </p:nvPicPr>
        <p:blipFill>
          <a:blip r:embed="rId4">
            <a:extLst>
              <a:ext uri="{96DAC541-7B7A-43D3-8B79-37D633B846F1}">
                <asvg:svgBlip xmlns="" xmlns:asvg="http://schemas.microsoft.com/office/drawing/2016/SVG/main" r:embed=""/>
              </a:ext>
            </a:extLst>
          </a:blip>
          <a:srcRect l="14165" t="77500"/>
          <a:stretch>
            <a:fillRect/>
          </a:stretch>
        </p:blipFill>
        <p:spPr>
          <a:xfrm>
            <a:off x="-16872" y="-29980"/>
            <a:ext cx="4459335" cy="1601124"/>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64" name="Овал 63">
            <a:extLst>
              <a:ext uri="{FF2B5EF4-FFF2-40B4-BE49-F238E27FC236}">
                <a16:creationId xmlns="" xmlns:a16="http://schemas.microsoft.com/office/drawing/2014/main" id="{5E42667F-7399-2294-D94B-CB84510A0E95}"/>
              </a:ext>
            </a:extLst>
          </p:cNvPr>
          <p:cNvSpPr/>
          <p:nvPr userDrawn="1"/>
        </p:nvSpPr>
        <p:spPr>
          <a:xfrm>
            <a:off x="3261092" y="18900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rtl="0"/>
            <a:endParaRPr lang="ru-RU" noProof="0"/>
          </a:p>
        </p:txBody>
      </p:sp>
      <p:pic>
        <p:nvPicPr>
          <p:cNvPr id="26" name="Графический объект 25" hidden="1">
            <a:extLst>
              <a:ext uri="{FF2B5EF4-FFF2-40B4-BE49-F238E27FC236}">
                <a16:creationId xmlns="" xmlns:a16="http://schemas.microsoft.com/office/drawing/2014/main" id="{422E8005-83A8-3555-6EFB-842E78C629DF}"/>
              </a:ext>
            </a:extLst>
          </p:cNvPr>
          <p:cNvPicPr>
            <a:picLocks noChangeAspect="1"/>
          </p:cNvPicPr>
          <p:nvPr/>
        </p:nvPicPr>
        <p:blipFill rotWithShape="1">
          <a:blip r:embed="rId5">
            <a:extLst>
              <a:ext uri="{96DAC541-7B7A-43D3-8B79-37D633B846F1}">
                <asvg:svgBlip xmlns="" xmlns:asvg="http://schemas.microsoft.com/office/drawing/2016/SVG/main" r:embed=""/>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73" name="Заголовок 1">
            <a:extLst>
              <a:ext uri="{FF2B5EF4-FFF2-40B4-BE49-F238E27FC236}">
                <a16:creationId xmlns="" xmlns:a16="http://schemas.microsoft.com/office/drawing/2014/main" id="{11BE7A0F-8563-C84F-54DB-CF04C6DAD8AC}"/>
              </a:ext>
            </a:extLst>
          </p:cNvPr>
          <p:cNvSpPr>
            <a:spLocks noGrp="1"/>
          </p:cNvSpPr>
          <p:nvPr>
            <p:ph type="title"/>
          </p:nvPr>
        </p:nvSpPr>
        <p:spPr>
          <a:xfrm>
            <a:off x="5985583" y="2214823"/>
            <a:ext cx="3769859" cy="1975104"/>
          </a:xfrm>
        </p:spPr>
        <p:txBody>
          <a:bodyPr rtlCol="0" anchor="b">
            <a:noAutofit/>
          </a:bodyPr>
          <a:lstStyle>
            <a:lvl1pPr>
              <a:defRPr lang="en-US" sz="6600"/>
            </a:lvl1pPr>
          </a:lstStyle>
          <a:p>
            <a:pPr rtl="0"/>
            <a:r>
              <a:rPr lang="ru-RU" noProof="0"/>
              <a:t>Образец заголовка</a:t>
            </a:r>
          </a:p>
        </p:txBody>
      </p:sp>
      <p:sp>
        <p:nvSpPr>
          <p:cNvPr id="3" name="Текст 2">
            <a:extLst>
              <a:ext uri="{FF2B5EF4-FFF2-40B4-BE49-F238E27FC236}">
                <a16:creationId xmlns="" xmlns:a16="http://schemas.microsoft.com/office/drawing/2014/main" id="{CE354F95-4CC9-871D-2B3D-873AB0B21342}"/>
              </a:ext>
            </a:extLst>
          </p:cNvPr>
          <p:cNvSpPr>
            <a:spLocks noGrp="1"/>
          </p:cNvSpPr>
          <p:nvPr>
            <p:ph type="body" idx="1" hasCustomPrompt="1"/>
          </p:nvPr>
        </p:nvSpPr>
        <p:spPr>
          <a:xfrm>
            <a:off x="5996231" y="4278235"/>
            <a:ext cx="3081528" cy="1170432"/>
          </a:xfrm>
          <a:prstGeom prst="rect">
            <a:avLst/>
          </a:prstGeom>
        </p:spPr>
        <p:txBody>
          <a:bodyPr rtlCol="0">
            <a:normAutofit/>
          </a:bodyPr>
          <a:lstStyle>
            <a:lvl1pPr marL="0" indent="0">
              <a:lnSpc>
                <a:spcPct val="90000"/>
              </a:lnSpc>
              <a:spcBef>
                <a:spcPts val="1000"/>
              </a:spcBef>
              <a:buNone/>
              <a:defRPr lang="en-US" sz="1800">
                <a:solidFill>
                  <a:schemeClr val="tx1"/>
                </a:solidFill>
              </a:defRPr>
            </a:lvl1pPr>
            <a:lvl2pPr marL="457200" indent="0">
              <a:buNone/>
              <a:defRPr lang="en-US" sz="2000">
                <a:solidFill>
                  <a:schemeClr val="tx1">
                    <a:tint val="75000"/>
                  </a:schemeClr>
                </a:solidFill>
              </a:defRPr>
            </a:lvl2pPr>
            <a:lvl3pPr marL="914400" indent="0">
              <a:buNone/>
              <a:defRPr lang="en-US" sz="1800">
                <a:solidFill>
                  <a:schemeClr val="tx1">
                    <a:tint val="75000"/>
                  </a:schemeClr>
                </a:solidFill>
              </a:defRPr>
            </a:lvl3pPr>
            <a:lvl4pPr marL="1371600" indent="0">
              <a:buNone/>
              <a:defRPr lang="en-US" sz="1600">
                <a:solidFill>
                  <a:schemeClr val="tx1">
                    <a:tint val="75000"/>
                  </a:schemeClr>
                </a:solidFill>
              </a:defRPr>
            </a:lvl4pPr>
            <a:lvl5pPr marL="1828800" indent="0">
              <a:buNone/>
              <a:defRPr lang="en-US" sz="1600">
                <a:solidFill>
                  <a:schemeClr val="tx1">
                    <a:tint val="75000"/>
                  </a:schemeClr>
                </a:solidFill>
              </a:defRPr>
            </a:lvl5pPr>
            <a:lvl6pPr marL="2286000" indent="0">
              <a:buNone/>
              <a:defRPr lang="en-US" sz="1600">
                <a:solidFill>
                  <a:schemeClr val="tx1">
                    <a:tint val="75000"/>
                  </a:schemeClr>
                </a:solidFill>
              </a:defRPr>
            </a:lvl6pPr>
            <a:lvl7pPr marL="2743200" indent="0">
              <a:buNone/>
              <a:defRPr lang="en-US" sz="1600">
                <a:solidFill>
                  <a:schemeClr val="tx1">
                    <a:tint val="75000"/>
                  </a:schemeClr>
                </a:solidFill>
              </a:defRPr>
            </a:lvl7pPr>
            <a:lvl8pPr marL="3200400" indent="0">
              <a:buNone/>
              <a:defRPr lang="en-US" sz="1600">
                <a:solidFill>
                  <a:schemeClr val="tx1">
                    <a:tint val="75000"/>
                  </a:schemeClr>
                </a:solidFill>
              </a:defRPr>
            </a:lvl8pPr>
            <a:lvl9pPr marL="3657600" indent="0">
              <a:buNone/>
              <a:defRPr lang="en-US" sz="1600">
                <a:solidFill>
                  <a:schemeClr val="tx1">
                    <a:tint val="75000"/>
                  </a:schemeClr>
                </a:solidFill>
              </a:defRPr>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277276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азметка текста 02">
    <p:spTree>
      <p:nvGrpSpPr>
        <p:cNvPr id="1" name=""/>
        <p:cNvGrpSpPr/>
        <p:nvPr/>
      </p:nvGrpSpPr>
      <p:grpSpPr>
        <a:xfrm>
          <a:off x="0" y="0"/>
          <a:ext cx="0" cy="0"/>
          <a:chOff x="0" y="0"/>
          <a:chExt cx="0" cy="0"/>
        </a:xfrm>
      </p:grpSpPr>
      <p:sp>
        <p:nvSpPr>
          <p:cNvPr id="35" name="Прямоугольный треугольник 34">
            <a:extLst>
              <a:ext uri="{FF2B5EF4-FFF2-40B4-BE49-F238E27FC236}">
                <a16:creationId xmlns:a16="http://schemas.microsoft.com/office/drawing/2014/main" xmlns=""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17">
            <a:extLst>
              <a:ext uri="{FF2B5EF4-FFF2-40B4-BE49-F238E27FC236}">
                <a16:creationId xmlns:a16="http://schemas.microsoft.com/office/drawing/2014/main" xmlns=""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rtlCol="0" anchor="ctr">
            <a:noAutofit/>
          </a:bodyPr>
          <a:lstStyle>
            <a:lvl1pPr marL="0" indent="0" algn="r">
              <a:buNone/>
              <a:defRPr>
                <a:solidFill>
                  <a:schemeClr val="tx1"/>
                </a:solidFill>
              </a:defRPr>
            </a:lvl1pPr>
          </a:lstStyle>
          <a:p>
            <a:pPr rtl="0"/>
            <a:r>
              <a:rPr lang="ru-RU" noProof="0" smtClean="0"/>
              <a:t>Вставка рисунка</a:t>
            </a:r>
            <a:endParaRPr lang="ru-RU" noProof="0"/>
          </a:p>
        </p:txBody>
      </p:sp>
      <p:sp>
        <p:nvSpPr>
          <p:cNvPr id="3" name="Объект 2">
            <a:extLst>
              <a:ext uri="{FF2B5EF4-FFF2-40B4-BE49-F238E27FC236}">
                <a16:creationId xmlns:a16="http://schemas.microsoft.com/office/drawing/2014/main" xmlns="" id="{BFD7EA17-BE66-4636-9684-F93562587911}"/>
              </a:ext>
            </a:extLst>
          </p:cNvPr>
          <p:cNvSpPr>
            <a:spLocks noGrp="1"/>
          </p:cNvSpPr>
          <p:nvPr>
            <p:ph idx="1"/>
          </p:nvPr>
        </p:nvSpPr>
        <p:spPr>
          <a:xfrm>
            <a:off x="531378" y="3196915"/>
            <a:ext cx="4942829" cy="2958275"/>
          </a:xfrm>
          <a:prstGeom prst="rect">
            <a:avLst/>
          </a:prstGeom>
        </p:spPr>
        <p:txBody>
          <a:bodyPr rtlCol="0">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5" name="Параллелограмм 24">
            <a:extLst>
              <a:ext uri="{FF2B5EF4-FFF2-40B4-BE49-F238E27FC236}">
                <a16:creationId xmlns:a16="http://schemas.microsoft.com/office/drawing/2014/main" xmlns=""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cxnSp>
        <p:nvCxnSpPr>
          <p:cNvPr id="34" name="Прямая соединительная линия 33">
            <a:extLst>
              <a:ext uri="{FF2B5EF4-FFF2-40B4-BE49-F238E27FC236}">
                <a16:creationId xmlns:a16="http://schemas.microsoft.com/office/drawing/2014/main" xmlns=""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Текст 4">
            <a:extLst>
              <a:ext uri="{FF2B5EF4-FFF2-40B4-BE49-F238E27FC236}">
                <a16:creationId xmlns:a16="http://schemas.microsoft.com/office/drawing/2014/main" xmlns=""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rtlCol="0"/>
          <a:lstStyle>
            <a:lvl1pPr marL="0" indent="0">
              <a:buNone/>
              <a:defRPr sz="2000" spc="300">
                <a:solidFill>
                  <a:schemeClr val="accent6"/>
                </a:solidFill>
              </a:defRPr>
            </a:lvl1pPr>
            <a:lvl2pPr marL="457200" indent="0">
              <a:buNone/>
              <a:defRPr/>
            </a:lvl2pPr>
          </a:lstStyle>
          <a:p>
            <a:pPr lvl="0" rtl="0"/>
            <a:r>
              <a:rPr lang="ru-RU" noProof="0"/>
              <a:t>НАЖМИТЕ ДЛЯ ИЗМЕНЕНИЯ СТИЛЯ ПОДЗАГОЛОВКА</a:t>
            </a:r>
          </a:p>
        </p:txBody>
      </p:sp>
      <p:sp>
        <p:nvSpPr>
          <p:cNvPr id="17" name="Надпись 16">
            <a:extLst>
              <a:ext uri="{FF2B5EF4-FFF2-40B4-BE49-F238E27FC236}">
                <a16:creationId xmlns:a16="http://schemas.microsoft.com/office/drawing/2014/main" xmlns="" id="{3EB154C1-CE47-4220-9832-4FD0868A64A8}"/>
              </a:ext>
            </a:extLst>
          </p:cNvPr>
          <p:cNvSpPr txBox="1"/>
          <p:nvPr userDrawn="1"/>
        </p:nvSpPr>
        <p:spPr>
          <a:xfrm>
            <a:off x="11073384" y="237744"/>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sp>
        <p:nvSpPr>
          <p:cNvPr id="19" name="Заголовок 1">
            <a:extLst>
              <a:ext uri="{FF2B5EF4-FFF2-40B4-BE49-F238E27FC236}">
                <a16:creationId xmlns:a16="http://schemas.microsoft.com/office/drawing/2014/main" xmlns="" id="{2DB9D671-9FC8-4306-96B7-D9D585694B83}"/>
              </a:ext>
            </a:extLst>
          </p:cNvPr>
          <p:cNvSpPr>
            <a:spLocks noGrp="1"/>
          </p:cNvSpPr>
          <p:nvPr>
            <p:ph type="title" hasCustomPrompt="1"/>
          </p:nvPr>
        </p:nvSpPr>
        <p:spPr>
          <a:xfrm>
            <a:off x="531378" y="1308484"/>
            <a:ext cx="7342622" cy="1215566"/>
          </a:xfrm>
          <a:prstGeom prst="rect">
            <a:avLst/>
          </a:prstGeom>
        </p:spPr>
        <p:txBody>
          <a:bodyPr rtlCol="0" anchor="b">
            <a:normAutofit/>
          </a:bodyPr>
          <a:lstStyle>
            <a:lvl1pPr>
              <a:defRPr sz="4400" b="1">
                <a:solidFill>
                  <a:schemeClr val="accent1"/>
                </a:solidFill>
              </a:defRPr>
            </a:lvl1pPr>
          </a:lstStyle>
          <a:p>
            <a:pPr rtl="0"/>
            <a:r>
              <a:rPr lang="ru-RU" noProof="0"/>
              <a:t>Щелкните, чтобы изменить </a:t>
            </a:r>
            <a:br>
              <a:rPr lang="ru-RU" noProof="0"/>
            </a:br>
            <a:r>
              <a:rPr lang="ru-RU" noProof="0"/>
              <a:t>Стиль образца заголовка </a:t>
            </a:r>
          </a:p>
        </p:txBody>
      </p:sp>
      <p:sp>
        <p:nvSpPr>
          <p:cNvPr id="2" name="Нижний колонтитул 1">
            <a:extLst>
              <a:ext uri="{FF2B5EF4-FFF2-40B4-BE49-F238E27FC236}">
                <a16:creationId xmlns:a16="http://schemas.microsoft.com/office/drawing/2014/main" xmlns="" id="{6E55A0B9-F639-8643-9C4D-B93B8EE21A79}"/>
              </a:ext>
            </a:extLst>
          </p:cNvPr>
          <p:cNvSpPr>
            <a:spLocks noGrp="1"/>
          </p:cNvSpPr>
          <p:nvPr>
            <p:ph type="ftr" sz="quarter" idx="15"/>
          </p:nvPr>
        </p:nvSpPr>
        <p:spPr/>
        <p:txBody>
          <a:bodyPr rtlCol="0"/>
          <a:lstStyle/>
          <a:p>
            <a:pPr rtl="0"/>
            <a:r>
              <a:rPr lang="ru-RU" noProof="0"/>
              <a:t>Добавить нижний колонтитул</a:t>
            </a:r>
          </a:p>
        </p:txBody>
      </p:sp>
      <p:sp>
        <p:nvSpPr>
          <p:cNvPr id="4" name="Номер слайда 3">
            <a:extLst>
              <a:ext uri="{FF2B5EF4-FFF2-40B4-BE49-F238E27FC236}">
                <a16:creationId xmlns:a16="http://schemas.microsoft.com/office/drawing/2014/main" xmlns="" id="{D0C29282-8AC7-494D-9A8E-A26C7F69948F}"/>
              </a:ext>
            </a:extLst>
          </p:cNvPr>
          <p:cNvSpPr>
            <a:spLocks noGrp="1"/>
          </p:cNvSpPr>
          <p:nvPr>
            <p:ph type="sldNum" sz="quarter" idx="16"/>
          </p:nvPr>
        </p:nvSpPr>
        <p:spPr/>
        <p:txBody>
          <a:bodyPr rtlCol="0"/>
          <a:lstStyle/>
          <a:p>
            <a:pPr rtl="0"/>
            <a:fld id="{8699F50C-BE38-4BD0-BA84-9B090E1F2B9B}" type="slidenum">
              <a:rPr lang="ru-RU" noProof="0" smtClean="0"/>
              <a:pPr rtl="0"/>
              <a:t>‹#›</a:t>
            </a:fld>
            <a:endParaRPr lang="ru-RU" noProof="0"/>
          </a:p>
        </p:txBody>
      </p:sp>
    </p:spTree>
    <p:extLst>
      <p:ext uri="{BB962C8B-B14F-4D97-AF65-F5344CB8AC3E}">
        <p14:creationId xmlns:p14="http://schemas.microsoft.com/office/powerpoint/2010/main" val="4283110927"/>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с подзаголовком">
    <p:spTree>
      <p:nvGrpSpPr>
        <p:cNvPr id="1" name=""/>
        <p:cNvGrpSpPr/>
        <p:nvPr/>
      </p:nvGrpSpPr>
      <p:grpSpPr>
        <a:xfrm>
          <a:off x="0" y="0"/>
          <a:ext cx="0" cy="0"/>
          <a:chOff x="0" y="0"/>
          <a:chExt cx="0" cy="0"/>
        </a:xfrm>
      </p:grpSpPr>
      <p:cxnSp>
        <p:nvCxnSpPr>
          <p:cNvPr id="22" name="Прямая соединительная линия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Группа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Диагональная полоса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Параллелограмм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7" name="Текст 2">
            <a:extLst>
              <a:ext uri="{FF2B5EF4-FFF2-40B4-BE49-F238E27FC236}">
                <a16:creationId xmlns:a16="http://schemas.microsoft.com/office/drawing/2014/main" xmlns="" id="{B2E19FBD-2379-4B3B-910D-F51E007CB63F}"/>
              </a:ext>
            </a:extLst>
          </p:cNvPr>
          <p:cNvSpPr>
            <a:spLocks noGrp="1"/>
          </p:cNvSpPr>
          <p:nvPr userDrawn="1">
            <p:ph type="body" idx="1"/>
          </p:nvPr>
        </p:nvSpPr>
        <p:spPr>
          <a:xfrm>
            <a:off x="520698" y="2104888"/>
            <a:ext cx="5475290" cy="781188"/>
          </a:xfrm>
          <a:prstGeom prst="rect">
            <a:avLst/>
          </a:prstGeom>
        </p:spPr>
        <p:txBody>
          <a:bodyPr rtlCol="0"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8" name="Объект 3">
            <a:extLst>
              <a:ext uri="{FF2B5EF4-FFF2-40B4-BE49-F238E27FC236}">
                <a16:creationId xmlns:a16="http://schemas.microsoft.com/office/drawing/2014/main" xmlns="" id="{8715E757-6584-4841-8154-C92E70E0CD6B}"/>
              </a:ext>
            </a:extLst>
          </p:cNvPr>
          <p:cNvSpPr>
            <a:spLocks noGrp="1"/>
          </p:cNvSpPr>
          <p:nvPr userDrawn="1">
            <p:ph sz="half" idx="13"/>
          </p:nvPr>
        </p:nvSpPr>
        <p:spPr>
          <a:xfrm>
            <a:off x="520698" y="2886076"/>
            <a:ext cx="5475290" cy="3232149"/>
          </a:xfrm>
          <a:prstGeom prst="rect">
            <a:avLst/>
          </a:prstGeom>
        </p:spPr>
        <p:txBody>
          <a:bodyPr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rtl="0">
              <a:buClr>
                <a:schemeClr val="accent2"/>
              </a:buClr>
            </a:pPr>
            <a:r>
              <a:rPr lang="ru-RU" noProof="0" smtClean="0"/>
              <a:t>Образец текста</a:t>
            </a:r>
          </a:p>
          <a:p>
            <a:pPr lvl="1" rtl="0">
              <a:buClr>
                <a:schemeClr val="accent2"/>
              </a:buClr>
            </a:pPr>
            <a:r>
              <a:rPr lang="ru-RU" noProof="0" smtClean="0"/>
              <a:t>Второй уровень</a:t>
            </a:r>
          </a:p>
          <a:p>
            <a:pPr lvl="2" rtl="0">
              <a:buClr>
                <a:schemeClr val="accent2"/>
              </a:buClr>
            </a:pPr>
            <a:r>
              <a:rPr lang="ru-RU" noProof="0" smtClean="0"/>
              <a:t>Третий уровень</a:t>
            </a:r>
          </a:p>
          <a:p>
            <a:pPr lvl="3" rtl="0">
              <a:buClr>
                <a:schemeClr val="accent2"/>
              </a:buClr>
            </a:pPr>
            <a:r>
              <a:rPr lang="ru-RU" noProof="0" smtClean="0"/>
              <a:t>Четвертый уровень</a:t>
            </a:r>
          </a:p>
          <a:p>
            <a:pPr lvl="4" rtl="0">
              <a:buClr>
                <a:schemeClr val="accent2"/>
              </a:buClr>
            </a:pPr>
            <a:r>
              <a:rPr lang="ru-RU" noProof="0" smtClean="0"/>
              <a:t>Пятый уровень</a:t>
            </a:r>
            <a:endParaRPr lang="ru-RU" noProof="0"/>
          </a:p>
        </p:txBody>
      </p:sp>
      <p:sp>
        <p:nvSpPr>
          <p:cNvPr id="19" name="Текст 4">
            <a:extLst>
              <a:ext uri="{FF2B5EF4-FFF2-40B4-BE49-F238E27FC236}">
                <a16:creationId xmlns:a16="http://schemas.microsoft.com/office/drawing/2014/main" xmlns="" id="{47CDC5A2-8836-4ED3-8E78-18C24853D882}"/>
              </a:ext>
            </a:extLst>
          </p:cNvPr>
          <p:cNvSpPr>
            <a:spLocks noGrp="1"/>
          </p:cNvSpPr>
          <p:nvPr userDrawn="1">
            <p:ph type="body" sz="quarter" idx="14"/>
          </p:nvPr>
        </p:nvSpPr>
        <p:spPr>
          <a:xfrm>
            <a:off x="6186713" y="2104888"/>
            <a:ext cx="5475600" cy="781188"/>
          </a:xfrm>
          <a:prstGeom prst="rect">
            <a:avLst/>
          </a:prstGeom>
        </p:spPr>
        <p:txBody>
          <a:bodyPr rtlCol="0"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0" name="Объект 5">
            <a:extLst>
              <a:ext uri="{FF2B5EF4-FFF2-40B4-BE49-F238E27FC236}">
                <a16:creationId xmlns:a16="http://schemas.microsoft.com/office/drawing/2014/main" xmlns="" id="{D957FBD7-2C3C-4DD1-954F-DF1E007BE590}"/>
              </a:ext>
            </a:extLst>
          </p:cNvPr>
          <p:cNvSpPr>
            <a:spLocks noGrp="1"/>
          </p:cNvSpPr>
          <p:nvPr userDrawn="1">
            <p:ph sz="quarter" idx="15"/>
          </p:nvPr>
        </p:nvSpPr>
        <p:spPr>
          <a:xfrm>
            <a:off x="6186713" y="2886076"/>
            <a:ext cx="5475600" cy="3232149"/>
          </a:xfrm>
          <a:prstGeom prst="rect">
            <a:avLst/>
          </a:prstGeom>
        </p:spPr>
        <p:txBody>
          <a:bodyPr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rtl="0">
              <a:buClr>
                <a:schemeClr val="accent2"/>
              </a:buClr>
            </a:pPr>
            <a:r>
              <a:rPr lang="ru-RU" noProof="0" smtClean="0"/>
              <a:t>Образец текста</a:t>
            </a:r>
          </a:p>
          <a:p>
            <a:pPr lvl="1" rtl="0">
              <a:buClr>
                <a:schemeClr val="accent2"/>
              </a:buClr>
            </a:pPr>
            <a:r>
              <a:rPr lang="ru-RU" noProof="0" smtClean="0"/>
              <a:t>Второй уровень</a:t>
            </a:r>
          </a:p>
          <a:p>
            <a:pPr lvl="2" rtl="0">
              <a:buClr>
                <a:schemeClr val="accent2"/>
              </a:buClr>
            </a:pPr>
            <a:r>
              <a:rPr lang="ru-RU" noProof="0" smtClean="0"/>
              <a:t>Третий уровень</a:t>
            </a:r>
          </a:p>
          <a:p>
            <a:pPr lvl="3" rtl="0">
              <a:buClr>
                <a:schemeClr val="accent2"/>
              </a:buClr>
            </a:pPr>
            <a:r>
              <a:rPr lang="ru-RU" noProof="0" smtClean="0"/>
              <a:t>Четвертый уровень</a:t>
            </a:r>
          </a:p>
          <a:p>
            <a:pPr lvl="4" rtl="0">
              <a:buClr>
                <a:schemeClr val="accent2"/>
              </a:buClr>
            </a:pPr>
            <a:r>
              <a:rPr lang="ru-RU" noProof="0" smtClean="0"/>
              <a:t>Пятый уровень</a:t>
            </a:r>
            <a:endParaRPr lang="ru-RU" noProof="0"/>
          </a:p>
        </p:txBody>
      </p:sp>
      <p:sp>
        <p:nvSpPr>
          <p:cNvPr id="24" name="Текст 4">
            <a:extLst>
              <a:ext uri="{FF2B5EF4-FFF2-40B4-BE49-F238E27FC236}">
                <a16:creationId xmlns:a16="http://schemas.microsoft.com/office/drawing/2014/main" xmlns=""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rtlCol="0"/>
          <a:lstStyle>
            <a:lvl1pPr marL="0" indent="0">
              <a:buNone/>
              <a:defRPr sz="2000" spc="300">
                <a:solidFill>
                  <a:schemeClr val="accent6"/>
                </a:solidFill>
              </a:defRPr>
            </a:lvl1pPr>
            <a:lvl2pPr marL="457200" indent="0">
              <a:buNone/>
              <a:defRPr/>
            </a:lvl2pPr>
          </a:lstStyle>
          <a:p>
            <a:pPr lvl="0" rtl="0"/>
            <a:r>
              <a:rPr lang="ru-RU" noProof="0"/>
              <a:t>НАЖМИТЕ ДЛЯ ИЗМЕНЕНИЯ СТИЛЯ ПОДЗАГОЛОВКА</a:t>
            </a:r>
          </a:p>
        </p:txBody>
      </p:sp>
      <p:sp>
        <p:nvSpPr>
          <p:cNvPr id="25" name="Надпись 24">
            <a:extLst>
              <a:ext uri="{FF2B5EF4-FFF2-40B4-BE49-F238E27FC236}">
                <a16:creationId xmlns:a16="http://schemas.microsoft.com/office/drawing/2014/main" xmlns="" id="{F0BB4D3D-930C-4FF4-BB7C-2CB24208150C}"/>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sp>
        <p:nvSpPr>
          <p:cNvPr id="36" name="Параллелограмм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2" name="Нижний колонтитул 1">
            <a:extLst>
              <a:ext uri="{FF2B5EF4-FFF2-40B4-BE49-F238E27FC236}">
                <a16:creationId xmlns:a16="http://schemas.microsoft.com/office/drawing/2014/main" xmlns="" id="{03E79E9C-D961-6E47-A5C6-57689BAFF243}"/>
              </a:ext>
            </a:extLst>
          </p:cNvPr>
          <p:cNvSpPr>
            <a:spLocks noGrp="1"/>
          </p:cNvSpPr>
          <p:nvPr>
            <p:ph type="ftr" sz="quarter" idx="17"/>
          </p:nvPr>
        </p:nvSpPr>
        <p:spPr/>
        <p:txBody>
          <a:bodyPr rtlCol="0"/>
          <a:lstStyle>
            <a:lvl1pPr algn="l">
              <a:defRPr/>
            </a:lvl1pPr>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27" name="Заголовок 1">
            <a:extLst>
              <a:ext uri="{FF2B5EF4-FFF2-40B4-BE49-F238E27FC236}">
                <a16:creationId xmlns:a16="http://schemas.microsoft.com/office/drawing/2014/main" xmlns=""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Tree>
    <p:extLst>
      <p:ext uri="{BB962C8B-B14F-4D97-AF65-F5344CB8AC3E}">
        <p14:creationId xmlns:p14="http://schemas.microsoft.com/office/powerpoint/2010/main" val="325654026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Диаграмма">
    <p:spTree>
      <p:nvGrpSpPr>
        <p:cNvPr id="1" name=""/>
        <p:cNvGrpSpPr/>
        <p:nvPr/>
      </p:nvGrpSpPr>
      <p:grpSpPr>
        <a:xfrm>
          <a:off x="0" y="0"/>
          <a:ext cx="0" cy="0"/>
          <a:chOff x="0" y="0"/>
          <a:chExt cx="0" cy="0"/>
        </a:xfrm>
      </p:grpSpPr>
      <p:sp>
        <p:nvSpPr>
          <p:cNvPr id="16" name="Надпись 15">
            <a:extLst>
              <a:ext uri="{FF2B5EF4-FFF2-40B4-BE49-F238E27FC236}">
                <a16:creationId xmlns:a16="http://schemas.microsoft.com/office/drawing/2014/main" xmlns="" id="{A4F49194-9068-41AA-B460-962319BF96A4}"/>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grpSp>
        <p:nvGrpSpPr>
          <p:cNvPr id="28" name="Группа 27">
            <a:extLst>
              <a:ext uri="{FF2B5EF4-FFF2-40B4-BE49-F238E27FC236}">
                <a16:creationId xmlns:a16="http://schemas.microsoft.com/office/drawing/2014/main" xmlns="" id="{5806E656-313A-47B1-B381-D004200F7A01}"/>
              </a:ext>
            </a:extLst>
          </p:cNvPr>
          <p:cNvGrpSpPr/>
          <p:nvPr userDrawn="1"/>
        </p:nvGrpSpPr>
        <p:grpSpPr>
          <a:xfrm flipH="1">
            <a:off x="7561328" y="0"/>
            <a:ext cx="4831840" cy="3541007"/>
            <a:chOff x="-192127" y="-2"/>
            <a:chExt cx="4831840" cy="3367272"/>
          </a:xfrm>
        </p:grpSpPr>
        <p:sp>
          <p:nvSpPr>
            <p:cNvPr id="29" name="Диагональная полоса 28">
              <a:extLst>
                <a:ext uri="{FF2B5EF4-FFF2-40B4-BE49-F238E27FC236}">
                  <a16:creationId xmlns:a16="http://schemas.microsoft.com/office/drawing/2014/main" xmlns=""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30" name="Прямая соединительная линия 29">
              <a:extLst>
                <a:ext uri="{FF2B5EF4-FFF2-40B4-BE49-F238E27FC236}">
                  <a16:creationId xmlns:a16="http://schemas.microsoft.com/office/drawing/2014/main" xmlns=""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Параллелограмм 30">
              <a:extLst>
                <a:ext uri="{FF2B5EF4-FFF2-40B4-BE49-F238E27FC236}">
                  <a16:creationId xmlns:a16="http://schemas.microsoft.com/office/drawing/2014/main" xmlns=""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3" name="Параллелограмм 32">
            <a:extLst>
              <a:ext uri="{FF2B5EF4-FFF2-40B4-BE49-F238E27FC236}">
                <a16:creationId xmlns:a16="http://schemas.microsoft.com/office/drawing/2014/main" xmlns=""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endParaRPr lang="ru-RU" noProof="0"/>
          </a:p>
        </p:txBody>
      </p:sp>
      <p:sp>
        <p:nvSpPr>
          <p:cNvPr id="34" name="Текст 4">
            <a:extLst>
              <a:ext uri="{FF2B5EF4-FFF2-40B4-BE49-F238E27FC236}">
                <a16:creationId xmlns:a16="http://schemas.microsoft.com/office/drawing/2014/main" xmlns="" id="{FB561B16-2788-452A-B7AF-A482256DCDF2}"/>
              </a:ext>
            </a:extLst>
          </p:cNvPr>
          <p:cNvSpPr>
            <a:spLocks noGrp="1"/>
          </p:cNvSpPr>
          <p:nvPr>
            <p:ph type="body" sz="quarter" idx="16" hasCustomPrompt="1"/>
          </p:nvPr>
        </p:nvSpPr>
        <p:spPr>
          <a:xfrm>
            <a:off x="520493" y="1376932"/>
            <a:ext cx="7368596" cy="608895"/>
          </a:xfrm>
          <a:prstGeom prst="rect">
            <a:avLst/>
          </a:prstGeom>
        </p:spPr>
        <p:txBody>
          <a:bodyPr rtlCol="0"/>
          <a:lstStyle>
            <a:lvl1pPr marL="0" indent="0">
              <a:buNone/>
              <a:defRPr sz="2000" spc="300">
                <a:solidFill>
                  <a:schemeClr val="accent6"/>
                </a:solidFill>
              </a:defRPr>
            </a:lvl1pPr>
            <a:lvl2pPr marL="457200" indent="0">
              <a:buNone/>
              <a:defRPr/>
            </a:lvl2pPr>
          </a:lstStyle>
          <a:p>
            <a:pPr lvl="0" rtl="0"/>
            <a:r>
              <a:rPr lang="ru-RU" noProof="0"/>
              <a:t>НАЖМИТЕ ДЛЯ ИЗМЕНЕНИЯ СТИЛЯ ПОДЗАГОЛОВКА</a:t>
            </a:r>
          </a:p>
        </p:txBody>
      </p:sp>
      <p:sp>
        <p:nvSpPr>
          <p:cNvPr id="2" name="Нижний колонтитул 1">
            <a:extLst>
              <a:ext uri="{FF2B5EF4-FFF2-40B4-BE49-F238E27FC236}">
                <a16:creationId xmlns:a16="http://schemas.microsoft.com/office/drawing/2014/main" xmlns="" id="{D6990C03-1647-2044-B335-6F5F19E4E5FC}"/>
              </a:ext>
            </a:extLst>
          </p:cNvPr>
          <p:cNvSpPr>
            <a:spLocks noGrp="1"/>
          </p:cNvSpPr>
          <p:nvPr>
            <p:ph type="ftr" sz="quarter" idx="17"/>
          </p:nvPr>
        </p:nvSpPr>
        <p:spPr/>
        <p:txBody>
          <a:bodyPr rtlCol="0"/>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4F03A7CC-E6DC-1544-BE55-15EC1718B77C}"/>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17" name="Заголовок 1">
            <a:extLst>
              <a:ext uri="{FF2B5EF4-FFF2-40B4-BE49-F238E27FC236}">
                <a16:creationId xmlns:a16="http://schemas.microsoft.com/office/drawing/2014/main" xmlns="" id="{BDEC780E-6412-1344-A62E-6B84E9CCB678}"/>
              </a:ext>
            </a:extLst>
          </p:cNvPr>
          <p:cNvSpPr>
            <a:spLocks noGrp="1"/>
          </p:cNvSpPr>
          <p:nvPr>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
        <p:nvSpPr>
          <p:cNvPr id="5" name="Текст 4">
            <a:extLst>
              <a:ext uri="{FF2B5EF4-FFF2-40B4-BE49-F238E27FC236}">
                <a16:creationId xmlns:a16="http://schemas.microsoft.com/office/drawing/2014/main" xmlns="" id="{2C82AC85-33B6-2B49-8BF4-08414444375C}"/>
              </a:ext>
            </a:extLst>
          </p:cNvPr>
          <p:cNvSpPr>
            <a:spLocks noGrp="1"/>
          </p:cNvSpPr>
          <p:nvPr>
            <p:ph type="body" sz="quarter" idx="19" hasCustomPrompt="1"/>
          </p:nvPr>
        </p:nvSpPr>
        <p:spPr>
          <a:xfrm>
            <a:off x="531814" y="2005762"/>
            <a:ext cx="5225764" cy="4083888"/>
          </a:xfrm>
          <a:prstGeom prst="rect">
            <a:avLst/>
          </a:prstGeom>
        </p:spPr>
        <p:txBody>
          <a:bodyPr rtlCol="0"/>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rtl="0"/>
            <a:r>
              <a:rPr lang="ru-RU" noProof="0"/>
              <a:t>Добавьте текст здесь</a:t>
            </a:r>
          </a:p>
        </p:txBody>
      </p:sp>
      <p:sp>
        <p:nvSpPr>
          <p:cNvPr id="20" name="Диаграмма 2">
            <a:extLst>
              <a:ext uri="{FF2B5EF4-FFF2-40B4-BE49-F238E27FC236}">
                <a16:creationId xmlns:a16="http://schemas.microsoft.com/office/drawing/2014/main" xmlns="" id="{0EF0FD2A-B62A-4931-846D-2602DED26606}"/>
              </a:ext>
            </a:extLst>
          </p:cNvPr>
          <p:cNvSpPr>
            <a:spLocks noGrp="1"/>
          </p:cNvSpPr>
          <p:nvPr>
            <p:ph type="chart" sz="quarter" idx="10" hasCustomPrompt="1"/>
          </p:nvPr>
        </p:nvSpPr>
        <p:spPr>
          <a:xfrm>
            <a:off x="5796114" y="2005762"/>
            <a:ext cx="5719397" cy="4084470"/>
          </a:xfrm>
          <a:prstGeom prst="rect">
            <a:avLst/>
          </a:prstGeom>
        </p:spPr>
        <p:txBody>
          <a:bodyPr vert="horz" lIns="91420" tIns="45710" rIns="91420" bIns="45710" rtlCol="0">
            <a:noAutofit/>
          </a:bodyPr>
          <a:lstStyle>
            <a:lvl1pPr marL="0" indent="0" algn="ctr">
              <a:buNone/>
              <a:defRPr sz="2000" b="0" i="0">
                <a:solidFill>
                  <a:schemeClr val="tx1"/>
                </a:solidFill>
                <a:latin typeface="+mn-lt"/>
                <a:cs typeface="CiscoSans ExtraLight"/>
              </a:defRPr>
            </a:lvl1pPr>
          </a:lstStyle>
          <a:p>
            <a:pPr lvl="0" rtl="0"/>
            <a:r>
              <a:rPr lang="ru-RU" noProof="0"/>
              <a:t>Щелкните значок, чтобы добавить диаграмму</a:t>
            </a:r>
          </a:p>
        </p:txBody>
      </p:sp>
    </p:spTree>
    <p:extLst>
      <p:ext uri="{BB962C8B-B14F-4D97-AF65-F5344CB8AC3E}">
        <p14:creationId xmlns:p14="http://schemas.microsoft.com/office/powerpoint/2010/main" val="2200477079"/>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15" name="Таблица 11">
            <a:extLst>
              <a:ext uri="{FF2B5EF4-FFF2-40B4-BE49-F238E27FC236}">
                <a16:creationId xmlns:a16="http://schemas.microsoft.com/office/drawing/2014/main" xmlns="" id="{7CD3E31F-0AF8-4EB8-B6FA-BD95A2EDA63B}"/>
              </a:ext>
            </a:extLst>
          </p:cNvPr>
          <p:cNvSpPr>
            <a:spLocks noGrp="1"/>
          </p:cNvSpPr>
          <p:nvPr>
            <p:ph type="tbl" sz="quarter" idx="12" hasCustomPrompt="1"/>
          </p:nvPr>
        </p:nvSpPr>
        <p:spPr>
          <a:xfrm>
            <a:off x="531378" y="2664803"/>
            <a:ext cx="10993375" cy="3433180"/>
          </a:xfrm>
          <a:prstGeom prst="rect">
            <a:avLst/>
          </a:prstGeom>
        </p:spPr>
        <p:txBody>
          <a:bodyPr lIns="91420" tIns="45710" rIns="91420" bIns="45710" rtlCol="0">
            <a:noAutofit/>
          </a:bodyPr>
          <a:lstStyle>
            <a:lvl1pPr marL="0" indent="0" algn="ctr">
              <a:buNone/>
              <a:defRPr sz="2000" baseline="0">
                <a:solidFill>
                  <a:schemeClr val="tx1"/>
                </a:solidFill>
                <a:latin typeface="+mn-lt"/>
              </a:defRPr>
            </a:lvl1pPr>
          </a:lstStyle>
          <a:p>
            <a:pPr lvl="0" rtl="0"/>
            <a:r>
              <a:rPr lang="ru-RU" noProof="0"/>
              <a:t>Щелкните значок, чтобы добавить таблицу</a:t>
            </a:r>
          </a:p>
        </p:txBody>
      </p:sp>
      <p:sp>
        <p:nvSpPr>
          <p:cNvPr id="16" name="Надпись 15">
            <a:extLst>
              <a:ext uri="{FF2B5EF4-FFF2-40B4-BE49-F238E27FC236}">
                <a16:creationId xmlns:a16="http://schemas.microsoft.com/office/drawing/2014/main" xmlns="" id="{B84020D1-D35E-497E-97F1-84A6EA9D048E}"/>
              </a:ext>
            </a:extLst>
          </p:cNvPr>
          <p:cNvSpPr txBox="1"/>
          <p:nvPr userDrawn="1"/>
        </p:nvSpPr>
        <p:spPr>
          <a:xfrm>
            <a:off x="11072378" y="235732"/>
            <a:ext cx="814647" cy="615553"/>
          </a:xfrm>
          <a:prstGeom prst="rect">
            <a:avLst/>
          </a:prstGeom>
          <a:noFill/>
        </p:spPr>
        <p:txBody>
          <a:bodyPr wrap="none" rtlCol="0">
            <a:spAutoFit/>
          </a:bodyPr>
          <a:lstStyle/>
          <a:p>
            <a:pPr rtl="0"/>
            <a:r>
              <a:rPr lang="ru-RU" sz="3400" b="1" noProof="0">
                <a:solidFill>
                  <a:schemeClr val="accent1"/>
                </a:solidFill>
                <a:latin typeface="Arial Black" panose="020B0A04020102020204" pitchFamily="34" charset="0"/>
              </a:rPr>
              <a:t>FR</a:t>
            </a:r>
          </a:p>
        </p:txBody>
      </p:sp>
      <p:grpSp>
        <p:nvGrpSpPr>
          <p:cNvPr id="26" name="Группа 25">
            <a:extLst>
              <a:ext uri="{FF2B5EF4-FFF2-40B4-BE49-F238E27FC236}">
                <a16:creationId xmlns:a16="http://schemas.microsoft.com/office/drawing/2014/main" xmlns="" id="{36C8A74F-FDDF-48E8-AC2B-A5BD59D7D6A3}"/>
              </a:ext>
            </a:extLst>
          </p:cNvPr>
          <p:cNvGrpSpPr/>
          <p:nvPr userDrawn="1"/>
        </p:nvGrpSpPr>
        <p:grpSpPr>
          <a:xfrm flipH="1">
            <a:off x="7561328" y="0"/>
            <a:ext cx="4831840" cy="3541007"/>
            <a:chOff x="-192127" y="-2"/>
            <a:chExt cx="4831840" cy="3367272"/>
          </a:xfrm>
        </p:grpSpPr>
        <p:sp>
          <p:nvSpPr>
            <p:cNvPr id="27" name="Диагональная полоса 26">
              <a:extLst>
                <a:ext uri="{FF2B5EF4-FFF2-40B4-BE49-F238E27FC236}">
                  <a16:creationId xmlns:a16="http://schemas.microsoft.com/office/drawing/2014/main" xmlns=""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endParaRPr>
            </a:p>
          </p:txBody>
        </p:sp>
        <p:cxnSp>
          <p:nvCxnSpPr>
            <p:cNvPr id="28" name="Прямая соединительная линия 27">
              <a:extLst>
                <a:ext uri="{FF2B5EF4-FFF2-40B4-BE49-F238E27FC236}">
                  <a16:creationId xmlns:a16="http://schemas.microsoft.com/office/drawing/2014/main" xmlns=""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Параллелограмм 32">
              <a:extLst>
                <a:ext uri="{FF2B5EF4-FFF2-40B4-BE49-F238E27FC236}">
                  <a16:creationId xmlns:a16="http://schemas.microsoft.com/office/drawing/2014/main" xmlns=""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6" name="Параллелограмм 35">
            <a:extLst>
              <a:ext uri="{FF2B5EF4-FFF2-40B4-BE49-F238E27FC236}">
                <a16:creationId xmlns:a16="http://schemas.microsoft.com/office/drawing/2014/main" xmlns=""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37" name="Текст 4">
            <a:extLst>
              <a:ext uri="{FF2B5EF4-FFF2-40B4-BE49-F238E27FC236}">
                <a16:creationId xmlns:a16="http://schemas.microsoft.com/office/drawing/2014/main" xmlns="" id="{FE79FAE9-2A8C-46BA-8738-44CBCF7294A9}"/>
              </a:ext>
            </a:extLst>
          </p:cNvPr>
          <p:cNvSpPr>
            <a:spLocks noGrp="1"/>
          </p:cNvSpPr>
          <p:nvPr>
            <p:ph type="body" sz="quarter" idx="16" hasCustomPrompt="1"/>
          </p:nvPr>
        </p:nvSpPr>
        <p:spPr>
          <a:xfrm>
            <a:off x="520493" y="1376932"/>
            <a:ext cx="7368596" cy="608895"/>
          </a:xfrm>
          <a:prstGeom prst="rect">
            <a:avLst/>
          </a:prstGeom>
        </p:spPr>
        <p:txBody>
          <a:bodyPr rtlCol="0"/>
          <a:lstStyle>
            <a:lvl1pPr marL="0" indent="0">
              <a:buNone/>
              <a:defRPr sz="2000" spc="300">
                <a:solidFill>
                  <a:schemeClr val="accent6"/>
                </a:solidFill>
              </a:defRPr>
            </a:lvl1pPr>
            <a:lvl2pPr marL="457200" indent="0">
              <a:buNone/>
              <a:defRPr/>
            </a:lvl2pPr>
          </a:lstStyle>
          <a:p>
            <a:pPr lvl="0" rtl="0"/>
            <a:r>
              <a:rPr lang="ru-RU" noProof="0"/>
              <a:t>НАЖМИТЕ ДЛЯ ИЗМЕНЕНИЯ СТИЛЯ ПОДЗАГОЛОВКА</a:t>
            </a:r>
          </a:p>
        </p:txBody>
      </p:sp>
      <p:sp>
        <p:nvSpPr>
          <p:cNvPr id="2" name="Нижний колонтитул 1">
            <a:extLst>
              <a:ext uri="{FF2B5EF4-FFF2-40B4-BE49-F238E27FC236}">
                <a16:creationId xmlns:a16="http://schemas.microsoft.com/office/drawing/2014/main" xmlns="" id="{5750A33E-CEFE-4D43-9554-513B01B1D3D9}"/>
              </a:ext>
            </a:extLst>
          </p:cNvPr>
          <p:cNvSpPr>
            <a:spLocks noGrp="1"/>
          </p:cNvSpPr>
          <p:nvPr>
            <p:ph type="ftr" sz="quarter" idx="17"/>
          </p:nvPr>
        </p:nvSpPr>
        <p:spPr/>
        <p:txBody>
          <a:bodyPr rtlCol="0"/>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xmlns="" id="{4A960C75-8FA7-5740-9388-2B5112B2C5B9}"/>
              </a:ext>
            </a:extLst>
          </p:cNvPr>
          <p:cNvSpPr>
            <a:spLocks noGrp="1"/>
          </p:cNvSpPr>
          <p:nvPr>
            <p:ph type="sldNum" sz="quarter" idx="18"/>
          </p:nvPr>
        </p:nvSpPr>
        <p:spPr/>
        <p:txBody>
          <a:bodyPr rtlCol="0"/>
          <a:lstStyle/>
          <a:p>
            <a:pPr rtl="0"/>
            <a:fld id="{8699F50C-BE38-4BD0-BA84-9B090E1F2B9B}" type="slidenum">
              <a:rPr lang="ru-RU" noProof="0" smtClean="0"/>
              <a:pPr rtl="0"/>
              <a:t>‹#›</a:t>
            </a:fld>
            <a:endParaRPr lang="ru-RU" noProof="0"/>
          </a:p>
        </p:txBody>
      </p:sp>
      <p:sp>
        <p:nvSpPr>
          <p:cNvPr id="17" name="Заголовок 1">
            <a:extLst>
              <a:ext uri="{FF2B5EF4-FFF2-40B4-BE49-F238E27FC236}">
                <a16:creationId xmlns:a16="http://schemas.microsoft.com/office/drawing/2014/main" xmlns="" id="{0F525D04-A814-7A4D-9732-11097EA76257}"/>
              </a:ext>
            </a:extLst>
          </p:cNvPr>
          <p:cNvSpPr>
            <a:spLocks noGrp="1"/>
          </p:cNvSpPr>
          <p:nvPr>
            <p:ph type="title" hasCustomPrompt="1"/>
          </p:nvPr>
        </p:nvSpPr>
        <p:spPr>
          <a:xfrm>
            <a:off x="518678" y="209028"/>
            <a:ext cx="8333222" cy="1147969"/>
          </a:xfrm>
          <a:prstGeom prst="rect">
            <a:avLst/>
          </a:prstGeom>
        </p:spPr>
        <p:txBody>
          <a:bodyPr bIns="0" rtlCol="0" anchor="b">
            <a:normAutofit/>
          </a:bodyPr>
          <a:lstStyle>
            <a:lvl1pPr>
              <a:defRPr sz="4400" b="1">
                <a:solidFill>
                  <a:schemeClr val="accent1"/>
                </a:solidFill>
              </a:defRPr>
            </a:lvl1pPr>
          </a:lstStyle>
          <a:p>
            <a:pPr rtl="0"/>
            <a:r>
              <a:rPr lang="ru-RU" noProof="0"/>
              <a:t>Щелкните, чтобы изменить стиль заголовка образца слайда </a:t>
            </a:r>
          </a:p>
        </p:txBody>
      </p:sp>
    </p:spTree>
    <p:extLst>
      <p:ext uri="{BB962C8B-B14F-4D97-AF65-F5344CB8AC3E}">
        <p14:creationId xmlns:p14="http://schemas.microsoft.com/office/powerpoint/2010/main" val="3415060917"/>
      </p:ext>
    </p:extLst>
  </p:cSld>
  <p:clrMapOvr>
    <a:masterClrMapping/>
  </p:clrMapOvr>
  <p:extLst mod="1">
    <p:ext uri="{DCECCB84-F9BA-43D5-87BE-67443E8EF086}">
      <p15:sldGuideLst xmlns:p15="http://schemas.microsoft.com/office/powerpoint/2012/main" xmlns="">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рупная фотография">
    <p:spTree>
      <p:nvGrpSpPr>
        <p:cNvPr id="1" name=""/>
        <p:cNvGrpSpPr/>
        <p:nvPr/>
      </p:nvGrpSpPr>
      <p:grpSpPr>
        <a:xfrm>
          <a:off x="0" y="0"/>
          <a:ext cx="0" cy="0"/>
          <a:chOff x="0" y="0"/>
          <a:chExt cx="0" cy="0"/>
        </a:xfrm>
      </p:grpSpPr>
      <p:sp>
        <p:nvSpPr>
          <p:cNvPr id="4" name="Прямоугольный треугольник 3">
            <a:extLst>
              <a:ext uri="{FF2B5EF4-FFF2-40B4-BE49-F238E27FC236}">
                <a16:creationId xmlns:a16="http://schemas.microsoft.com/office/drawing/2014/main" xmlns=""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Рисунок 31">
            <a:extLst>
              <a:ext uri="{FF2B5EF4-FFF2-40B4-BE49-F238E27FC236}">
                <a16:creationId xmlns:a16="http://schemas.microsoft.com/office/drawing/2014/main" xmlns=""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ru-RU" noProof="0"/>
              <a:t>Вставьте или перетащите изображение</a:t>
            </a:r>
          </a:p>
        </p:txBody>
      </p:sp>
      <p:cxnSp>
        <p:nvCxnSpPr>
          <p:cNvPr id="6" name="Прямая соединительная линия 5">
            <a:extLst>
              <a:ext uri="{FF2B5EF4-FFF2-40B4-BE49-F238E27FC236}">
                <a16:creationId xmlns:a16="http://schemas.microsoft.com/office/drawing/2014/main" xmlns=""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Заголовок 1">
            <a:extLst>
              <a:ext uri="{FF2B5EF4-FFF2-40B4-BE49-F238E27FC236}">
                <a16:creationId xmlns:a16="http://schemas.microsoft.com/office/drawing/2014/main" xmlns=""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rtlCol="0" anchor="ctr">
            <a:normAutofit/>
          </a:bodyPr>
          <a:lstStyle>
            <a:lvl1pPr>
              <a:defRPr sz="3600" b="1">
                <a:solidFill>
                  <a:schemeClr val="tx1"/>
                </a:solidFill>
              </a:defRPr>
            </a:lvl1pPr>
          </a:lstStyle>
          <a:p>
            <a:pPr rtl="0"/>
            <a:r>
              <a:rPr lang="ru-RU" noProof="0"/>
              <a:t>Добавьте подпись</a:t>
            </a:r>
          </a:p>
        </p:txBody>
      </p:sp>
    </p:spTree>
    <p:extLst>
      <p:ext uri="{BB962C8B-B14F-4D97-AF65-F5344CB8AC3E}">
        <p14:creationId xmlns:p14="http://schemas.microsoft.com/office/powerpoint/2010/main" val="4237576771"/>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пасибо">
    <p:spTree>
      <p:nvGrpSpPr>
        <p:cNvPr id="1" name=""/>
        <p:cNvGrpSpPr/>
        <p:nvPr/>
      </p:nvGrpSpPr>
      <p:grpSpPr>
        <a:xfrm>
          <a:off x="0" y="0"/>
          <a:ext cx="0" cy="0"/>
          <a:chOff x="0" y="0"/>
          <a:chExt cx="0" cy="0"/>
        </a:xfrm>
      </p:grpSpPr>
      <p:sp>
        <p:nvSpPr>
          <p:cNvPr id="9" name="Текст 3">
            <a:extLst>
              <a:ext uri="{FF2B5EF4-FFF2-40B4-BE49-F238E27FC236}">
                <a16:creationId xmlns:a16="http://schemas.microsoft.com/office/drawing/2014/main" xmlns="" id="{A488AB73-8058-4FB5-9619-FCECCA9F3941}"/>
              </a:ext>
            </a:extLst>
          </p:cNvPr>
          <p:cNvSpPr>
            <a:spLocks noGrp="1"/>
          </p:cNvSpPr>
          <p:nvPr>
            <p:ph type="body" sz="quarter" idx="15" hasCustomPrompt="1"/>
          </p:nvPr>
        </p:nvSpPr>
        <p:spPr>
          <a:xfrm>
            <a:off x="6822929" y="3461163"/>
            <a:ext cx="3445782" cy="288000"/>
          </a:xfrm>
          <a:prstGeom prst="rect">
            <a:avLst/>
          </a:prstGeom>
        </p:spPr>
        <p:txBody>
          <a:bodyPr rtlCol="0"/>
          <a:lstStyle>
            <a:lvl1pPr marL="0" indent="0">
              <a:buNone/>
              <a:defRPr sz="1800">
                <a:latin typeface="+mn-lt"/>
                <a:cs typeface="Calibri Light" panose="020F0302020204030204" pitchFamily="34" charset="0"/>
              </a:defRPr>
            </a:lvl1pPr>
          </a:lstStyle>
          <a:p>
            <a:pPr rtl="0"/>
            <a:r>
              <a:rPr lang="ru-RU" noProof="0"/>
              <a:t>Название</a:t>
            </a:r>
          </a:p>
        </p:txBody>
      </p:sp>
      <p:sp>
        <p:nvSpPr>
          <p:cNvPr id="10" name="Текст 4">
            <a:extLst>
              <a:ext uri="{FF2B5EF4-FFF2-40B4-BE49-F238E27FC236}">
                <a16:creationId xmlns:a16="http://schemas.microsoft.com/office/drawing/2014/main" xmlns="" id="{359BE165-3EB5-4C11-8B53-6E98C0BC2E65}"/>
              </a:ext>
            </a:extLst>
          </p:cNvPr>
          <p:cNvSpPr>
            <a:spLocks noGrp="1"/>
          </p:cNvSpPr>
          <p:nvPr>
            <p:ph type="body" sz="quarter" idx="16" hasCustomPrompt="1"/>
          </p:nvPr>
        </p:nvSpPr>
        <p:spPr>
          <a:xfrm>
            <a:off x="6822929" y="3839451"/>
            <a:ext cx="3445782" cy="288000"/>
          </a:xfrm>
          <a:prstGeom prst="rect">
            <a:avLst/>
          </a:prstGeom>
        </p:spPr>
        <p:txBody>
          <a:bodyPr rtlCol="0"/>
          <a:lstStyle>
            <a:lvl1pPr marL="0" indent="0">
              <a:buNone/>
              <a:defRPr sz="1800">
                <a:latin typeface="+mn-lt"/>
                <a:cs typeface="Calibri Light" panose="020F0302020204030204" pitchFamily="34" charset="0"/>
              </a:defRPr>
            </a:lvl1pPr>
          </a:lstStyle>
          <a:p>
            <a:pPr rtl="0"/>
            <a:r>
              <a:rPr lang="ru-RU" noProof="0"/>
              <a:t>Номер телефона</a:t>
            </a:r>
          </a:p>
        </p:txBody>
      </p:sp>
      <p:sp>
        <p:nvSpPr>
          <p:cNvPr id="11" name="Текст 5">
            <a:extLst>
              <a:ext uri="{FF2B5EF4-FFF2-40B4-BE49-F238E27FC236}">
                <a16:creationId xmlns:a16="http://schemas.microsoft.com/office/drawing/2014/main" xmlns="" id="{79D05293-35AD-495F-A7AE-942398090B15}"/>
              </a:ext>
            </a:extLst>
          </p:cNvPr>
          <p:cNvSpPr>
            <a:spLocks noGrp="1"/>
          </p:cNvSpPr>
          <p:nvPr>
            <p:ph type="body" sz="quarter" idx="17" hasCustomPrompt="1"/>
          </p:nvPr>
        </p:nvSpPr>
        <p:spPr>
          <a:xfrm>
            <a:off x="6822928" y="4216669"/>
            <a:ext cx="3445783" cy="289070"/>
          </a:xfrm>
          <a:prstGeom prst="rect">
            <a:avLst/>
          </a:prstGeom>
        </p:spPr>
        <p:txBody>
          <a:bodyPr rtlCol="0"/>
          <a:lstStyle>
            <a:lvl1pPr marL="0" indent="0">
              <a:buNone/>
              <a:defRPr sz="1800">
                <a:latin typeface="+mn-lt"/>
                <a:cs typeface="Calibri Light" panose="020F0302020204030204" pitchFamily="34" charset="0"/>
              </a:defRPr>
            </a:lvl1pPr>
          </a:lstStyle>
          <a:p>
            <a:pPr rtl="0"/>
            <a:r>
              <a:rPr lang="ru-RU" noProof="0"/>
              <a:t>Электронная почта </a:t>
            </a:r>
          </a:p>
        </p:txBody>
      </p:sp>
      <p:sp>
        <p:nvSpPr>
          <p:cNvPr id="13" name="Текст 21">
            <a:extLst>
              <a:ext uri="{FF2B5EF4-FFF2-40B4-BE49-F238E27FC236}">
                <a16:creationId xmlns:a16="http://schemas.microsoft.com/office/drawing/2014/main" xmlns="" id="{997A03F2-8D8A-4425-9F56-66DB33CE11A1}"/>
              </a:ext>
            </a:extLst>
          </p:cNvPr>
          <p:cNvSpPr>
            <a:spLocks noGrp="1"/>
          </p:cNvSpPr>
          <p:nvPr>
            <p:ph type="body" sz="quarter" idx="18" hasCustomPrompt="1"/>
          </p:nvPr>
        </p:nvSpPr>
        <p:spPr>
          <a:xfrm>
            <a:off x="6822929" y="4594957"/>
            <a:ext cx="3445782" cy="288000"/>
          </a:xfrm>
          <a:prstGeom prst="rect">
            <a:avLst/>
          </a:prstGeom>
        </p:spPr>
        <p:txBody>
          <a:bodyPr rtlCol="0"/>
          <a:lstStyle>
            <a:lvl1pPr marL="0" indent="0">
              <a:buNone/>
              <a:defRPr sz="1800">
                <a:latin typeface="+mn-lt"/>
                <a:cs typeface="Calibri Light" panose="020F0302020204030204" pitchFamily="34" charset="0"/>
              </a:defRPr>
            </a:lvl1pPr>
          </a:lstStyle>
          <a:p>
            <a:pPr rtl="0"/>
            <a:r>
              <a:rPr lang="ru-RU" noProof="0"/>
              <a:t>Веб-сайт компании</a:t>
            </a:r>
          </a:p>
        </p:txBody>
      </p:sp>
      <p:sp>
        <p:nvSpPr>
          <p:cNvPr id="14" name="Фигура 4157">
            <a:extLst>
              <a:ext uri="{FF2B5EF4-FFF2-40B4-BE49-F238E27FC236}">
                <a16:creationId xmlns:a16="http://schemas.microsoft.com/office/drawing/2014/main" xmlns=""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rtlCol="0" anchor="ctr"/>
          <a:lstStyle/>
          <a:p>
            <a:pPr algn="ctr" defTabSz="457200" rtl="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ru-RU" noProof="0"/>
          </a:p>
        </p:txBody>
      </p:sp>
      <p:sp>
        <p:nvSpPr>
          <p:cNvPr id="15" name="Фигура 4186">
            <a:extLst>
              <a:ext uri="{FF2B5EF4-FFF2-40B4-BE49-F238E27FC236}">
                <a16:creationId xmlns:a16="http://schemas.microsoft.com/office/drawing/2014/main" xmlns=""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rtlCol="0" anchor="ctr"/>
          <a:lstStyle/>
          <a:p>
            <a:pPr algn="ctr" defTabSz="457200" rtl="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ru-RU" noProof="0"/>
          </a:p>
        </p:txBody>
      </p:sp>
      <p:sp>
        <p:nvSpPr>
          <p:cNvPr id="19" name="Фигура 4379">
            <a:extLst>
              <a:ext uri="{FF2B5EF4-FFF2-40B4-BE49-F238E27FC236}">
                <a16:creationId xmlns:a16="http://schemas.microsoft.com/office/drawing/2014/main" xmlns=""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rtlCol="0" anchor="ctr"/>
          <a:lstStyle/>
          <a:p>
            <a:pPr algn="ctr" defTabSz="457200" rtl="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ru-RU" noProof="0"/>
          </a:p>
        </p:txBody>
      </p:sp>
      <p:sp>
        <p:nvSpPr>
          <p:cNvPr id="20" name="Фигура 4487">
            <a:extLst>
              <a:ext uri="{FF2B5EF4-FFF2-40B4-BE49-F238E27FC236}">
                <a16:creationId xmlns:a16="http://schemas.microsoft.com/office/drawing/2014/main" xmlns=""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rtlCol="0" anchor="ctr"/>
          <a:lstStyle/>
          <a:p>
            <a:pPr algn="ctr" defTabSz="457200" rtl="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ru-RU" noProof="0"/>
          </a:p>
        </p:txBody>
      </p:sp>
      <p:sp>
        <p:nvSpPr>
          <p:cNvPr id="21" name="Прямоугольный треугольник 20">
            <a:extLst>
              <a:ext uri="{FF2B5EF4-FFF2-40B4-BE49-F238E27FC236}">
                <a16:creationId xmlns:a16="http://schemas.microsoft.com/office/drawing/2014/main" xmlns=""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cxnSp>
        <p:nvCxnSpPr>
          <p:cNvPr id="22" name="Прямая соединительная линия 21">
            <a:extLst>
              <a:ext uri="{FF2B5EF4-FFF2-40B4-BE49-F238E27FC236}">
                <a16:creationId xmlns:a16="http://schemas.microsoft.com/office/drawing/2014/main" xmlns=""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xmlns=""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xmlns=""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Рисунок 24">
            <a:extLst>
              <a:ext uri="{FF2B5EF4-FFF2-40B4-BE49-F238E27FC236}">
                <a16:creationId xmlns:a16="http://schemas.microsoft.com/office/drawing/2014/main" xmlns=""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ru-RU" noProof="0" smtClean="0"/>
              <a:t>Вставка рисунка</a:t>
            </a:r>
            <a:endParaRPr lang="ru-RU" noProof="0"/>
          </a:p>
        </p:txBody>
      </p:sp>
      <p:sp>
        <p:nvSpPr>
          <p:cNvPr id="2" name="Заголовок 1">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6375721" y="1821022"/>
            <a:ext cx="4853573" cy="1616252"/>
          </a:xfrm>
          <a:prstGeom prst="rect">
            <a:avLst/>
          </a:prstGeom>
        </p:spPr>
        <p:txBody>
          <a:bodyPr rtlCol="0" anchor="b">
            <a:normAutofit/>
          </a:bodyPr>
          <a:lstStyle>
            <a:lvl1pPr algn="l">
              <a:defRPr sz="4300" b="1">
                <a:solidFill>
                  <a:schemeClr val="accent1"/>
                </a:solidFill>
              </a:defRPr>
            </a:lvl1pPr>
          </a:lstStyle>
          <a:p>
            <a:pPr rtl="0"/>
            <a:r>
              <a:rPr lang="ru-RU" noProof="0" dirty="0"/>
              <a:t>Щелкните, чтобы изменить стиль образца заголовка</a:t>
            </a:r>
          </a:p>
        </p:txBody>
      </p:sp>
    </p:spTree>
    <p:extLst>
      <p:ext uri="{BB962C8B-B14F-4D97-AF65-F5344CB8AC3E}">
        <p14:creationId xmlns:p14="http://schemas.microsoft.com/office/powerpoint/2010/main" val="383905128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xmlns=""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xmlns=""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pPr rtl="0"/>
            <a:fld id="{8699F50C-BE38-4BD0-BA84-9B090E1F2B9B}" type="slidenum">
              <a:rPr lang="ru-RU" noProof="0" smtClean="0"/>
              <a:pPr rtl="0"/>
              <a:t>‹#›</a:t>
            </a:fld>
            <a:endParaRPr lang="ru-RU" noProof="0"/>
          </a:p>
        </p:txBody>
      </p:sp>
      <p:sp>
        <p:nvSpPr>
          <p:cNvPr id="9" name="Заголовок 8">
            <a:extLst>
              <a:ext uri="{FF2B5EF4-FFF2-40B4-BE49-F238E27FC236}">
                <a16:creationId xmlns:a16="http://schemas.microsoft.com/office/drawing/2014/main" xmlns=""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pPr rtl="0"/>
            <a:r>
              <a:rPr lang="ru-RU" noProof="0"/>
              <a:t>Образец заголовка</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09600" y="0"/>
            <a:ext cx="10972800" cy="3501008"/>
          </a:xfrm>
        </p:spPr>
        <p:txBody>
          <a:bodyPr/>
          <a:lstStyle/>
          <a:p>
            <a:pPr algn="ctr"/>
            <a:r>
              <a:rPr lang="ru-RU" sz="3200" b="1" dirty="0"/>
              <a:t>Использование приемов нейропсихологии в </a:t>
            </a:r>
            <a:r>
              <a:rPr lang="ru-RU" sz="3200" b="1" dirty="0" smtClean="0"/>
              <a:t>работе педагога-психолога и учителя –логопеда </a:t>
            </a:r>
            <a:r>
              <a:rPr lang="ru-RU" sz="3200" dirty="0"/>
              <a:t/>
            </a:r>
            <a:br>
              <a:rPr lang="ru-RU" sz="3200" dirty="0"/>
            </a:br>
            <a:r>
              <a:rPr lang="ru-RU" sz="3200" b="1" dirty="0"/>
              <a:t> с детьми с ОВЗ</a:t>
            </a:r>
            <a:endParaRPr lang="ru-RU" sz="3200" dirty="0"/>
          </a:p>
        </p:txBody>
      </p:sp>
      <p:pic>
        <p:nvPicPr>
          <p:cNvPr id="5"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07" y="3717032"/>
            <a:ext cx="4287799" cy="264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75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2" name="Прямоугольник 1"/>
          <p:cNvSpPr/>
          <p:nvPr/>
        </p:nvSpPr>
        <p:spPr>
          <a:xfrm>
            <a:off x="2749960" y="395549"/>
            <a:ext cx="4461991" cy="523220"/>
          </a:xfrm>
          <a:prstGeom prst="rect">
            <a:avLst/>
          </a:prstGeom>
        </p:spPr>
        <p:txBody>
          <a:bodyPr wrap="none">
            <a:spAutoFit/>
          </a:bodyPr>
          <a:lstStyle/>
          <a:p>
            <a:r>
              <a:rPr lang="ru-RU" sz="2800" b="1" dirty="0">
                <a:solidFill>
                  <a:schemeClr val="accent1">
                    <a:lumMod val="75000"/>
                  </a:schemeClr>
                </a:solidFill>
              </a:rPr>
              <a:t>УПРАЖНЕНИЯ ДЛЯ </a:t>
            </a:r>
            <a:r>
              <a:rPr lang="en-US" sz="2800" b="1" dirty="0">
                <a:solidFill>
                  <a:schemeClr val="accent1">
                    <a:lumMod val="75000"/>
                  </a:schemeClr>
                </a:solidFill>
              </a:rPr>
              <a:t>I </a:t>
            </a:r>
            <a:r>
              <a:rPr lang="ru-RU" sz="2800" b="1" dirty="0">
                <a:solidFill>
                  <a:schemeClr val="accent1">
                    <a:lumMod val="75000"/>
                  </a:schemeClr>
                </a:solidFill>
              </a:rPr>
              <a:t>БЛОКА</a:t>
            </a:r>
            <a:endParaRPr lang="ru-RU" sz="2800" dirty="0">
              <a:solidFill>
                <a:schemeClr val="accent1">
                  <a:lumMod val="75000"/>
                </a:schemeClr>
              </a:solidFill>
            </a:endParaRPr>
          </a:p>
        </p:txBody>
      </p:sp>
      <p:sp>
        <p:nvSpPr>
          <p:cNvPr id="4" name="Прямоугольник 3"/>
          <p:cNvSpPr/>
          <p:nvPr/>
        </p:nvSpPr>
        <p:spPr>
          <a:xfrm>
            <a:off x="527381" y="1443840"/>
            <a:ext cx="11041227" cy="4524315"/>
          </a:xfrm>
          <a:prstGeom prst="rect">
            <a:avLst/>
          </a:prstGeom>
        </p:spPr>
        <p:txBody>
          <a:bodyPr wrap="square">
            <a:spAutoFit/>
          </a:bodyPr>
          <a:lstStyle/>
          <a:p>
            <a:r>
              <a:rPr lang="ru-RU" sz="2400" b="1" dirty="0">
                <a:solidFill>
                  <a:schemeClr val="accent1">
                    <a:lumMod val="75000"/>
                  </a:schemeClr>
                </a:solidFill>
              </a:rPr>
              <a:t>Телесные подвижные </a:t>
            </a:r>
            <a:r>
              <a:rPr lang="ru-RU" sz="2400" dirty="0">
                <a:solidFill>
                  <a:schemeClr val="accent2">
                    <a:lumMod val="50000"/>
                  </a:schemeClr>
                </a:solidFill>
              </a:rPr>
              <a:t>(синергические, реципрокные как средство развития межполушарного взаимодействия). </a:t>
            </a:r>
            <a:endParaRPr lang="ru-RU" sz="2400" dirty="0" smtClean="0">
              <a:solidFill>
                <a:schemeClr val="accent2">
                  <a:lumMod val="50000"/>
                </a:schemeClr>
              </a:solidFill>
            </a:endParaRPr>
          </a:p>
          <a:p>
            <a:endParaRPr lang="ru-RU" sz="2400" dirty="0">
              <a:solidFill>
                <a:schemeClr val="accent2">
                  <a:lumMod val="50000"/>
                </a:schemeClr>
              </a:solidFill>
            </a:endParaRPr>
          </a:p>
          <a:p>
            <a:r>
              <a:rPr lang="ru-RU" sz="2400" b="1" dirty="0">
                <a:solidFill>
                  <a:schemeClr val="accent1">
                    <a:lumMod val="75000"/>
                  </a:schemeClr>
                </a:solidFill>
              </a:rPr>
              <a:t>Глазодвигательные</a:t>
            </a:r>
            <a:r>
              <a:rPr lang="ru-RU" sz="2400" dirty="0">
                <a:solidFill>
                  <a:schemeClr val="accent1">
                    <a:lumMod val="75000"/>
                  </a:schemeClr>
                </a:solidFill>
              </a:rPr>
              <a:t>: </a:t>
            </a:r>
            <a:r>
              <a:rPr lang="ru-RU" sz="2400" dirty="0">
                <a:solidFill>
                  <a:schemeClr val="accent2">
                    <a:lumMod val="50000"/>
                  </a:schemeClr>
                </a:solidFill>
              </a:rPr>
              <a:t>однонаправленные и разнонаправленные движения глаз и языка повышают </a:t>
            </a:r>
            <a:r>
              <a:rPr lang="ru-RU" sz="2400" dirty="0" err="1">
                <a:solidFill>
                  <a:schemeClr val="accent2">
                    <a:lumMod val="50000"/>
                  </a:schemeClr>
                </a:solidFill>
              </a:rPr>
              <a:t>энергетизацию</a:t>
            </a:r>
            <a:r>
              <a:rPr lang="ru-RU" sz="2400" dirty="0">
                <a:solidFill>
                  <a:schemeClr val="accent2">
                    <a:lumMod val="50000"/>
                  </a:schemeClr>
                </a:solidFill>
              </a:rPr>
              <a:t> организма и </a:t>
            </a:r>
            <a:r>
              <a:rPr lang="ru-RU" sz="2400" dirty="0" err="1">
                <a:solidFill>
                  <a:schemeClr val="accent2">
                    <a:lumMod val="50000"/>
                  </a:schemeClr>
                </a:solidFill>
              </a:rPr>
              <a:t>способсьвуют</a:t>
            </a:r>
            <a:r>
              <a:rPr lang="ru-RU" sz="2400" dirty="0">
                <a:solidFill>
                  <a:schemeClr val="accent2">
                    <a:lumMod val="50000"/>
                  </a:schemeClr>
                </a:solidFill>
              </a:rPr>
              <a:t> активизации процесса </a:t>
            </a:r>
            <a:r>
              <a:rPr lang="ru-RU" sz="2400" dirty="0" smtClean="0">
                <a:solidFill>
                  <a:schemeClr val="accent2">
                    <a:lumMod val="50000"/>
                  </a:schemeClr>
                </a:solidFill>
              </a:rPr>
              <a:t>обучения</a:t>
            </a:r>
          </a:p>
          <a:p>
            <a:endParaRPr lang="ru-RU" sz="2400" dirty="0">
              <a:solidFill>
                <a:schemeClr val="accent2">
                  <a:lumMod val="50000"/>
                </a:schemeClr>
              </a:solidFill>
            </a:endParaRPr>
          </a:p>
          <a:p>
            <a:r>
              <a:rPr lang="ru-RU" sz="2400" b="1" dirty="0">
                <a:solidFill>
                  <a:schemeClr val="accent1">
                    <a:lumMod val="75000"/>
                  </a:schemeClr>
                </a:solidFill>
              </a:rPr>
              <a:t>Дыхательные</a:t>
            </a:r>
            <a:r>
              <a:rPr lang="ru-RU" sz="2400" dirty="0">
                <a:solidFill>
                  <a:schemeClr val="accent1">
                    <a:lumMod val="75000"/>
                  </a:schemeClr>
                </a:solidFill>
              </a:rPr>
              <a:t> </a:t>
            </a:r>
            <a:r>
              <a:rPr lang="ru-RU" sz="2400" dirty="0">
                <a:solidFill>
                  <a:schemeClr val="accent2">
                    <a:lumMod val="50000"/>
                  </a:schemeClr>
                </a:solidFill>
              </a:rPr>
              <a:t>( в положении лежа, сидя , стоя</a:t>
            </a:r>
            <a:r>
              <a:rPr lang="ru-RU" sz="2400" dirty="0" smtClean="0">
                <a:solidFill>
                  <a:schemeClr val="accent2">
                    <a:lumMod val="50000"/>
                  </a:schemeClr>
                </a:solidFill>
              </a:rPr>
              <a:t>)</a:t>
            </a:r>
          </a:p>
          <a:p>
            <a:endParaRPr lang="ru-RU" sz="2400" dirty="0">
              <a:solidFill>
                <a:schemeClr val="accent2">
                  <a:lumMod val="50000"/>
                </a:schemeClr>
              </a:solidFill>
            </a:endParaRPr>
          </a:p>
          <a:p>
            <a:r>
              <a:rPr lang="ru-RU" sz="2400" b="1" dirty="0" smtClean="0">
                <a:solidFill>
                  <a:schemeClr val="accent1">
                    <a:lumMod val="75000"/>
                  </a:schemeClr>
                </a:solidFill>
              </a:rPr>
              <a:t>Растяжки </a:t>
            </a:r>
          </a:p>
          <a:p>
            <a:r>
              <a:rPr lang="ru-RU" sz="2400" b="1" dirty="0" smtClean="0">
                <a:solidFill>
                  <a:schemeClr val="accent1">
                    <a:lumMod val="75000"/>
                  </a:schemeClr>
                </a:solidFill>
              </a:rPr>
              <a:t>Массаж и самомассаж</a:t>
            </a:r>
            <a:r>
              <a:rPr lang="ru-RU" sz="2400" dirty="0" smtClean="0">
                <a:solidFill>
                  <a:schemeClr val="accent1">
                    <a:lumMod val="75000"/>
                  </a:schemeClr>
                </a:solidFill>
              </a:rPr>
              <a:t> </a:t>
            </a:r>
            <a:r>
              <a:rPr lang="ru-RU" sz="2400" dirty="0" smtClean="0">
                <a:solidFill>
                  <a:schemeClr val="accent2">
                    <a:lumMod val="50000"/>
                  </a:schemeClr>
                </a:solidFill>
              </a:rPr>
              <a:t>(кистей рук, ушных раковин)</a:t>
            </a:r>
          </a:p>
          <a:p>
            <a:r>
              <a:rPr lang="ru-RU" sz="2400" b="1" dirty="0" smtClean="0">
                <a:solidFill>
                  <a:schemeClr val="accent1">
                    <a:lumMod val="75000"/>
                  </a:schemeClr>
                </a:solidFill>
              </a:rPr>
              <a:t>Релаксация</a:t>
            </a:r>
            <a:endParaRPr lang="ru-RU" sz="2400" b="1" dirty="0">
              <a:solidFill>
                <a:schemeClr val="accent1">
                  <a:lumMod val="75000"/>
                </a:schemeClr>
              </a:solidFill>
            </a:endParaRPr>
          </a:p>
        </p:txBody>
      </p:sp>
      <p:pic>
        <p:nvPicPr>
          <p:cNvPr id="9"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7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07701" y="476673"/>
            <a:ext cx="5472608" cy="1323439"/>
          </a:xfrm>
          <a:prstGeom prst="rect">
            <a:avLst/>
          </a:prstGeom>
        </p:spPr>
        <p:txBody>
          <a:bodyPr wrap="square">
            <a:spAutoFit/>
          </a:bodyPr>
          <a:lstStyle/>
          <a:p>
            <a:r>
              <a:rPr lang="en-US" sz="3200" b="1" dirty="0">
                <a:solidFill>
                  <a:schemeClr val="accent1">
                    <a:lumMod val="75000"/>
                  </a:schemeClr>
                </a:solidFill>
              </a:rPr>
              <a:t>II</a:t>
            </a:r>
            <a:r>
              <a:rPr lang="ru-RU" sz="3200" b="1" dirty="0">
                <a:solidFill>
                  <a:schemeClr val="accent1">
                    <a:lumMod val="75000"/>
                  </a:schemeClr>
                </a:solidFill>
              </a:rPr>
              <a:t> блок </a:t>
            </a:r>
            <a:r>
              <a:rPr lang="ru-RU" sz="2400" b="1" dirty="0">
                <a:solidFill>
                  <a:schemeClr val="accent1">
                    <a:lumMod val="75000"/>
                  </a:schemeClr>
                </a:solidFill>
              </a:rPr>
              <a:t>– блок  получения</a:t>
            </a:r>
            <a:br>
              <a:rPr lang="ru-RU" sz="2400" b="1" dirty="0">
                <a:solidFill>
                  <a:schemeClr val="accent1">
                    <a:lumMod val="75000"/>
                  </a:schemeClr>
                </a:solidFill>
              </a:rPr>
            </a:br>
            <a:r>
              <a:rPr lang="ru-RU" sz="2400" b="1" dirty="0">
                <a:solidFill>
                  <a:schemeClr val="accent1">
                    <a:lumMod val="75000"/>
                  </a:schemeClr>
                </a:solidFill>
              </a:rPr>
              <a:t> переработки и хранения  информации</a:t>
            </a:r>
            <a:br>
              <a:rPr lang="ru-RU" sz="2400" b="1" dirty="0">
                <a:solidFill>
                  <a:schemeClr val="accent1">
                    <a:lumMod val="75000"/>
                  </a:schemeClr>
                </a:solidFill>
              </a:rPr>
            </a:br>
            <a:r>
              <a:rPr lang="ru-RU" sz="2400" b="1" dirty="0">
                <a:solidFill>
                  <a:schemeClr val="accent1">
                    <a:lumMod val="75000"/>
                  </a:schemeClr>
                </a:solidFill>
              </a:rPr>
              <a:t>( стены дома)</a:t>
            </a:r>
            <a:endParaRPr lang="ru-RU" sz="2400" dirty="0">
              <a:solidFill>
                <a:schemeClr val="accent1">
                  <a:lumMod val="75000"/>
                </a:schemeClr>
              </a:solidFill>
            </a:endParaRPr>
          </a:p>
        </p:txBody>
      </p:sp>
      <p:pic>
        <p:nvPicPr>
          <p:cNvPr id="5" name="Содержимое 3" descr="Расстояние между несущими стенами в частном доме - Вот Мастак - сайт для  мастеров"/>
          <p:cNvPicPr>
            <a:picLocks noGrp="1"/>
          </p:cNvPicPr>
          <p:nvPr>
            <p:ph idx="1"/>
          </p:nvPr>
        </p:nvPicPr>
        <p:blipFill>
          <a:blip r:embed="rId2"/>
          <a:srcRect l="21800" r="18849"/>
          <a:stretch>
            <a:fillRect/>
          </a:stretch>
        </p:blipFill>
        <p:spPr bwMode="auto">
          <a:xfrm>
            <a:off x="9264352" y="301467"/>
            <a:ext cx="2666976" cy="1643074"/>
          </a:xfrm>
          <a:prstGeom prst="rect">
            <a:avLst/>
          </a:prstGeom>
          <a:noFill/>
          <a:ln w="9525">
            <a:noFill/>
            <a:miter lim="800000"/>
            <a:headEnd/>
            <a:tailEnd/>
          </a:ln>
        </p:spPr>
      </p:pic>
      <p:pic>
        <p:nvPicPr>
          <p:cNvPr id="6" name="Рисунок 5" descr="Концепция трех структурно-функциональных блоков мозга А.Р.Лурия В  нейропсихологии на основе анализа клинических.. | ВКонтакте"/>
          <p:cNvPicPr/>
          <p:nvPr/>
        </p:nvPicPr>
        <p:blipFill>
          <a:blip r:embed="rId3"/>
          <a:srcRect l="52960" t="5769" r="4890" b="51923"/>
          <a:stretch>
            <a:fillRect/>
          </a:stretch>
        </p:blipFill>
        <p:spPr bwMode="auto">
          <a:xfrm>
            <a:off x="527382" y="126287"/>
            <a:ext cx="2571724" cy="1643049"/>
          </a:xfrm>
          <a:prstGeom prst="rect">
            <a:avLst/>
          </a:prstGeom>
          <a:noFill/>
          <a:ln w="9525">
            <a:noFill/>
            <a:miter lim="800000"/>
            <a:headEnd/>
            <a:tailEnd/>
          </a:ln>
        </p:spPr>
      </p:pic>
      <p:sp>
        <p:nvSpPr>
          <p:cNvPr id="7" name="Прямоугольник 6"/>
          <p:cNvSpPr/>
          <p:nvPr/>
        </p:nvSpPr>
        <p:spPr>
          <a:xfrm>
            <a:off x="873264" y="2060848"/>
            <a:ext cx="10177131" cy="3108543"/>
          </a:xfrm>
          <a:prstGeom prst="rect">
            <a:avLst/>
          </a:prstGeom>
        </p:spPr>
        <p:txBody>
          <a:bodyPr wrap="square">
            <a:spAutoFit/>
          </a:bodyPr>
          <a:lstStyle/>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Функционирует по принципу </a:t>
            </a:r>
            <a:r>
              <a:rPr lang="ru-RU" sz="2800" b="1" dirty="0">
                <a:solidFill>
                  <a:schemeClr val="accent2">
                    <a:lumMod val="50000"/>
                  </a:schemeClr>
                </a:solidFill>
                <a:latin typeface="Times New Roman" pitchFamily="18" charset="0"/>
                <a:cs typeface="Times New Roman" pitchFamily="18" charset="0"/>
              </a:rPr>
              <a:t>«я могу». </a:t>
            </a:r>
          </a:p>
          <a:p>
            <a:pPr algn="just">
              <a:buFont typeface="Wingdings" pitchFamily="2" charset="2"/>
              <a:buChar char="q"/>
            </a:pPr>
            <a:endParaRPr lang="ru-RU" sz="2400" dirty="0">
              <a:solidFill>
                <a:schemeClr val="accent2">
                  <a:lumMod val="50000"/>
                </a:schemeClr>
              </a:solidFill>
              <a:latin typeface="Times New Roman" pitchFamily="18" charset="0"/>
              <a:cs typeface="Times New Roman" pitchFamily="18" charset="0"/>
            </a:endParaRPr>
          </a:p>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   Включает основные анализаторные системы (зрительную, слуховую, кожно-кинестетическую), корковые зоны которых представлены теменными, височными и затылочными долями головного мозга.</a:t>
            </a:r>
          </a:p>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   Формируется от 1-3 лет до 7-8 лет </a:t>
            </a:r>
          </a:p>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   Отвечает за обеспечение операционно-технической стороны психической деятельности. </a:t>
            </a:r>
          </a:p>
        </p:txBody>
      </p:sp>
      <p:sp>
        <p:nvSpPr>
          <p:cNvPr id="8" name="Прямоугольник 7"/>
          <p:cNvSpPr/>
          <p:nvPr/>
        </p:nvSpPr>
        <p:spPr>
          <a:xfrm>
            <a:off x="1046295" y="5194920"/>
            <a:ext cx="10081120" cy="1323439"/>
          </a:xfrm>
          <a:prstGeom prst="rect">
            <a:avLst/>
          </a:prstGeom>
        </p:spPr>
        <p:txBody>
          <a:bodyPr wrap="square">
            <a:spAutoFit/>
          </a:bodyPr>
          <a:lstStyle/>
          <a:p>
            <a:r>
              <a:rPr lang="ru-RU" sz="2000" dirty="0" smtClean="0"/>
              <a:t>Недостаточная </a:t>
            </a:r>
            <a:r>
              <a:rPr lang="ru-RU" sz="2000" dirty="0" err="1"/>
              <a:t>сформированность</a:t>
            </a:r>
            <a:r>
              <a:rPr lang="ru-RU" sz="2000" dirty="0"/>
              <a:t> второго блока приводит к проблемам, связанным с памятью, трудностям пространственной ориентировки, трудности в понимании </a:t>
            </a:r>
            <a:r>
              <a:rPr lang="ru-RU" sz="2000" dirty="0" err="1"/>
              <a:t>логикограмматических</a:t>
            </a:r>
            <a:r>
              <a:rPr lang="ru-RU" sz="2000" dirty="0"/>
              <a:t> конструкций, ухудшается приём и переработка зрительной информации.</a:t>
            </a:r>
          </a:p>
        </p:txBody>
      </p:sp>
    </p:spTree>
    <p:extLst>
      <p:ext uri="{BB962C8B-B14F-4D97-AF65-F5344CB8AC3E}">
        <p14:creationId xmlns:p14="http://schemas.microsoft.com/office/powerpoint/2010/main" val="142493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5987" y="332656"/>
            <a:ext cx="8352928" cy="954107"/>
          </a:xfrm>
          <a:prstGeom prst="rect">
            <a:avLst/>
          </a:prstGeom>
        </p:spPr>
        <p:txBody>
          <a:bodyPr wrap="square">
            <a:spAutoFit/>
          </a:bodyPr>
          <a:lstStyle/>
          <a:p>
            <a:pPr algn="ctr"/>
            <a:r>
              <a:rPr lang="ru-RU" sz="2800" b="1" dirty="0">
                <a:solidFill>
                  <a:schemeClr val="accent1">
                    <a:lumMod val="75000"/>
                  </a:schemeClr>
                </a:solidFill>
              </a:rPr>
              <a:t>Признаки </a:t>
            </a:r>
            <a:r>
              <a:rPr lang="ru-RU" sz="2800" b="1" dirty="0" err="1">
                <a:solidFill>
                  <a:schemeClr val="accent1">
                    <a:lumMod val="75000"/>
                  </a:schemeClr>
                </a:solidFill>
              </a:rPr>
              <a:t>несформированности</a:t>
            </a:r>
            <a:r>
              <a:rPr lang="ru-RU" sz="2800" b="1" dirty="0">
                <a:solidFill>
                  <a:schemeClr val="accent1">
                    <a:lumMod val="75000"/>
                  </a:schemeClr>
                </a:solidFill>
              </a:rPr>
              <a:t/>
            </a:r>
            <a:br>
              <a:rPr lang="ru-RU" sz="2800" b="1" dirty="0">
                <a:solidFill>
                  <a:schemeClr val="accent1">
                    <a:lumMod val="75000"/>
                  </a:schemeClr>
                </a:solidFill>
              </a:rPr>
            </a:br>
            <a:r>
              <a:rPr lang="ru-RU" sz="2800" b="1" dirty="0">
                <a:solidFill>
                  <a:schemeClr val="accent1">
                    <a:lumMod val="75000"/>
                  </a:schemeClr>
                </a:solidFill>
              </a:rPr>
              <a:t> </a:t>
            </a:r>
            <a:r>
              <a:rPr lang="en-US" sz="2800" b="1" dirty="0">
                <a:solidFill>
                  <a:schemeClr val="accent1">
                    <a:lumMod val="75000"/>
                  </a:schemeClr>
                </a:solidFill>
              </a:rPr>
              <a:t>II </a:t>
            </a:r>
            <a:r>
              <a:rPr lang="ru-RU" sz="2800" b="1" dirty="0">
                <a:solidFill>
                  <a:schemeClr val="accent1">
                    <a:lumMod val="75000"/>
                  </a:schemeClr>
                </a:solidFill>
              </a:rPr>
              <a:t>блока мозга</a:t>
            </a:r>
            <a:endParaRPr lang="ru-RU" sz="2800" dirty="0">
              <a:solidFill>
                <a:schemeClr val="accent1">
                  <a:lumMod val="75000"/>
                </a:schemeClr>
              </a:solidFill>
            </a:endParaRPr>
          </a:p>
        </p:txBody>
      </p:sp>
      <p:pic>
        <p:nvPicPr>
          <p:cNvPr id="8" name="Объект 7" descr="Дислексия, или дисграфия: как понять ошибки моего ребёнка | Мел"/>
          <p:cNvPicPr>
            <a:picLocks noGrp="1"/>
          </p:cNvPicPr>
          <p:nvPr>
            <p:ph idx="1"/>
          </p:nvPr>
        </p:nvPicPr>
        <p:blipFill>
          <a:blip r:embed="rId2"/>
          <a:srcRect/>
          <a:stretch>
            <a:fillRect/>
          </a:stretch>
        </p:blipFill>
        <p:spPr bwMode="auto">
          <a:xfrm>
            <a:off x="8183190" y="188640"/>
            <a:ext cx="3890516" cy="2199928"/>
          </a:xfrm>
          <a:prstGeom prst="rect">
            <a:avLst/>
          </a:prstGeom>
          <a:noFill/>
          <a:ln w="9525">
            <a:noFill/>
            <a:miter lim="800000"/>
            <a:headEnd/>
            <a:tailEnd/>
          </a:ln>
        </p:spPr>
      </p:pic>
      <p:sp>
        <p:nvSpPr>
          <p:cNvPr id="9" name="Прямоугольник 8"/>
          <p:cNvSpPr/>
          <p:nvPr/>
        </p:nvSpPr>
        <p:spPr>
          <a:xfrm>
            <a:off x="623392" y="1412777"/>
            <a:ext cx="8736971" cy="4832092"/>
          </a:xfrm>
          <a:prstGeom prst="rect">
            <a:avLst/>
          </a:prstGeom>
        </p:spPr>
        <p:txBody>
          <a:bodyPr wrap="square">
            <a:spAutoFit/>
          </a:bodyPr>
          <a:lstStyle/>
          <a:p>
            <a:pPr marL="285750" indent="-285750">
              <a:buFont typeface="Wingdings" pitchFamily="2" charset="2"/>
              <a:buChar char="Ø"/>
            </a:pPr>
            <a:r>
              <a:rPr lang="ru-RU" dirty="0">
                <a:solidFill>
                  <a:schemeClr val="accent2">
                    <a:lumMod val="50000"/>
                  </a:schemeClr>
                </a:solidFill>
                <a:latin typeface="Times New Roman" pitchFamily="18" charset="0"/>
                <a:cs typeface="Times New Roman" pitchFamily="18" charset="0"/>
              </a:rPr>
              <a:t> </a:t>
            </a:r>
            <a:r>
              <a:rPr lang="ru-RU" sz="2400" dirty="0">
                <a:solidFill>
                  <a:schemeClr val="accent2">
                    <a:lumMod val="50000"/>
                  </a:schemeClr>
                </a:solidFill>
                <a:latin typeface="Times New Roman" pitchFamily="18" charset="0"/>
                <a:cs typeface="Times New Roman" pitchFamily="18" charset="0"/>
              </a:rPr>
              <a:t>бедность, однотипность движений</a:t>
            </a:r>
          </a:p>
          <a:p>
            <a:pPr>
              <a:buNone/>
            </a:pPr>
            <a:r>
              <a:rPr lang="ru-RU" sz="2400" dirty="0">
                <a:solidFill>
                  <a:schemeClr val="accent2">
                    <a:lumMod val="50000"/>
                  </a:schemeClr>
                </a:solidFill>
                <a:latin typeface="Times New Roman" pitchFamily="18" charset="0"/>
                <a:cs typeface="Times New Roman" pitchFamily="18" charset="0"/>
              </a:rPr>
              <a:t>тела в пространстве</a:t>
            </a:r>
            <a:r>
              <a:rPr lang="ru-RU" sz="2400" dirty="0" smtClean="0">
                <a:solidFill>
                  <a:schemeClr val="accent2">
                    <a:lumMod val="50000"/>
                  </a:schemeClr>
                </a:solidFill>
                <a:latin typeface="Times New Roman" pitchFamily="18" charset="0"/>
                <a:cs typeface="Times New Roman" pitchFamily="18" charset="0"/>
              </a:rPr>
              <a:t>;</a:t>
            </a:r>
          </a:p>
          <a:p>
            <a:pPr>
              <a:buNone/>
            </a:pPr>
            <a:endParaRPr lang="ru-RU" sz="24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400" dirty="0" smtClean="0">
                <a:solidFill>
                  <a:schemeClr val="accent2">
                    <a:lumMod val="50000"/>
                  </a:schemeClr>
                </a:solidFill>
                <a:latin typeface="Times New Roman" pitchFamily="18" charset="0"/>
                <a:cs typeface="Times New Roman" pitchFamily="18" charset="0"/>
              </a:rPr>
              <a:t> </a:t>
            </a:r>
            <a:r>
              <a:rPr lang="ru-RU" sz="2400" dirty="0">
                <a:solidFill>
                  <a:schemeClr val="accent2">
                    <a:lumMod val="50000"/>
                  </a:schemeClr>
                </a:solidFill>
                <a:latin typeface="Times New Roman" pitchFamily="18" charset="0"/>
                <a:cs typeface="Times New Roman" pitchFamily="18" charset="0"/>
              </a:rPr>
              <a:t>нарушение координации, моторная</a:t>
            </a:r>
          </a:p>
          <a:p>
            <a:pPr>
              <a:buNone/>
            </a:pPr>
            <a:r>
              <a:rPr lang="ru-RU" sz="2400" dirty="0">
                <a:solidFill>
                  <a:schemeClr val="accent2">
                    <a:lumMod val="50000"/>
                  </a:schemeClr>
                </a:solidFill>
                <a:latin typeface="Times New Roman" pitchFamily="18" charset="0"/>
                <a:cs typeface="Times New Roman" pitchFamily="18" charset="0"/>
              </a:rPr>
              <a:t>неловкость; </a:t>
            </a:r>
            <a:endParaRPr lang="ru-RU" sz="2400" dirty="0" smtClean="0">
              <a:solidFill>
                <a:schemeClr val="accent2">
                  <a:lumMod val="50000"/>
                </a:schemeClr>
              </a:solidFill>
              <a:latin typeface="Times New Roman" pitchFamily="18" charset="0"/>
              <a:cs typeface="Times New Roman" pitchFamily="18" charset="0"/>
            </a:endParaRPr>
          </a:p>
          <a:p>
            <a:pPr>
              <a:buNone/>
            </a:pPr>
            <a:endParaRPr lang="ru-RU" sz="2400" dirty="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400" dirty="0">
                <a:solidFill>
                  <a:schemeClr val="accent2">
                    <a:lumMod val="50000"/>
                  </a:schemeClr>
                </a:solidFill>
                <a:latin typeface="Times New Roman" pitchFamily="18" charset="0"/>
                <a:cs typeface="Times New Roman" pitchFamily="18" charset="0"/>
              </a:rPr>
              <a:t> недоразвитие    сенсомоторных</a:t>
            </a:r>
          </a:p>
          <a:p>
            <a:pPr>
              <a:buNone/>
            </a:pPr>
            <a:r>
              <a:rPr lang="ru-RU" sz="2400" dirty="0">
                <a:solidFill>
                  <a:schemeClr val="accent2">
                    <a:lumMod val="50000"/>
                  </a:schemeClr>
                </a:solidFill>
                <a:latin typeface="Times New Roman" pitchFamily="18" charset="0"/>
                <a:cs typeface="Times New Roman" pitchFamily="18" charset="0"/>
              </a:rPr>
              <a:t>координаций   (</a:t>
            </a:r>
            <a:r>
              <a:rPr lang="ru-RU" sz="2400" dirty="0" smtClean="0">
                <a:solidFill>
                  <a:schemeClr val="accent2">
                    <a:lumMod val="50000"/>
                  </a:schemeClr>
                </a:solidFill>
                <a:latin typeface="Times New Roman" pitchFamily="18" charset="0"/>
                <a:cs typeface="Times New Roman" pitchFamily="18" charset="0"/>
              </a:rPr>
              <a:t>несогласованность</a:t>
            </a:r>
            <a:endParaRPr lang="ru-RU" sz="2400" dirty="0">
              <a:solidFill>
                <a:schemeClr val="accent2">
                  <a:lumMod val="50000"/>
                </a:schemeClr>
              </a:solidFill>
              <a:latin typeface="Times New Roman" pitchFamily="18" charset="0"/>
              <a:cs typeface="Times New Roman" pitchFamily="18" charset="0"/>
            </a:endParaRPr>
          </a:p>
          <a:p>
            <a:pPr>
              <a:buNone/>
            </a:pPr>
            <a:r>
              <a:rPr lang="ru-RU" sz="2400" dirty="0">
                <a:solidFill>
                  <a:schemeClr val="accent2">
                    <a:lumMod val="50000"/>
                  </a:schemeClr>
                </a:solidFill>
                <a:latin typeface="Times New Roman" pitchFamily="18" charset="0"/>
                <a:cs typeface="Times New Roman" pitchFamily="18" charset="0"/>
              </a:rPr>
              <a:t>движений глаз с действиями рук и др.); </a:t>
            </a:r>
            <a:endParaRPr lang="ru-RU" sz="2400" dirty="0" smtClean="0">
              <a:solidFill>
                <a:schemeClr val="accent2">
                  <a:lumMod val="50000"/>
                </a:schemeClr>
              </a:solidFill>
              <a:latin typeface="Times New Roman" pitchFamily="18" charset="0"/>
              <a:cs typeface="Times New Roman" pitchFamily="18" charset="0"/>
            </a:endParaRPr>
          </a:p>
          <a:p>
            <a:pPr>
              <a:buNone/>
            </a:pPr>
            <a:endParaRPr lang="ru-RU" sz="2400" dirty="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400" dirty="0" err="1">
                <a:solidFill>
                  <a:schemeClr val="accent2">
                    <a:lumMod val="50000"/>
                  </a:schemeClr>
                </a:solidFill>
                <a:latin typeface="Times New Roman" pitchFamily="18" charset="0"/>
                <a:cs typeface="Times New Roman" pitchFamily="18" charset="0"/>
              </a:rPr>
              <a:t>несформированность</a:t>
            </a:r>
            <a:r>
              <a:rPr lang="ru-RU" sz="2400" dirty="0">
                <a:solidFill>
                  <a:schemeClr val="accent2">
                    <a:lumMod val="50000"/>
                  </a:schemeClr>
                </a:solidFill>
                <a:latin typeface="Times New Roman" pitchFamily="18" charset="0"/>
                <a:cs typeface="Times New Roman" pitchFamily="18" charset="0"/>
              </a:rPr>
              <a:t> пространственных представлений</a:t>
            </a:r>
          </a:p>
          <a:p>
            <a:pPr>
              <a:buNone/>
            </a:pPr>
            <a:r>
              <a:rPr lang="ru-RU" sz="2400" dirty="0">
                <a:solidFill>
                  <a:schemeClr val="accent2">
                    <a:lumMod val="50000"/>
                  </a:schemeClr>
                </a:solidFill>
                <a:latin typeface="Times New Roman" pitchFamily="18" charset="0"/>
                <a:cs typeface="Times New Roman" pitchFamily="18" charset="0"/>
              </a:rPr>
              <a:t>(чтение через абзац, пропуски слов, несоблюдение строчек)</a:t>
            </a:r>
          </a:p>
          <a:p>
            <a:pPr>
              <a:buNone/>
            </a:pPr>
            <a:r>
              <a:rPr lang="ru-RU" sz="2000" dirty="0">
                <a:solidFill>
                  <a:schemeClr val="accent2">
                    <a:lumMod val="50000"/>
                  </a:schemeClr>
                </a:solidFill>
              </a:rPr>
              <a:t> </a:t>
            </a:r>
            <a:endParaRPr lang="ru-RU" sz="2000" dirty="0"/>
          </a:p>
        </p:txBody>
      </p:sp>
    </p:spTree>
    <p:extLst>
      <p:ext uri="{BB962C8B-B14F-4D97-AF65-F5344CB8AC3E}">
        <p14:creationId xmlns:p14="http://schemas.microsoft.com/office/powerpoint/2010/main" val="229079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92542" y="336848"/>
            <a:ext cx="4558171" cy="523220"/>
          </a:xfrm>
          <a:prstGeom prst="rect">
            <a:avLst/>
          </a:prstGeom>
        </p:spPr>
        <p:txBody>
          <a:bodyPr wrap="none">
            <a:spAutoFit/>
          </a:bodyPr>
          <a:lstStyle/>
          <a:p>
            <a:r>
              <a:rPr lang="ru-RU" sz="2800" b="1" dirty="0">
                <a:solidFill>
                  <a:schemeClr val="accent1">
                    <a:lumMod val="75000"/>
                  </a:schemeClr>
                </a:solidFill>
              </a:rPr>
              <a:t>УПРАЖНЕНИЯ ДЛЯ </a:t>
            </a:r>
            <a:r>
              <a:rPr lang="en-US" sz="2800" b="1" dirty="0">
                <a:solidFill>
                  <a:schemeClr val="accent1">
                    <a:lumMod val="75000"/>
                  </a:schemeClr>
                </a:solidFill>
              </a:rPr>
              <a:t>II </a:t>
            </a:r>
            <a:r>
              <a:rPr lang="ru-RU" sz="2800" b="1" dirty="0">
                <a:solidFill>
                  <a:schemeClr val="accent1">
                    <a:lumMod val="75000"/>
                  </a:schemeClr>
                </a:solidFill>
              </a:rPr>
              <a:t>БЛОКА</a:t>
            </a:r>
            <a:endParaRPr lang="ru-RU" sz="2800" dirty="0">
              <a:solidFill>
                <a:schemeClr val="accent1">
                  <a:lumMod val="75000"/>
                </a:schemeClr>
              </a:solidFill>
            </a:endParaRPr>
          </a:p>
        </p:txBody>
      </p:sp>
      <p:sp>
        <p:nvSpPr>
          <p:cNvPr id="5" name="Прямоугольник 4"/>
          <p:cNvSpPr/>
          <p:nvPr/>
        </p:nvSpPr>
        <p:spPr>
          <a:xfrm>
            <a:off x="335360" y="1028344"/>
            <a:ext cx="11137237" cy="5262979"/>
          </a:xfrm>
          <a:prstGeom prst="rect">
            <a:avLst/>
          </a:prstGeom>
        </p:spPr>
        <p:txBody>
          <a:bodyPr wrap="square">
            <a:spAutoFit/>
          </a:bodyPr>
          <a:lstStyle/>
          <a:p>
            <a:r>
              <a:rPr lang="ru-RU" sz="2400" b="1" dirty="0" err="1">
                <a:solidFill>
                  <a:schemeClr val="accent1">
                    <a:lumMod val="75000"/>
                  </a:schemeClr>
                </a:solidFill>
                <a:cs typeface="Arial" pitchFamily="34" charset="0"/>
              </a:rPr>
              <a:t>Соматогностические</a:t>
            </a:r>
            <a:r>
              <a:rPr lang="ru-RU" sz="2400" b="1" dirty="0">
                <a:solidFill>
                  <a:schemeClr val="accent1">
                    <a:lumMod val="75000"/>
                  </a:schemeClr>
                </a:solidFill>
                <a:cs typeface="Arial" pitchFamily="34" charset="0"/>
              </a:rPr>
              <a:t>, тактильные, кинестетические </a:t>
            </a:r>
            <a:r>
              <a:rPr lang="ru-RU" sz="2400" dirty="0">
                <a:solidFill>
                  <a:schemeClr val="accent2">
                    <a:lumMod val="50000"/>
                  </a:schemeClr>
                </a:solidFill>
                <a:cs typeface="Arial" pitchFamily="34" charset="0"/>
              </a:rPr>
              <a:t>(«Телесные фигуры», «Рисунки и буквы на спине» и др</a:t>
            </a:r>
            <a:r>
              <a:rPr lang="ru-RU" sz="2400" dirty="0" smtClean="0">
                <a:solidFill>
                  <a:schemeClr val="accent2">
                    <a:lumMod val="50000"/>
                  </a:schemeClr>
                </a:solidFill>
                <a:cs typeface="Arial" pitchFamily="34" charset="0"/>
              </a:rPr>
              <a:t>.)</a:t>
            </a:r>
          </a:p>
          <a:p>
            <a:endParaRPr lang="ru-RU" sz="2400" dirty="0">
              <a:solidFill>
                <a:schemeClr val="accent2">
                  <a:lumMod val="50000"/>
                </a:schemeClr>
              </a:solidFill>
              <a:cs typeface="Arial" pitchFamily="34" charset="0"/>
            </a:endParaRPr>
          </a:p>
          <a:p>
            <a:r>
              <a:rPr lang="ru-RU" sz="2400" b="1" dirty="0">
                <a:solidFill>
                  <a:schemeClr val="accent1">
                    <a:lumMod val="75000"/>
                  </a:schemeClr>
                </a:solidFill>
                <a:cs typeface="Arial" pitchFamily="34" charset="0"/>
              </a:rPr>
              <a:t>Зрительный </a:t>
            </a:r>
            <a:r>
              <a:rPr lang="ru-RU" sz="2400" b="1" dirty="0" err="1">
                <a:solidFill>
                  <a:schemeClr val="accent1">
                    <a:lumMod val="75000"/>
                  </a:schemeClr>
                </a:solidFill>
                <a:cs typeface="Arial" pitchFamily="34" charset="0"/>
              </a:rPr>
              <a:t>гнозис</a:t>
            </a:r>
            <a:r>
              <a:rPr lang="ru-RU" sz="2400" b="1" dirty="0">
                <a:solidFill>
                  <a:schemeClr val="accent1">
                    <a:lumMod val="75000"/>
                  </a:schemeClr>
                </a:solidFill>
                <a:cs typeface="Arial" pitchFamily="34" charset="0"/>
              </a:rPr>
              <a:t> </a:t>
            </a:r>
            <a:r>
              <a:rPr lang="ru-RU" sz="2400" dirty="0">
                <a:solidFill>
                  <a:schemeClr val="accent1">
                    <a:lumMod val="75000"/>
                  </a:schemeClr>
                </a:solidFill>
                <a:cs typeface="Arial" pitchFamily="34" charset="0"/>
              </a:rPr>
              <a:t>(</a:t>
            </a:r>
            <a:r>
              <a:rPr lang="ru-RU" sz="2400" dirty="0">
                <a:solidFill>
                  <a:schemeClr val="accent2">
                    <a:lumMod val="50000"/>
                  </a:schemeClr>
                </a:solidFill>
                <a:cs typeface="Arial" pitchFamily="34" charset="0"/>
              </a:rPr>
              <a:t>перевод из тактильной модальной модальности в зрительную (ребенок на ощупь определяет объемную фигуру и выбирает ее из нарисованных на листе</a:t>
            </a:r>
            <a:r>
              <a:rPr lang="ru-RU" sz="2400" dirty="0" smtClean="0">
                <a:solidFill>
                  <a:schemeClr val="accent2">
                    <a:lumMod val="50000"/>
                  </a:schemeClr>
                </a:solidFill>
                <a:cs typeface="Arial" pitchFamily="34" charset="0"/>
              </a:rPr>
              <a:t>)</a:t>
            </a:r>
          </a:p>
          <a:p>
            <a:endParaRPr lang="ru-RU" sz="2400" dirty="0">
              <a:solidFill>
                <a:schemeClr val="accent2">
                  <a:lumMod val="50000"/>
                </a:schemeClr>
              </a:solidFill>
              <a:cs typeface="Arial" pitchFamily="34" charset="0"/>
            </a:endParaRPr>
          </a:p>
          <a:p>
            <a:r>
              <a:rPr lang="ru-RU" sz="2400" b="1" dirty="0">
                <a:solidFill>
                  <a:schemeClr val="accent1">
                    <a:lumMod val="75000"/>
                  </a:schemeClr>
                </a:solidFill>
                <a:cs typeface="Arial" pitchFamily="34" charset="0"/>
              </a:rPr>
              <a:t>Пространственные функции </a:t>
            </a:r>
            <a:r>
              <a:rPr lang="ru-RU" sz="2400" dirty="0">
                <a:solidFill>
                  <a:schemeClr val="accent2">
                    <a:lumMod val="50000"/>
                  </a:schemeClr>
                </a:solidFill>
                <a:cs typeface="Arial" pitchFamily="34" charset="0"/>
              </a:rPr>
              <a:t>(сначала в схеме тела, затем  - в реальном пространстве и наконец – в схемах</a:t>
            </a:r>
            <a:r>
              <a:rPr lang="ru-RU" sz="2400" dirty="0" smtClean="0">
                <a:solidFill>
                  <a:schemeClr val="accent2">
                    <a:lumMod val="50000"/>
                  </a:schemeClr>
                </a:solidFill>
                <a:cs typeface="Arial" pitchFamily="34" charset="0"/>
              </a:rPr>
              <a:t>)</a:t>
            </a:r>
          </a:p>
          <a:p>
            <a:endParaRPr lang="ru-RU" sz="2400" dirty="0">
              <a:solidFill>
                <a:schemeClr val="accent2">
                  <a:lumMod val="50000"/>
                </a:schemeClr>
              </a:solidFill>
              <a:cs typeface="Arial" pitchFamily="34" charset="0"/>
            </a:endParaRPr>
          </a:p>
          <a:p>
            <a:r>
              <a:rPr lang="ru-RU" sz="2400" b="1" dirty="0">
                <a:solidFill>
                  <a:schemeClr val="accent1">
                    <a:lumMod val="75000"/>
                  </a:schemeClr>
                </a:solidFill>
                <a:cs typeface="Arial" pitchFamily="34" charset="0"/>
              </a:rPr>
              <a:t>Конструирование и копирование</a:t>
            </a:r>
          </a:p>
          <a:p>
            <a:r>
              <a:rPr lang="ru-RU" sz="2400" b="1" dirty="0">
                <a:solidFill>
                  <a:schemeClr val="accent1">
                    <a:lumMod val="75000"/>
                  </a:schemeClr>
                </a:solidFill>
                <a:cs typeface="Arial" pitchFamily="34" charset="0"/>
              </a:rPr>
              <a:t>Логико-грамматические речевые конструкции</a:t>
            </a:r>
          </a:p>
          <a:p>
            <a:r>
              <a:rPr lang="ru-RU" sz="2400" b="1" dirty="0" err="1">
                <a:solidFill>
                  <a:schemeClr val="accent1">
                    <a:lumMod val="75000"/>
                  </a:schemeClr>
                </a:solidFill>
                <a:cs typeface="Arial" pitchFamily="34" charset="0"/>
              </a:rPr>
              <a:t>Словнсно</a:t>
            </a:r>
            <a:r>
              <a:rPr lang="ru-RU" sz="2400" b="1" dirty="0">
                <a:solidFill>
                  <a:schemeClr val="accent1">
                    <a:lumMod val="75000"/>
                  </a:schemeClr>
                </a:solidFill>
                <a:cs typeface="Arial" pitchFamily="34" charset="0"/>
              </a:rPr>
              <a:t>-логическое мышление</a:t>
            </a:r>
          </a:p>
          <a:p>
            <a:r>
              <a:rPr lang="ru-RU" sz="2400" b="1" dirty="0">
                <a:solidFill>
                  <a:schemeClr val="accent1">
                    <a:lumMod val="75000"/>
                  </a:schemeClr>
                </a:solidFill>
                <a:cs typeface="Arial" pitchFamily="34" charset="0"/>
              </a:rPr>
              <a:t>Слуховой </a:t>
            </a:r>
            <a:r>
              <a:rPr lang="ru-RU" sz="2400" b="1" dirty="0" err="1">
                <a:solidFill>
                  <a:schemeClr val="accent1">
                    <a:lumMod val="75000"/>
                  </a:schemeClr>
                </a:solidFill>
                <a:cs typeface="Arial" pitchFamily="34" charset="0"/>
              </a:rPr>
              <a:t>гнозиз</a:t>
            </a:r>
            <a:r>
              <a:rPr lang="ru-RU" sz="2400" b="1" dirty="0">
                <a:solidFill>
                  <a:schemeClr val="accent1">
                    <a:lumMod val="75000"/>
                  </a:schemeClr>
                </a:solidFill>
                <a:cs typeface="Arial" pitchFamily="34" charset="0"/>
              </a:rPr>
              <a:t> и фонетико-фонематические процессы</a:t>
            </a:r>
          </a:p>
        </p:txBody>
      </p:sp>
      <p:pic>
        <p:nvPicPr>
          <p:cNvPr id="10"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221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Концепция трех структурно-функциональных блоков мозга А.Р.Лурия В  нейропсихологии на основе анализа клинических.. | ВКонтакте"/>
          <p:cNvPicPr/>
          <p:nvPr/>
        </p:nvPicPr>
        <p:blipFill>
          <a:blip r:embed="rId2"/>
          <a:srcRect t="57692" r="58532"/>
          <a:stretch>
            <a:fillRect/>
          </a:stretch>
        </p:blipFill>
        <p:spPr bwMode="auto">
          <a:xfrm>
            <a:off x="1" y="1"/>
            <a:ext cx="2447595" cy="1412776"/>
          </a:xfrm>
          <a:prstGeom prst="rect">
            <a:avLst/>
          </a:prstGeom>
          <a:noFill/>
          <a:ln w="9525">
            <a:noFill/>
            <a:miter lim="800000"/>
            <a:headEnd/>
            <a:tailEnd/>
          </a:ln>
        </p:spPr>
      </p:pic>
      <p:pic>
        <p:nvPicPr>
          <p:cNvPr id="7" name="Содержимое 4" descr="http://images.myshared.ru/4/59137/slide_5.jpg"/>
          <p:cNvPicPr>
            <a:picLocks noGrp="1"/>
          </p:cNvPicPr>
          <p:nvPr>
            <p:ph idx="4294967295"/>
          </p:nvPr>
        </p:nvPicPr>
        <p:blipFill>
          <a:blip r:embed="rId3" cstate="print"/>
          <a:srcRect l="8494" t="3453" r="3806" b="30884"/>
          <a:stretch>
            <a:fillRect/>
          </a:stretch>
        </p:blipFill>
        <p:spPr bwMode="auto">
          <a:xfrm>
            <a:off x="9168342" y="404665"/>
            <a:ext cx="2762249" cy="1357313"/>
          </a:xfrm>
          <a:prstGeom prst="rect">
            <a:avLst/>
          </a:prstGeom>
          <a:noFill/>
          <a:ln w="9525">
            <a:noFill/>
            <a:miter lim="800000"/>
            <a:headEnd/>
            <a:tailEnd/>
          </a:ln>
        </p:spPr>
      </p:pic>
      <p:sp>
        <p:nvSpPr>
          <p:cNvPr id="2" name="Прямоугольник 1"/>
          <p:cNvSpPr/>
          <p:nvPr/>
        </p:nvSpPr>
        <p:spPr>
          <a:xfrm>
            <a:off x="2697527" y="587624"/>
            <a:ext cx="6096000" cy="1107996"/>
          </a:xfrm>
          <a:prstGeom prst="rect">
            <a:avLst/>
          </a:prstGeom>
        </p:spPr>
        <p:txBody>
          <a:bodyPr>
            <a:spAutoFit/>
          </a:bodyPr>
          <a:lstStyle/>
          <a:p>
            <a:r>
              <a:rPr lang="en-US" sz="2400" b="1" dirty="0"/>
              <a:t>III </a:t>
            </a:r>
            <a:r>
              <a:rPr lang="ru-RU" sz="2400" b="1" dirty="0"/>
              <a:t>блок – блок  программирования,   регуляции и контроля </a:t>
            </a:r>
            <a:r>
              <a:rPr lang="ru-RU" b="1" dirty="0"/>
              <a:t/>
            </a:r>
            <a:br>
              <a:rPr lang="ru-RU" b="1" dirty="0"/>
            </a:br>
            <a:r>
              <a:rPr lang="ru-RU" b="1" dirty="0"/>
              <a:t> </a:t>
            </a:r>
            <a:r>
              <a:rPr lang="ru-RU" b="1" dirty="0">
                <a:solidFill>
                  <a:schemeClr val="tx2"/>
                </a:solidFill>
              </a:rPr>
              <a:t>(крыша дома)</a:t>
            </a:r>
            <a:endParaRPr lang="ru-RU" dirty="0"/>
          </a:p>
        </p:txBody>
      </p:sp>
      <p:sp>
        <p:nvSpPr>
          <p:cNvPr id="4" name="Прямоугольник 3"/>
          <p:cNvSpPr/>
          <p:nvPr/>
        </p:nvSpPr>
        <p:spPr>
          <a:xfrm>
            <a:off x="911424" y="1628801"/>
            <a:ext cx="9601067" cy="3847207"/>
          </a:xfrm>
          <a:prstGeom prst="rect">
            <a:avLst/>
          </a:prstGeom>
        </p:spPr>
        <p:txBody>
          <a:bodyPr wrap="square">
            <a:spAutoFit/>
          </a:bodyPr>
          <a:lstStyle/>
          <a:p>
            <a:pPr lvl="0" indent="450850" algn="just" fontAlgn="base">
              <a:spcBef>
                <a:spcPct val="0"/>
              </a:spcBef>
              <a:spcAft>
                <a:spcPct val="0"/>
              </a:spcAft>
              <a:buFont typeface="Wingdings" pitchFamily="2" charset="2"/>
              <a:buChar char="q"/>
            </a:pPr>
            <a:r>
              <a:rPr lang="ru-RU" sz="2800" dirty="0">
                <a:solidFill>
                  <a:schemeClr val="accent2">
                    <a:lumMod val="50000"/>
                  </a:schemeClr>
                </a:solidFill>
                <a:latin typeface="Arial" pitchFamily="34" charset="0"/>
                <a:ea typeface="Times New Roman" pitchFamily="18" charset="0"/>
                <a:cs typeface="Arial" pitchFamily="34" charset="0"/>
              </a:rPr>
              <a:t>функционирует по принципу «Я ДОЛЖЕН»;</a:t>
            </a:r>
          </a:p>
          <a:p>
            <a:pPr lvl="0" indent="450850" algn="just" fontAlgn="base">
              <a:spcBef>
                <a:spcPct val="0"/>
              </a:spcBef>
              <a:spcAft>
                <a:spcPct val="0"/>
              </a:spcAft>
              <a:buFont typeface="Wingdings" pitchFamily="2" charset="2"/>
              <a:buChar char="q"/>
            </a:pPr>
            <a:r>
              <a:rPr lang="ru-RU" sz="2800" dirty="0">
                <a:solidFill>
                  <a:schemeClr val="accent2">
                    <a:lumMod val="50000"/>
                  </a:schemeClr>
                </a:solidFill>
                <a:latin typeface="Arial" pitchFamily="34" charset="0"/>
                <a:ea typeface="Times New Roman" pitchFamily="18" charset="0"/>
                <a:cs typeface="Arial" pitchFamily="34" charset="0"/>
              </a:rPr>
              <a:t>включает лобные доли головного мозга, отвечает за целесообразность поведения в целом; </a:t>
            </a:r>
          </a:p>
          <a:p>
            <a:pPr lvl="0" indent="450850" algn="just" fontAlgn="base">
              <a:spcBef>
                <a:spcPct val="0"/>
              </a:spcBef>
              <a:spcAft>
                <a:spcPct val="0"/>
              </a:spcAft>
              <a:buFont typeface="Wingdings" pitchFamily="2" charset="2"/>
              <a:buChar char="q"/>
            </a:pPr>
            <a:r>
              <a:rPr lang="ru-RU" sz="2800" dirty="0">
                <a:solidFill>
                  <a:schemeClr val="accent2">
                    <a:lumMod val="50000"/>
                  </a:schemeClr>
                </a:solidFill>
                <a:latin typeface="Arial" pitchFamily="34" charset="0"/>
                <a:ea typeface="Times New Roman" pitchFamily="18" charset="0"/>
                <a:cs typeface="Arial" pitchFamily="34" charset="0"/>
              </a:rPr>
              <a:t>формируется от 7-8 до 12-15 лет. </a:t>
            </a:r>
            <a:endParaRPr lang="ru-RU" sz="2800" dirty="0" smtClean="0">
              <a:solidFill>
                <a:schemeClr val="accent2">
                  <a:lumMod val="50000"/>
                </a:schemeClr>
              </a:solidFill>
              <a:latin typeface="Arial" pitchFamily="34" charset="0"/>
              <a:ea typeface="Times New Roman" pitchFamily="18" charset="0"/>
              <a:cs typeface="Arial" pitchFamily="34" charset="0"/>
            </a:endParaRPr>
          </a:p>
          <a:p>
            <a:pPr lvl="0" indent="450850" algn="just" fontAlgn="base">
              <a:spcBef>
                <a:spcPct val="0"/>
              </a:spcBef>
              <a:spcAft>
                <a:spcPct val="0"/>
              </a:spcAft>
              <a:buFont typeface="Wingdings" pitchFamily="2" charset="2"/>
              <a:buChar char="q"/>
            </a:pPr>
            <a:endParaRPr lang="ru-RU" sz="2000" dirty="0">
              <a:solidFill>
                <a:schemeClr val="accent2">
                  <a:lumMod val="50000"/>
                </a:schemeClr>
              </a:solidFill>
              <a:latin typeface="Arial" pitchFamily="34" charset="0"/>
              <a:ea typeface="Times New Roman" pitchFamily="18" charset="0"/>
              <a:cs typeface="Arial" pitchFamily="34" charset="0"/>
            </a:endParaRPr>
          </a:p>
          <a:p>
            <a:pPr lvl="0" indent="450850" algn="just" fontAlgn="base">
              <a:spcBef>
                <a:spcPct val="0"/>
              </a:spcBef>
              <a:spcAft>
                <a:spcPct val="0"/>
              </a:spcAft>
              <a:buFont typeface="Wingdings" pitchFamily="2" charset="2"/>
              <a:buChar char="q"/>
            </a:pPr>
            <a:endParaRPr lang="ru-RU" sz="2000" dirty="0" smtClean="0">
              <a:solidFill>
                <a:schemeClr val="accent2">
                  <a:lumMod val="50000"/>
                </a:schemeClr>
              </a:solidFill>
              <a:latin typeface="Arial" pitchFamily="34" charset="0"/>
              <a:ea typeface="Times New Roman" pitchFamily="18" charset="0"/>
              <a:cs typeface="Arial" pitchFamily="34" charset="0"/>
            </a:endParaRPr>
          </a:p>
          <a:p>
            <a:pPr lvl="0" indent="450850" algn="just" fontAlgn="base">
              <a:spcBef>
                <a:spcPct val="0"/>
              </a:spcBef>
              <a:spcAft>
                <a:spcPct val="0"/>
              </a:spcAft>
              <a:buFont typeface="Wingdings" pitchFamily="2" charset="2"/>
              <a:buChar char="q"/>
            </a:pPr>
            <a:endParaRPr lang="ru-RU" sz="2000" dirty="0">
              <a:solidFill>
                <a:schemeClr val="accent2">
                  <a:lumMod val="50000"/>
                </a:schemeClr>
              </a:solidFill>
              <a:latin typeface="Arial" pitchFamily="34" charset="0"/>
              <a:ea typeface="Times New Roman" pitchFamily="18" charset="0"/>
              <a:cs typeface="Arial" pitchFamily="34" charset="0"/>
            </a:endParaRPr>
          </a:p>
          <a:p>
            <a:pPr lvl="0" indent="450850" algn="just" fontAlgn="base">
              <a:spcBef>
                <a:spcPct val="0"/>
              </a:spcBef>
              <a:spcAft>
                <a:spcPct val="0"/>
              </a:spcAft>
            </a:pPr>
            <a:r>
              <a:rPr lang="ru-RU" b="1" dirty="0">
                <a:solidFill>
                  <a:schemeClr val="tx2"/>
                </a:solidFill>
                <a:latin typeface="Arial" pitchFamily="34" charset="0"/>
                <a:ea typeface="Times New Roman" pitchFamily="18" charset="0"/>
                <a:cs typeface="Arial" pitchFamily="34" charset="0"/>
              </a:rPr>
              <a:t>Анатомическое строение третьего блока мозга обуславливает его ведущую роль в программировании замыслов, целей психической деятельности, в ее регуляции и осуществлении контроля за результатами отдельных действий, а также всего поведения в целом.</a:t>
            </a:r>
            <a:endParaRPr lang="ru-RU" dirty="0"/>
          </a:p>
        </p:txBody>
      </p:sp>
    </p:spTree>
    <p:extLst>
      <p:ext uri="{BB962C8B-B14F-4D97-AF65-F5344CB8AC3E}">
        <p14:creationId xmlns:p14="http://schemas.microsoft.com/office/powerpoint/2010/main" val="4009906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1713" y="283890"/>
            <a:ext cx="9121013" cy="461665"/>
          </a:xfrm>
          <a:prstGeom prst="rect">
            <a:avLst/>
          </a:prstGeom>
        </p:spPr>
        <p:txBody>
          <a:bodyPr wrap="square">
            <a:spAutoFit/>
          </a:bodyPr>
          <a:lstStyle/>
          <a:p>
            <a:r>
              <a:rPr lang="ru-RU" sz="2400" b="1" dirty="0">
                <a:solidFill>
                  <a:schemeClr val="accent1">
                    <a:lumMod val="75000"/>
                  </a:schemeClr>
                </a:solidFill>
              </a:rPr>
              <a:t>Признаки </a:t>
            </a:r>
            <a:r>
              <a:rPr lang="ru-RU" sz="2400" b="1" dirty="0" err="1">
                <a:solidFill>
                  <a:schemeClr val="accent1">
                    <a:lumMod val="75000"/>
                  </a:schemeClr>
                </a:solidFill>
              </a:rPr>
              <a:t>несформированности</a:t>
            </a:r>
            <a:r>
              <a:rPr lang="en-US" sz="2400" b="1" dirty="0">
                <a:solidFill>
                  <a:schemeClr val="accent1">
                    <a:lumMod val="75000"/>
                  </a:schemeClr>
                </a:solidFill>
              </a:rPr>
              <a:t> III </a:t>
            </a:r>
            <a:r>
              <a:rPr lang="ru-RU" sz="2400" b="1" dirty="0">
                <a:solidFill>
                  <a:schemeClr val="accent1">
                    <a:lumMod val="75000"/>
                  </a:schemeClr>
                </a:solidFill>
              </a:rPr>
              <a:t>блока мозга</a:t>
            </a:r>
            <a:endParaRPr lang="ru-RU" sz="2400" dirty="0">
              <a:solidFill>
                <a:schemeClr val="accent1">
                  <a:lumMod val="75000"/>
                </a:schemeClr>
              </a:solidFill>
            </a:endParaRPr>
          </a:p>
        </p:txBody>
      </p:sp>
      <p:sp>
        <p:nvSpPr>
          <p:cNvPr id="5" name="Прямоугольник 4"/>
          <p:cNvSpPr/>
          <p:nvPr/>
        </p:nvSpPr>
        <p:spPr>
          <a:xfrm>
            <a:off x="719403" y="612845"/>
            <a:ext cx="11325445" cy="3785652"/>
          </a:xfrm>
          <a:prstGeom prst="rect">
            <a:avLst/>
          </a:prstGeom>
        </p:spPr>
        <p:txBody>
          <a:bodyPr wrap="square">
            <a:spAutoFit/>
          </a:bodyPr>
          <a:lstStyle/>
          <a:p>
            <a:pPr marL="285750" indent="-285750">
              <a:buFont typeface="Wingdings" pitchFamily="2" charset="2"/>
              <a:buChar char="Ø"/>
            </a:pPr>
            <a:r>
              <a:rPr lang="ru-RU" sz="2400" dirty="0">
                <a:solidFill>
                  <a:schemeClr val="accent2">
                    <a:lumMod val="50000"/>
                  </a:schemeClr>
                </a:solidFill>
              </a:rPr>
              <a:t>детей трудно чем либо увлечь, они безразличны ко всем видам </a:t>
            </a:r>
            <a:r>
              <a:rPr lang="ru-RU" sz="2400" dirty="0" smtClean="0">
                <a:solidFill>
                  <a:schemeClr val="accent2">
                    <a:lumMod val="50000"/>
                  </a:schemeClr>
                </a:solidFill>
              </a:rPr>
              <a:t>деятельности;</a:t>
            </a:r>
          </a:p>
          <a:p>
            <a:pPr marL="285750" indent="-285750">
              <a:buFont typeface="Wingdings" pitchFamily="2" charset="2"/>
              <a:buChar char="Ø"/>
            </a:pPr>
            <a:r>
              <a:rPr lang="ru-RU" sz="2400" dirty="0" smtClean="0">
                <a:solidFill>
                  <a:schemeClr val="accent2">
                    <a:lumMod val="50000"/>
                  </a:schemeClr>
                </a:solidFill>
              </a:rPr>
              <a:t>у </a:t>
            </a:r>
            <a:r>
              <a:rPr lang="ru-RU" sz="2400" dirty="0">
                <a:solidFill>
                  <a:schemeClr val="accent2">
                    <a:lumMod val="50000"/>
                  </a:schemeClr>
                </a:solidFill>
              </a:rPr>
              <a:t>них высокая отвлекаемость на любой стимул, который появляется в поле их </a:t>
            </a:r>
            <a:r>
              <a:rPr lang="ru-RU" sz="2400" dirty="0" smtClean="0">
                <a:solidFill>
                  <a:schemeClr val="accent2">
                    <a:lumMod val="50000"/>
                  </a:schemeClr>
                </a:solidFill>
              </a:rPr>
              <a:t>зрения;</a:t>
            </a:r>
          </a:p>
          <a:p>
            <a:pPr marL="285750" indent="-285750">
              <a:buFont typeface="Wingdings" pitchFamily="2" charset="2"/>
              <a:buChar char="Ø"/>
            </a:pPr>
            <a:r>
              <a:rPr lang="ru-RU" sz="2400" dirty="0" smtClean="0">
                <a:solidFill>
                  <a:schemeClr val="accent2">
                    <a:lumMod val="50000"/>
                  </a:schemeClr>
                </a:solidFill>
              </a:rPr>
              <a:t>у </a:t>
            </a:r>
            <a:r>
              <a:rPr lang="ru-RU" sz="2400" dirty="0">
                <a:solidFill>
                  <a:schemeClr val="accent2">
                    <a:lumMod val="50000"/>
                  </a:schemeClr>
                </a:solidFill>
              </a:rPr>
              <a:t>детей наблюдается тенденция к упрощению любой программы </a:t>
            </a:r>
            <a:r>
              <a:rPr lang="ru-RU" sz="2400" dirty="0" smtClean="0">
                <a:solidFill>
                  <a:schemeClr val="accent2">
                    <a:lumMod val="50000"/>
                  </a:schemeClr>
                </a:solidFill>
              </a:rPr>
              <a:t>деятельности;</a:t>
            </a:r>
          </a:p>
          <a:p>
            <a:pPr marL="285750" indent="-285750">
              <a:buFont typeface="Wingdings" pitchFamily="2" charset="2"/>
              <a:buChar char="Ø"/>
            </a:pPr>
            <a:r>
              <a:rPr lang="ru-RU" sz="2400" dirty="0" smtClean="0">
                <a:solidFill>
                  <a:schemeClr val="accent2">
                    <a:lumMod val="50000"/>
                  </a:schemeClr>
                </a:solidFill>
              </a:rPr>
              <a:t>они </a:t>
            </a:r>
            <a:r>
              <a:rPr lang="ru-RU" sz="2400" dirty="0">
                <a:solidFill>
                  <a:schemeClr val="accent2">
                    <a:lumMod val="50000"/>
                  </a:schemeClr>
                </a:solidFill>
              </a:rPr>
              <a:t>не могут решать смысловые задачи;</a:t>
            </a:r>
          </a:p>
          <a:p>
            <a:r>
              <a:rPr lang="ru-RU" sz="2400" dirty="0">
                <a:solidFill>
                  <a:schemeClr val="accent2">
                    <a:lumMod val="50000"/>
                  </a:schemeClr>
                </a:solidFill>
              </a:rPr>
              <a:t>на письме они допускают много пропусков букв, </a:t>
            </a:r>
            <a:r>
              <a:rPr lang="ru-RU" sz="2400" dirty="0" err="1">
                <a:solidFill>
                  <a:schemeClr val="accent2">
                    <a:lumMod val="50000"/>
                  </a:schemeClr>
                </a:solidFill>
              </a:rPr>
              <a:t>недописываний</a:t>
            </a:r>
            <a:r>
              <a:rPr lang="ru-RU" sz="2400" dirty="0">
                <a:solidFill>
                  <a:schemeClr val="accent2">
                    <a:lumMod val="50000"/>
                  </a:schemeClr>
                </a:solidFill>
              </a:rPr>
              <a:t> слов, не доделывают до конца начатое упражнение;</a:t>
            </a:r>
          </a:p>
          <a:p>
            <a:r>
              <a:rPr lang="ru-RU" sz="2400" dirty="0">
                <a:solidFill>
                  <a:schemeClr val="accent2">
                    <a:lumMod val="50000"/>
                  </a:schemeClr>
                </a:solidFill>
              </a:rPr>
              <a:t>речь крайне бедная.</a:t>
            </a:r>
          </a:p>
          <a:p>
            <a:pPr algn="just">
              <a:buNone/>
            </a:pPr>
            <a:r>
              <a:rPr lang="ru-RU" sz="2000" dirty="0"/>
              <a:t>          </a:t>
            </a:r>
            <a:r>
              <a:rPr lang="ru-RU" sz="2000" b="1" dirty="0">
                <a:solidFill>
                  <a:srgbClr val="FF0000"/>
                </a:solidFill>
              </a:rPr>
              <a:t>!!</a:t>
            </a:r>
            <a:r>
              <a:rPr lang="ru-RU" sz="2000" b="1" dirty="0">
                <a:solidFill>
                  <a:srgbClr val="C00000"/>
                </a:solidFill>
              </a:rPr>
              <a:t>!!!</a:t>
            </a:r>
            <a:r>
              <a:rPr lang="ru-RU" sz="2000" b="1" dirty="0"/>
              <a:t> </a:t>
            </a:r>
            <a:r>
              <a:rPr lang="ru-RU" sz="2400" b="1" dirty="0">
                <a:solidFill>
                  <a:schemeClr val="accent1">
                    <a:lumMod val="75000"/>
                  </a:schemeClr>
                </a:solidFill>
              </a:rPr>
              <a:t>Условием правильного функционирования </a:t>
            </a:r>
            <a:r>
              <a:rPr lang="en-US" sz="2400" b="1" dirty="0">
                <a:solidFill>
                  <a:schemeClr val="accent1">
                    <a:lumMod val="75000"/>
                  </a:schemeClr>
                </a:solidFill>
              </a:rPr>
              <a:t>III </a:t>
            </a:r>
            <a:r>
              <a:rPr lang="ru-RU" sz="2400" b="1" dirty="0">
                <a:solidFill>
                  <a:schemeClr val="accent1">
                    <a:lumMod val="75000"/>
                  </a:schemeClr>
                </a:solidFill>
              </a:rPr>
              <a:t>блока является стабильная работа </a:t>
            </a:r>
            <a:r>
              <a:rPr lang="en-US" sz="2400" b="1" dirty="0">
                <a:solidFill>
                  <a:schemeClr val="accent1">
                    <a:lumMod val="75000"/>
                  </a:schemeClr>
                </a:solidFill>
              </a:rPr>
              <a:t>I </a:t>
            </a:r>
            <a:r>
              <a:rPr lang="ru-RU" sz="2400" b="1" dirty="0">
                <a:solidFill>
                  <a:schemeClr val="accent1">
                    <a:lumMod val="75000"/>
                  </a:schemeClr>
                </a:solidFill>
              </a:rPr>
              <a:t>и </a:t>
            </a:r>
            <a:r>
              <a:rPr lang="en-US" sz="2400" b="1" dirty="0">
                <a:solidFill>
                  <a:schemeClr val="accent1">
                    <a:lumMod val="75000"/>
                  </a:schemeClr>
                </a:solidFill>
              </a:rPr>
              <a:t>II </a:t>
            </a:r>
            <a:r>
              <a:rPr lang="ru-RU" sz="2400" b="1" dirty="0">
                <a:solidFill>
                  <a:schemeClr val="accent1">
                    <a:lumMod val="75000"/>
                  </a:schemeClr>
                </a:solidFill>
              </a:rPr>
              <a:t> блоков.</a:t>
            </a:r>
          </a:p>
        </p:txBody>
      </p:sp>
      <p:sp>
        <p:nvSpPr>
          <p:cNvPr id="9" name="Прямоугольник 8"/>
          <p:cNvSpPr/>
          <p:nvPr/>
        </p:nvSpPr>
        <p:spPr>
          <a:xfrm>
            <a:off x="386925" y="4449043"/>
            <a:ext cx="9357480" cy="1938992"/>
          </a:xfrm>
          <a:prstGeom prst="rect">
            <a:avLst/>
          </a:prstGeom>
        </p:spPr>
        <p:txBody>
          <a:bodyPr wrap="square">
            <a:spAutoFit/>
          </a:bodyPr>
          <a:lstStyle/>
          <a:p>
            <a:r>
              <a:rPr lang="ru-RU" sz="2400" dirty="0"/>
              <a:t>При недостаточном развитии третьего блока ребенок не соблюдает правила – любые – и не может себя контролировать. Ребёнку трудно анализировать свои ошибки и делать соответствующие выводы. Целесообразное поведение заменяется инертным, стереотипным, либо импульсивным.</a:t>
            </a:r>
          </a:p>
        </p:txBody>
      </p:sp>
    </p:spTree>
    <p:extLst>
      <p:ext uri="{BB962C8B-B14F-4D97-AF65-F5344CB8AC3E}">
        <p14:creationId xmlns:p14="http://schemas.microsoft.com/office/powerpoint/2010/main" val="3643598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656623" y="717848"/>
            <a:ext cx="8230327" cy="523220"/>
          </a:xfrm>
          <a:prstGeom prst="rect">
            <a:avLst/>
          </a:prstGeom>
        </p:spPr>
        <p:txBody>
          <a:bodyPr wrap="square">
            <a:spAutoFit/>
          </a:bodyPr>
          <a:lstStyle/>
          <a:p>
            <a:r>
              <a:rPr lang="ru-RU" sz="2800" b="1" dirty="0" smtClean="0">
                <a:solidFill>
                  <a:schemeClr val="accent1">
                    <a:lumMod val="75000"/>
                  </a:schemeClr>
                </a:solidFill>
              </a:rPr>
              <a:t>Нейропсихологические методы и приемы в работе</a:t>
            </a:r>
            <a:endParaRPr lang="ru-RU" sz="2800" b="1" dirty="0">
              <a:solidFill>
                <a:schemeClr val="accent1">
                  <a:lumMod val="75000"/>
                </a:schemeClr>
              </a:solidFill>
            </a:endParaRPr>
          </a:p>
        </p:txBody>
      </p:sp>
      <p:sp>
        <p:nvSpPr>
          <p:cNvPr id="14" name="Прямоугольник 13"/>
          <p:cNvSpPr/>
          <p:nvPr/>
        </p:nvSpPr>
        <p:spPr>
          <a:xfrm>
            <a:off x="729003" y="1845158"/>
            <a:ext cx="9793088" cy="3600986"/>
          </a:xfrm>
          <a:prstGeom prst="rect">
            <a:avLst/>
          </a:prstGeom>
        </p:spPr>
        <p:txBody>
          <a:bodyPr wrap="square">
            <a:spAutoFit/>
          </a:bodyPr>
          <a:lstStyle/>
          <a:p>
            <a:r>
              <a:rPr lang="ru-RU" sz="3600" b="1" dirty="0" err="1">
                <a:solidFill>
                  <a:schemeClr val="accent1">
                    <a:lumMod val="75000"/>
                  </a:schemeClr>
                </a:solidFill>
              </a:rPr>
              <a:t>Кинезиология</a:t>
            </a:r>
            <a:r>
              <a:rPr lang="ru-RU" sz="2800" dirty="0"/>
              <a:t> - </a:t>
            </a:r>
            <a:r>
              <a:rPr lang="ru-RU" sz="3200" dirty="0"/>
              <a:t>наука о развитии умственных способностей через определенные двигательные упражнения </a:t>
            </a:r>
            <a:endParaRPr lang="ru-RU" sz="3200" dirty="0" smtClean="0"/>
          </a:p>
          <a:p>
            <a:pPr marL="285750" indent="-285750">
              <a:buFont typeface="Wingdings" pitchFamily="2" charset="2"/>
              <a:buChar char="Ø"/>
            </a:pPr>
            <a:r>
              <a:rPr lang="ru-RU" sz="3200" dirty="0" smtClean="0"/>
              <a:t>Создаются </a:t>
            </a:r>
            <a:r>
              <a:rPr lang="ru-RU" sz="3200" dirty="0"/>
              <a:t>новые нейронные связи </a:t>
            </a:r>
            <a:endParaRPr lang="ru-RU" sz="3200" dirty="0" smtClean="0"/>
          </a:p>
          <a:p>
            <a:pPr marL="285750" indent="-285750">
              <a:buFont typeface="Wingdings" pitchFamily="2" charset="2"/>
              <a:buChar char="Ø"/>
            </a:pPr>
            <a:r>
              <a:rPr lang="ru-RU" sz="3200" dirty="0" smtClean="0"/>
              <a:t>Улучшается </a:t>
            </a:r>
            <a:r>
              <a:rPr lang="ru-RU" sz="3200" dirty="0"/>
              <a:t>работа головного </a:t>
            </a:r>
            <a:r>
              <a:rPr lang="ru-RU" sz="3200" dirty="0" smtClean="0"/>
              <a:t>мозга</a:t>
            </a:r>
          </a:p>
          <a:p>
            <a:pPr marL="285750" indent="-285750">
              <a:buFont typeface="Wingdings" pitchFamily="2" charset="2"/>
              <a:buChar char="Ø"/>
            </a:pPr>
            <a:r>
              <a:rPr lang="ru-RU" sz="3200" dirty="0" smtClean="0"/>
              <a:t> </a:t>
            </a:r>
            <a:r>
              <a:rPr lang="ru-RU" sz="3200" dirty="0"/>
              <a:t>Развиваются все психические процессы </a:t>
            </a:r>
            <a:endParaRPr lang="ru-RU" sz="3200" dirty="0" smtClean="0"/>
          </a:p>
          <a:p>
            <a:pPr marL="285750" indent="-285750">
              <a:buFont typeface="Wingdings" pitchFamily="2" charset="2"/>
              <a:buChar char="Ø"/>
            </a:pPr>
            <a:r>
              <a:rPr lang="ru-RU" sz="3200" dirty="0" smtClean="0"/>
              <a:t>Развивается </a:t>
            </a:r>
            <a:r>
              <a:rPr lang="ru-RU" sz="3200" dirty="0"/>
              <a:t>интеллекта</a:t>
            </a:r>
          </a:p>
        </p:txBody>
      </p:sp>
    </p:spTree>
    <p:extLst>
      <p:ext uri="{BB962C8B-B14F-4D97-AF65-F5344CB8AC3E}">
        <p14:creationId xmlns:p14="http://schemas.microsoft.com/office/powerpoint/2010/main" val="395501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07385" y="458214"/>
            <a:ext cx="9887192" cy="1877437"/>
          </a:xfrm>
          <a:prstGeom prst="rect">
            <a:avLst/>
          </a:prstGeom>
        </p:spPr>
        <p:txBody>
          <a:bodyPr wrap="square">
            <a:spAutoFit/>
          </a:bodyPr>
          <a:lstStyle/>
          <a:p>
            <a:r>
              <a:rPr lang="ru-RU" sz="3200" b="1" dirty="0">
                <a:solidFill>
                  <a:schemeClr val="accent1">
                    <a:lumMod val="75000"/>
                  </a:schemeClr>
                </a:solidFill>
              </a:rPr>
              <a:t>Нейропсихологические упражнения </a:t>
            </a:r>
            <a:r>
              <a:rPr lang="ru-RU" sz="2400" dirty="0"/>
              <a:t>– </a:t>
            </a:r>
            <a:r>
              <a:rPr lang="ru-RU" sz="2800" dirty="0"/>
              <a:t>воздействие на сенсомоторный уровень с учетом общих закономерностей онтогенеза (развития) вызывающее активизацию в развитии всех </a:t>
            </a:r>
            <a:r>
              <a:rPr lang="ru-RU" sz="2800" dirty="0" smtClean="0"/>
              <a:t>ВПФ:   память, мышление,   внимание,  речь ,  восприятие</a:t>
            </a:r>
            <a:endParaRPr lang="ru-RU" sz="2800" dirty="0"/>
          </a:p>
        </p:txBody>
      </p:sp>
      <p:sp>
        <p:nvSpPr>
          <p:cNvPr id="3" name="Прямоугольник 2"/>
          <p:cNvSpPr/>
          <p:nvPr/>
        </p:nvSpPr>
        <p:spPr>
          <a:xfrm>
            <a:off x="1047933" y="2780929"/>
            <a:ext cx="9887192" cy="3600986"/>
          </a:xfrm>
          <a:prstGeom prst="rect">
            <a:avLst/>
          </a:prstGeom>
        </p:spPr>
        <p:txBody>
          <a:bodyPr wrap="square">
            <a:spAutoFit/>
          </a:bodyPr>
          <a:lstStyle/>
          <a:p>
            <a:r>
              <a:rPr lang="ru-RU" sz="3200" b="1" dirty="0" err="1">
                <a:solidFill>
                  <a:schemeClr val="accent1">
                    <a:lumMod val="75000"/>
                  </a:schemeClr>
                </a:solidFill>
              </a:rPr>
              <a:t>Кинезиологические</a:t>
            </a:r>
            <a:r>
              <a:rPr lang="ru-RU" sz="3200" b="1" dirty="0">
                <a:solidFill>
                  <a:schemeClr val="accent1">
                    <a:lumMod val="75000"/>
                  </a:schemeClr>
                </a:solidFill>
              </a:rPr>
              <a:t> упражнения </a:t>
            </a:r>
            <a:r>
              <a:rPr lang="ru-RU" sz="2400" dirty="0"/>
              <a:t>– </a:t>
            </a:r>
            <a:r>
              <a:rPr lang="ru-RU" sz="2800" dirty="0"/>
              <a:t>комплекс движений, позволяющих активизировать межполушарное </a:t>
            </a:r>
            <a:r>
              <a:rPr lang="ru-RU" sz="2800" dirty="0" smtClean="0"/>
              <a:t>воздействие: </a:t>
            </a:r>
          </a:p>
          <a:p>
            <a:pPr marL="285750" indent="-285750">
              <a:buFont typeface="Arial" pitchFamily="34" charset="0"/>
              <a:buChar char="•"/>
            </a:pPr>
            <a:r>
              <a:rPr lang="ru-RU" sz="2800" dirty="0"/>
              <a:t> </a:t>
            </a:r>
            <a:r>
              <a:rPr lang="ru-RU" sz="2800" dirty="0" smtClean="0"/>
              <a:t>Синхронизируют </a:t>
            </a:r>
            <a:r>
              <a:rPr lang="ru-RU" sz="2800" dirty="0"/>
              <a:t>работу </a:t>
            </a:r>
            <a:r>
              <a:rPr lang="ru-RU" sz="2800" dirty="0" smtClean="0"/>
              <a:t>полушарий</a:t>
            </a:r>
          </a:p>
          <a:p>
            <a:pPr marL="285750" indent="-285750">
              <a:buFont typeface="Arial" pitchFamily="34" charset="0"/>
              <a:buChar char="•"/>
            </a:pPr>
            <a:r>
              <a:rPr lang="ru-RU" sz="2800" dirty="0" smtClean="0"/>
              <a:t> </a:t>
            </a:r>
            <a:r>
              <a:rPr lang="ru-RU" sz="2800" dirty="0"/>
              <a:t>Повышают способность к произвольному контролю </a:t>
            </a:r>
            <a:endParaRPr lang="ru-RU" sz="2800" dirty="0" smtClean="0"/>
          </a:p>
          <a:p>
            <a:pPr marL="285750" indent="-285750">
              <a:buFont typeface="Arial" pitchFamily="34" charset="0"/>
              <a:buChar char="•"/>
            </a:pPr>
            <a:r>
              <a:rPr lang="ru-RU" sz="2800" dirty="0" smtClean="0"/>
              <a:t>Снижают утомляемость</a:t>
            </a:r>
          </a:p>
          <a:p>
            <a:pPr marL="285750" indent="-285750">
              <a:buFont typeface="Arial" pitchFamily="34" charset="0"/>
              <a:buChar char="•"/>
            </a:pPr>
            <a:r>
              <a:rPr lang="ru-RU" sz="2800" dirty="0" smtClean="0"/>
              <a:t> </a:t>
            </a:r>
            <a:r>
              <a:rPr lang="ru-RU" sz="2800" dirty="0"/>
              <a:t>Повышают </a:t>
            </a:r>
            <a:r>
              <a:rPr lang="ru-RU" sz="2800" dirty="0" smtClean="0"/>
              <a:t>стрессоустойчивость</a:t>
            </a:r>
          </a:p>
          <a:p>
            <a:pPr marL="285750" indent="-285750">
              <a:buFont typeface="Arial" pitchFamily="34" charset="0"/>
              <a:buChar char="•"/>
            </a:pPr>
            <a:r>
              <a:rPr lang="ru-RU" sz="2800" dirty="0" smtClean="0"/>
              <a:t> </a:t>
            </a:r>
            <a:r>
              <a:rPr lang="ru-RU" sz="2800" dirty="0"/>
              <a:t>Развиваются все психические процессы </a:t>
            </a:r>
            <a:endParaRPr lang="ru-RU" sz="2800" dirty="0" smtClean="0"/>
          </a:p>
          <a:p>
            <a:pPr marL="285750" indent="-285750">
              <a:buFont typeface="Arial" pitchFamily="34" charset="0"/>
              <a:buChar char="•"/>
            </a:pPr>
            <a:r>
              <a:rPr lang="ru-RU" sz="2800" dirty="0" smtClean="0"/>
              <a:t>Развивается </a:t>
            </a:r>
            <a:r>
              <a:rPr lang="ru-RU" sz="2800" dirty="0"/>
              <a:t>мелкая и крупная моторика</a:t>
            </a:r>
          </a:p>
        </p:txBody>
      </p:sp>
    </p:spTree>
    <p:extLst>
      <p:ext uri="{BB962C8B-B14F-4D97-AF65-F5344CB8AC3E}">
        <p14:creationId xmlns:p14="http://schemas.microsoft.com/office/powerpoint/2010/main" val="421419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23392" y="476673"/>
            <a:ext cx="10849205" cy="5232202"/>
          </a:xfrm>
          <a:prstGeom prst="rect">
            <a:avLst/>
          </a:prstGeom>
        </p:spPr>
        <p:txBody>
          <a:bodyPr wrap="square">
            <a:spAutoFit/>
          </a:bodyPr>
          <a:lstStyle/>
          <a:p>
            <a:pPr algn="ctr"/>
            <a:r>
              <a:rPr lang="ru-RU" sz="2800" b="1" dirty="0">
                <a:solidFill>
                  <a:schemeClr val="accent1">
                    <a:lumMod val="75000"/>
                  </a:schemeClr>
                </a:solidFill>
              </a:rPr>
              <a:t>Результат </a:t>
            </a:r>
            <a:r>
              <a:rPr lang="ru-RU" sz="2800" b="1" dirty="0" smtClean="0">
                <a:solidFill>
                  <a:schemeClr val="accent1">
                    <a:lumMod val="75000"/>
                  </a:schemeClr>
                </a:solidFill>
              </a:rPr>
              <a:t> применения данных упражнений в работе: </a:t>
            </a:r>
          </a:p>
          <a:p>
            <a:endParaRPr lang="ru-RU" b="1" dirty="0"/>
          </a:p>
          <a:p>
            <a:pPr marL="285750" indent="-285750">
              <a:buFont typeface="Wingdings" pitchFamily="2" charset="2"/>
              <a:buChar char="Ø"/>
            </a:pPr>
            <a:r>
              <a:rPr lang="ru-RU" sz="3200" dirty="0" smtClean="0"/>
              <a:t>Снижение </a:t>
            </a:r>
            <a:r>
              <a:rPr lang="ru-RU" sz="3200" dirty="0"/>
              <a:t>психоэмоционального напряжения </a:t>
            </a:r>
            <a:endParaRPr lang="ru-RU" sz="3200" dirty="0" smtClean="0"/>
          </a:p>
          <a:p>
            <a:pPr marL="285750" indent="-285750">
              <a:buFont typeface="Wingdings" pitchFamily="2" charset="2"/>
              <a:buChar char="Ø"/>
            </a:pPr>
            <a:r>
              <a:rPr lang="ru-RU" sz="3200" dirty="0" smtClean="0"/>
              <a:t>Коррекция </a:t>
            </a:r>
            <a:r>
              <a:rPr lang="ru-RU" sz="3200" dirty="0"/>
              <a:t>имеющихся </a:t>
            </a:r>
            <a:r>
              <a:rPr lang="ru-RU" sz="3200" dirty="0" smtClean="0"/>
              <a:t>трудностей</a:t>
            </a:r>
          </a:p>
          <a:p>
            <a:pPr marL="285750" indent="-285750">
              <a:buFont typeface="Wingdings" pitchFamily="2" charset="2"/>
              <a:buChar char="Ø"/>
            </a:pPr>
            <a:r>
              <a:rPr lang="ru-RU" sz="3200" dirty="0" smtClean="0"/>
              <a:t>Развитие </a:t>
            </a:r>
            <a:r>
              <a:rPr lang="ru-RU" sz="3200" dirty="0"/>
              <a:t>зрительно-пространственной координации </a:t>
            </a:r>
            <a:endParaRPr lang="ru-RU" sz="3200" dirty="0" smtClean="0"/>
          </a:p>
          <a:p>
            <a:pPr marL="285750" indent="-285750">
              <a:buFont typeface="Wingdings" pitchFamily="2" charset="2"/>
              <a:buChar char="Ø"/>
            </a:pPr>
            <a:r>
              <a:rPr lang="ru-RU" sz="3200" dirty="0" smtClean="0"/>
              <a:t>Активизация </a:t>
            </a:r>
            <a:r>
              <a:rPr lang="ru-RU" sz="3200" dirty="0"/>
              <a:t>познавательной и речемыслительной </a:t>
            </a:r>
            <a:r>
              <a:rPr lang="ru-RU" sz="3200" dirty="0" smtClean="0"/>
              <a:t>деятельности </a:t>
            </a:r>
          </a:p>
          <a:p>
            <a:pPr marL="285750" indent="-285750">
              <a:buFont typeface="Wingdings" pitchFamily="2" charset="2"/>
              <a:buChar char="Ø"/>
            </a:pPr>
            <a:r>
              <a:rPr lang="ru-RU" sz="3200" dirty="0" smtClean="0"/>
              <a:t>Позволяет </a:t>
            </a:r>
            <a:r>
              <a:rPr lang="ru-RU" sz="3200" dirty="0"/>
              <a:t>приблизить любой вид онтогенеза (атипичный, патологический) к нормальному </a:t>
            </a:r>
            <a:r>
              <a:rPr lang="ru-RU" sz="3200" dirty="0" smtClean="0"/>
              <a:t>течению</a:t>
            </a:r>
          </a:p>
          <a:p>
            <a:pPr marL="285750" indent="-285750">
              <a:buFont typeface="Wingdings" pitchFamily="2" charset="2"/>
              <a:buChar char="Ø"/>
            </a:pPr>
            <a:r>
              <a:rPr lang="ru-RU" sz="3200" dirty="0" smtClean="0"/>
              <a:t>Облегчает </a:t>
            </a:r>
            <a:r>
              <a:rPr lang="ru-RU" sz="3200" dirty="0"/>
              <a:t>вхождение ребенка в обычную социальную среду. </a:t>
            </a:r>
          </a:p>
        </p:txBody>
      </p:sp>
    </p:spTree>
    <p:extLst>
      <p:ext uri="{BB962C8B-B14F-4D97-AF65-F5344CB8AC3E}">
        <p14:creationId xmlns:p14="http://schemas.microsoft.com/office/powerpoint/2010/main" val="120697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p:nvPr/>
        </p:nvPicPr>
        <p:blipFill rotWithShape="1">
          <a:blip r:embed="rId2"/>
          <a:srcRect l="3846" t="17673" r="9295" b="5645"/>
          <a:stretch/>
        </p:blipFill>
        <p:spPr bwMode="auto">
          <a:xfrm>
            <a:off x="527381" y="1052274"/>
            <a:ext cx="10945216" cy="5040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293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61" y="2270695"/>
            <a:ext cx="4699627" cy="3451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Заголовок 1">
            <a:extLst>
              <a:ext uri="{FF2B5EF4-FFF2-40B4-BE49-F238E27FC236}">
                <a16:creationId xmlns:a16="http://schemas.microsoft.com/office/drawing/2014/main" xmlns="" id="{3D638ACE-163E-40EB-A458-E794C67EA2A6}"/>
              </a:ext>
            </a:extLst>
          </p:cNvPr>
          <p:cNvSpPr>
            <a:spLocks noGrp="1"/>
          </p:cNvSpPr>
          <p:nvPr>
            <p:ph type="ctrTitle"/>
          </p:nvPr>
        </p:nvSpPr>
        <p:spPr>
          <a:xfrm>
            <a:off x="183269" y="100584"/>
            <a:ext cx="11606784" cy="1517904"/>
          </a:xfrm>
        </p:spPr>
        <p:txBody>
          <a:bodyPr rtlCol="0">
            <a:normAutofit fontScale="90000"/>
          </a:bodyPr>
          <a:lstStyle/>
          <a:p>
            <a:pPr algn="ctr"/>
            <a:r>
              <a:rPr lang="ru-RU" sz="3600" dirty="0"/>
              <a:t>«</a:t>
            </a:r>
            <a:r>
              <a:rPr lang="ru-RU" sz="3600" dirty="0" err="1" smtClean="0"/>
              <a:t>Нейро</a:t>
            </a:r>
            <a:r>
              <a:rPr lang="ru-RU" sz="3600" dirty="0" smtClean="0"/>
              <a:t>-упражнения</a:t>
            </a:r>
            <a:r>
              <a:rPr lang="en-US" sz="3600" dirty="0" smtClean="0"/>
              <a:t> </a:t>
            </a:r>
            <a:r>
              <a:rPr lang="ru-RU" sz="3600" dirty="0" smtClean="0"/>
              <a:t>и </a:t>
            </a:r>
            <a:r>
              <a:rPr lang="ru-RU" sz="3600" dirty="0" err="1" smtClean="0"/>
              <a:t>нейро</a:t>
            </a:r>
            <a:r>
              <a:rPr lang="ru-RU" sz="3600" dirty="0" smtClean="0"/>
              <a:t>-игры </a:t>
            </a:r>
            <a:br>
              <a:rPr lang="ru-RU" sz="3600" dirty="0" smtClean="0"/>
            </a:br>
            <a:r>
              <a:rPr lang="ru-RU" sz="3600" dirty="0" smtClean="0"/>
              <a:t>в </a:t>
            </a:r>
            <a:r>
              <a:rPr lang="ru-RU" sz="3600" dirty="0"/>
              <a:t>работе </a:t>
            </a:r>
            <a:r>
              <a:rPr lang="ru-RU" sz="3600" dirty="0" smtClean="0"/>
              <a:t>педагога психолога и учителя логопеда </a:t>
            </a:r>
            <a:br>
              <a:rPr lang="ru-RU" sz="3600" dirty="0" smtClean="0"/>
            </a:br>
            <a:r>
              <a:rPr lang="ru-RU" sz="3600" dirty="0" smtClean="0"/>
              <a:t>с </a:t>
            </a:r>
            <a:r>
              <a:rPr lang="ru-RU" sz="3600" dirty="0"/>
              <a:t>детьми с ОВЗ»</a:t>
            </a:r>
          </a:p>
        </p:txBody>
      </p:sp>
      <p:sp>
        <p:nvSpPr>
          <p:cNvPr id="4" name="TextBox 3"/>
          <p:cNvSpPr txBox="1"/>
          <p:nvPr/>
        </p:nvSpPr>
        <p:spPr>
          <a:xfrm>
            <a:off x="5251704" y="2270695"/>
            <a:ext cx="7068312" cy="4154984"/>
          </a:xfrm>
          <a:prstGeom prst="rect">
            <a:avLst/>
          </a:prstGeom>
          <a:noFill/>
        </p:spPr>
        <p:txBody>
          <a:bodyPr wrap="square" rtlCol="0">
            <a:spAutoFit/>
          </a:bodyPr>
          <a:lstStyle/>
          <a:p>
            <a:r>
              <a:rPr lang="ru-RU" sz="2400" dirty="0">
                <a:solidFill>
                  <a:schemeClr val="tx1">
                    <a:lumMod val="50000"/>
                  </a:schemeClr>
                </a:solidFill>
              </a:rPr>
              <a:t>Нейропсихологические упражнения направленны на комплексную тренировку</a:t>
            </a:r>
          </a:p>
          <a:p>
            <a:r>
              <a:rPr lang="ru-RU" sz="2400" dirty="0">
                <a:solidFill>
                  <a:schemeClr val="tx1">
                    <a:lumMod val="50000"/>
                  </a:schemeClr>
                </a:solidFill>
              </a:rPr>
              <a:t>когнитивных способностей и высших психических функций: </a:t>
            </a:r>
            <a:r>
              <a:rPr lang="ru-RU" sz="2400" dirty="0" smtClean="0">
                <a:solidFill>
                  <a:schemeClr val="tx1">
                    <a:lumMod val="50000"/>
                  </a:schemeClr>
                </a:solidFill>
              </a:rPr>
              <a:t>внимание, гибкость </a:t>
            </a:r>
            <a:r>
              <a:rPr lang="ru-RU" sz="2400" dirty="0">
                <a:solidFill>
                  <a:schemeClr val="tx1">
                    <a:lumMod val="50000"/>
                  </a:schemeClr>
                </a:solidFill>
              </a:rPr>
              <a:t>мышления, пространственная ориентировка, </a:t>
            </a:r>
            <a:r>
              <a:rPr lang="ru-RU" sz="2400" dirty="0" smtClean="0">
                <a:solidFill>
                  <a:schemeClr val="tx1">
                    <a:lumMod val="50000"/>
                  </a:schemeClr>
                </a:solidFill>
              </a:rPr>
              <a:t>зрительно–моторная функция, </a:t>
            </a:r>
            <a:r>
              <a:rPr lang="ru-RU" sz="2400" dirty="0" err="1" smtClean="0">
                <a:solidFill>
                  <a:schemeClr val="tx1">
                    <a:lumMod val="50000"/>
                  </a:schemeClr>
                </a:solidFill>
              </a:rPr>
              <a:t>графамоторные</a:t>
            </a:r>
            <a:r>
              <a:rPr lang="ru-RU" sz="2400" dirty="0">
                <a:solidFill>
                  <a:schemeClr val="tx1">
                    <a:lumMod val="50000"/>
                  </a:schemeClr>
                </a:solidFill>
              </a:rPr>
              <a:t> </a:t>
            </a:r>
            <a:r>
              <a:rPr lang="ru-RU" sz="2400" dirty="0" smtClean="0">
                <a:solidFill>
                  <a:schemeClr val="tx1">
                    <a:lumMod val="50000"/>
                  </a:schemeClr>
                </a:solidFill>
              </a:rPr>
              <a:t>навыки, межполушарные</a:t>
            </a:r>
            <a:r>
              <a:rPr lang="ru-RU" sz="2400" dirty="0">
                <a:solidFill>
                  <a:schemeClr val="tx1">
                    <a:lumMod val="50000"/>
                  </a:schemeClr>
                </a:solidFill>
              </a:rPr>
              <a:t> </a:t>
            </a:r>
            <a:r>
              <a:rPr lang="ru-RU" sz="2400" dirty="0" smtClean="0">
                <a:solidFill>
                  <a:schemeClr val="tx1">
                    <a:lumMod val="50000"/>
                  </a:schemeClr>
                </a:solidFill>
              </a:rPr>
              <a:t>направленных </a:t>
            </a:r>
            <a:r>
              <a:rPr lang="ru-RU" sz="2400" dirty="0">
                <a:solidFill>
                  <a:schemeClr val="tx1">
                    <a:lumMod val="50000"/>
                  </a:schemeClr>
                </a:solidFill>
              </a:rPr>
              <a:t>на улучшение как базового пальцевого </a:t>
            </a:r>
            <a:r>
              <a:rPr lang="ru-RU" sz="2400" dirty="0" err="1">
                <a:solidFill>
                  <a:schemeClr val="tx1">
                    <a:lumMod val="50000"/>
                  </a:schemeClr>
                </a:solidFill>
              </a:rPr>
              <a:t>праксиса</a:t>
            </a:r>
            <a:r>
              <a:rPr lang="ru-RU" sz="2400" dirty="0">
                <a:solidFill>
                  <a:schemeClr val="tx1">
                    <a:lumMod val="50000"/>
                  </a:schemeClr>
                </a:solidFill>
              </a:rPr>
              <a:t>, так и</a:t>
            </a:r>
          </a:p>
          <a:p>
            <a:r>
              <a:rPr lang="ru-RU" sz="2400" dirty="0" err="1">
                <a:solidFill>
                  <a:schemeClr val="tx1">
                    <a:lumMod val="50000"/>
                  </a:schemeClr>
                </a:solidFill>
              </a:rPr>
              <a:t>дифференцированности</a:t>
            </a:r>
            <a:r>
              <a:rPr lang="ru-RU" sz="2400" dirty="0">
                <a:solidFill>
                  <a:schemeClr val="tx1">
                    <a:lumMod val="50000"/>
                  </a:schemeClr>
                </a:solidFill>
              </a:rPr>
              <a:t> и координации пальцев рук, что в свою </a:t>
            </a:r>
            <a:r>
              <a:rPr lang="ru-RU" sz="2400" dirty="0" smtClean="0">
                <a:solidFill>
                  <a:schemeClr val="tx1">
                    <a:lumMod val="50000"/>
                  </a:schemeClr>
                </a:solidFill>
              </a:rPr>
              <a:t>очередь способствует </a:t>
            </a:r>
            <a:r>
              <a:rPr lang="ru-RU" sz="2400" dirty="0">
                <a:solidFill>
                  <a:schemeClr val="tx1">
                    <a:lumMod val="50000"/>
                  </a:schemeClr>
                </a:solidFill>
              </a:rPr>
              <a:t>развитию интеллекта и речи.</a:t>
            </a:r>
          </a:p>
        </p:txBody>
      </p:sp>
    </p:spTree>
    <p:extLst>
      <p:ext uri="{BB962C8B-B14F-4D97-AF65-F5344CB8AC3E}">
        <p14:creationId xmlns:p14="http://schemas.microsoft.com/office/powerpoint/2010/main" val="3980699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6891" t="25656" r="5929" b="9977"/>
          <a:stretch/>
        </p:blipFill>
        <p:spPr bwMode="auto">
          <a:xfrm>
            <a:off x="513656" y="2116131"/>
            <a:ext cx="9960768" cy="3370269"/>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880250" y="922160"/>
            <a:ext cx="10657184" cy="461665"/>
          </a:xfrm>
          <a:prstGeom prst="rect">
            <a:avLst/>
          </a:prstGeom>
        </p:spPr>
        <p:txBody>
          <a:bodyPr wrap="square">
            <a:spAutoFit/>
          </a:bodyPr>
          <a:lstStyle/>
          <a:p>
            <a:r>
              <a:rPr lang="ru-RU" sz="2400" b="1" dirty="0">
                <a:solidFill>
                  <a:schemeClr val="accent1">
                    <a:lumMod val="75000"/>
                  </a:schemeClr>
                </a:solidFill>
              </a:rPr>
              <a:t>ПОЧЕМУ ИМЕННО НЕЙРОПСИХОЛОГИЧЕСКИЙ ПОДХОД?</a:t>
            </a:r>
          </a:p>
        </p:txBody>
      </p:sp>
    </p:spTree>
    <p:extLst>
      <p:ext uri="{BB962C8B-B14F-4D97-AF65-F5344CB8AC3E}">
        <p14:creationId xmlns:p14="http://schemas.microsoft.com/office/powerpoint/2010/main" val="154396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rotWithShape="1">
          <a:blip r:embed="rId2"/>
          <a:srcRect l="8174" t="27161" r="11859" b="15622"/>
          <a:stretch/>
        </p:blipFill>
        <p:spPr bwMode="auto">
          <a:xfrm>
            <a:off x="623392" y="1543050"/>
            <a:ext cx="10945216" cy="4190206"/>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880250" y="922160"/>
            <a:ext cx="10657184" cy="461665"/>
          </a:xfrm>
          <a:prstGeom prst="rect">
            <a:avLst/>
          </a:prstGeom>
        </p:spPr>
        <p:txBody>
          <a:bodyPr wrap="square">
            <a:spAutoFit/>
          </a:bodyPr>
          <a:lstStyle/>
          <a:p>
            <a:r>
              <a:rPr lang="ru-RU" sz="2400" b="1" dirty="0" smtClean="0">
                <a:solidFill>
                  <a:schemeClr val="accent1">
                    <a:lumMod val="75000"/>
                  </a:schemeClr>
                </a:solidFill>
              </a:rPr>
              <a:t>Категории детей, в работе с которыми применяются </a:t>
            </a:r>
            <a:r>
              <a:rPr lang="ru-RU" sz="2400" b="1" dirty="0" err="1" smtClean="0">
                <a:solidFill>
                  <a:schemeClr val="accent1">
                    <a:lumMod val="75000"/>
                  </a:schemeClr>
                </a:solidFill>
              </a:rPr>
              <a:t>нейро-приемы</a:t>
            </a:r>
            <a:r>
              <a:rPr lang="ru-RU" sz="2400" b="1" dirty="0" smtClean="0">
                <a:solidFill>
                  <a:schemeClr val="accent1">
                    <a:lumMod val="75000"/>
                  </a:schemeClr>
                </a:solidFill>
              </a:rPr>
              <a:t>:</a:t>
            </a:r>
            <a:endParaRPr lang="ru-RU" sz="2400" b="1" dirty="0">
              <a:solidFill>
                <a:schemeClr val="accent1">
                  <a:lumMod val="75000"/>
                </a:schemeClr>
              </a:solidFill>
            </a:endParaRPr>
          </a:p>
        </p:txBody>
      </p:sp>
    </p:spTree>
    <p:extLst>
      <p:ext uri="{BB962C8B-B14F-4D97-AF65-F5344CB8AC3E}">
        <p14:creationId xmlns:p14="http://schemas.microsoft.com/office/powerpoint/2010/main" val="1428980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0353" y="766926"/>
            <a:ext cx="10657184" cy="3170099"/>
          </a:xfrm>
          <a:prstGeom prst="rect">
            <a:avLst/>
          </a:prstGeom>
        </p:spPr>
        <p:txBody>
          <a:bodyPr wrap="square">
            <a:spAutoFit/>
          </a:bodyPr>
          <a:lstStyle/>
          <a:p>
            <a:pPr algn="ctr"/>
            <a:r>
              <a:rPr lang="ru-RU" sz="2800" b="1" dirty="0">
                <a:solidFill>
                  <a:schemeClr val="accent1">
                    <a:lumMod val="75000"/>
                  </a:schemeClr>
                </a:solidFill>
              </a:rPr>
              <a:t>В коррекционной работе нейропсихологические приёмы используются для: </a:t>
            </a:r>
          </a:p>
          <a:p>
            <a:r>
              <a:rPr lang="ru-RU" sz="2000" dirty="0"/>
              <a:t>• </a:t>
            </a:r>
            <a:r>
              <a:rPr lang="ru-RU" sz="2400" dirty="0"/>
              <a:t>развитие концентрации внимания, координации, умения чувствовать своё тело; </a:t>
            </a:r>
          </a:p>
          <a:p>
            <a:r>
              <a:rPr lang="ru-RU" sz="2400" dirty="0"/>
              <a:t>• развитие памяти, мелкой и крупной моторики, умения ориентироваться в пространстве; </a:t>
            </a:r>
          </a:p>
          <a:p>
            <a:r>
              <a:rPr lang="ru-RU" sz="2400" dirty="0"/>
              <a:t>• работа над межполушарным взаимодействием; </a:t>
            </a:r>
          </a:p>
          <a:p>
            <a:r>
              <a:rPr lang="ru-RU" sz="2400" dirty="0"/>
              <a:t>• активизация речи.</a:t>
            </a:r>
          </a:p>
        </p:txBody>
      </p:sp>
      <p:sp>
        <p:nvSpPr>
          <p:cNvPr id="4" name="Прямоугольник 3"/>
          <p:cNvSpPr/>
          <p:nvPr/>
        </p:nvSpPr>
        <p:spPr>
          <a:xfrm>
            <a:off x="469471" y="4098033"/>
            <a:ext cx="11233248" cy="954107"/>
          </a:xfrm>
          <a:prstGeom prst="rect">
            <a:avLst/>
          </a:prstGeom>
        </p:spPr>
        <p:txBody>
          <a:bodyPr wrap="square">
            <a:spAutoFit/>
          </a:bodyPr>
          <a:lstStyle/>
          <a:p>
            <a:pPr algn="ctr"/>
            <a:r>
              <a:rPr lang="ru-RU" sz="2800" b="1" dirty="0">
                <a:solidFill>
                  <a:schemeClr val="accent1">
                    <a:lumMod val="75000"/>
                  </a:schemeClr>
                </a:solidFill>
              </a:rPr>
              <a:t>Регулярное использование </a:t>
            </a:r>
            <a:r>
              <a:rPr lang="ru-RU" sz="2800" b="1" dirty="0" err="1">
                <a:solidFill>
                  <a:schemeClr val="accent1">
                    <a:lumMod val="75000"/>
                  </a:schemeClr>
                </a:solidFill>
              </a:rPr>
              <a:t>нейроупражнений</a:t>
            </a:r>
            <a:r>
              <a:rPr lang="ru-RU" sz="2800" b="1" dirty="0">
                <a:solidFill>
                  <a:schemeClr val="accent1">
                    <a:lumMod val="75000"/>
                  </a:schemeClr>
                </a:solidFill>
              </a:rPr>
              <a:t> оказывает положительное влияние на коррекционный процесс обучения.</a:t>
            </a:r>
          </a:p>
        </p:txBody>
      </p:sp>
      <p:pic>
        <p:nvPicPr>
          <p:cNvPr id="7"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8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762246" cy="777240"/>
          </a:xfrm>
        </p:spPr>
        <p:txBody>
          <a:bodyPr rtlCol="0">
            <a:normAutofit fontScale="90000"/>
          </a:bodyPr>
          <a:lstStyle>
            <a:defPPr>
              <a:defRPr lang="en-US"/>
            </a:defPPr>
          </a:lstStyle>
          <a:p>
            <a:r>
              <a:rPr lang="ru-RU" sz="3600" b="1" dirty="0"/>
              <a:t>М</a:t>
            </a:r>
            <a:r>
              <a:rPr lang="ru-RU" sz="3600" dirty="0"/>
              <a:t>ост от медицины к педагогике. </a:t>
            </a:r>
            <a:r>
              <a:rPr lang="ru-RU" sz="2000" dirty="0"/>
              <a:t/>
            </a:r>
            <a:br>
              <a:rPr lang="ru-RU" sz="2000" dirty="0"/>
            </a:br>
            <a:endParaRPr lang="ru-RU" sz="20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4"/>
            <a:ext cx="6532685" cy="3637554"/>
          </a:xfrm>
        </p:spPr>
        <p:txBody>
          <a:bodyPr rtlCol="0">
            <a:normAutofit/>
          </a:bodyPr>
          <a:lstStyle>
            <a:defPPr>
              <a:defRPr lang="en-US"/>
            </a:defPPr>
          </a:lstStyle>
          <a:p>
            <a:r>
              <a:rPr lang="ru-RU" sz="2400" dirty="0"/>
              <a:t>Логопедия всегда тесно связана с психологией и медициной, стоматологией и неврологией, а сейчас она получает возможность обогатить свои научные методы достижениями </a:t>
            </a:r>
            <a:r>
              <a:rPr lang="ru-RU" sz="2400" dirty="0" err="1"/>
              <a:t>нейронаук</a:t>
            </a:r>
            <a:r>
              <a:rPr lang="ru-RU" sz="2400" dirty="0"/>
              <a:t>: нейропсихологии, нейролингвистики, нейрофизиологии и нейробиологии.</a:t>
            </a:r>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spTree>
    <p:extLst>
      <p:ext uri="{BB962C8B-B14F-4D97-AF65-F5344CB8AC3E}">
        <p14:creationId xmlns:p14="http://schemas.microsoft.com/office/powerpoint/2010/main" val="134322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9D881F-CA86-A4F1-802F-E64731BD288E}"/>
              </a:ext>
            </a:extLst>
          </p:cNvPr>
          <p:cNvSpPr>
            <a:spLocks noGrp="1"/>
          </p:cNvSpPr>
          <p:nvPr>
            <p:ph type="title"/>
          </p:nvPr>
        </p:nvSpPr>
        <p:spPr>
          <a:xfrm>
            <a:off x="4545974" y="1873466"/>
            <a:ext cx="6716971" cy="2432304"/>
          </a:xfrm>
        </p:spPr>
        <p:txBody>
          <a:bodyPr rtlCol="0"/>
          <a:lstStyle>
            <a:defPPr>
              <a:defRPr lang="en-US"/>
            </a:defPPr>
          </a:lstStyle>
          <a:p>
            <a:r>
              <a:rPr lang="ru-RU" sz="2800" b="1" u="sng" dirty="0" err="1"/>
              <a:t>Нейрологопедия</a:t>
            </a:r>
            <a:r>
              <a:rPr lang="ru-RU" sz="2800" dirty="0"/>
              <a:t> — это научная дисциплина, возникшая на стыке неврологии и лингвистики и изучающая систему языка в соотношении с мозговой деятельностью языкового поведения.</a:t>
            </a:r>
          </a:p>
        </p:txBody>
      </p:sp>
    </p:spTree>
    <p:extLst>
      <p:ext uri="{BB962C8B-B14F-4D97-AF65-F5344CB8AC3E}">
        <p14:creationId xmlns:p14="http://schemas.microsoft.com/office/powerpoint/2010/main" val="416335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E46C7FB9-1D67-4C73-7AAC-B157D99BC809}"/>
              </a:ext>
            </a:extLst>
          </p:cNvPr>
          <p:cNvSpPr>
            <a:spLocks noGrp="1"/>
          </p:cNvSpPr>
          <p:nvPr>
            <p:ph type="title"/>
          </p:nvPr>
        </p:nvSpPr>
        <p:spPr>
          <a:xfrm>
            <a:off x="640079" y="1216152"/>
            <a:ext cx="9885045" cy="3191256"/>
          </a:xfrm>
        </p:spPr>
        <p:txBody>
          <a:bodyPr rtlCol="0"/>
          <a:lstStyle>
            <a:defPPr>
              <a:defRPr lang="en-US"/>
            </a:defPPr>
          </a:lstStyle>
          <a:p>
            <a:r>
              <a:rPr lang="ru-RU" sz="4000" dirty="0"/>
              <a:t>Методы </a:t>
            </a:r>
            <a:r>
              <a:rPr lang="ru-RU" sz="4000" dirty="0" err="1"/>
              <a:t>нейрологопедии</a:t>
            </a:r>
            <a:r>
              <a:rPr lang="ru-RU" sz="4000" dirty="0"/>
              <a:t> позволяют решать речевые проблемы ребенка на 35% быстрее. Их эффективность научно подтверждена. </a:t>
            </a:r>
          </a:p>
        </p:txBody>
      </p:sp>
    </p:spTree>
    <p:extLst>
      <p:ext uri="{BB962C8B-B14F-4D97-AF65-F5344CB8AC3E}">
        <p14:creationId xmlns:p14="http://schemas.microsoft.com/office/powerpoint/2010/main" val="392568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762246" cy="777240"/>
          </a:xfrm>
        </p:spPr>
        <p:txBody>
          <a:bodyPr rtlCol="0"/>
          <a:lstStyle>
            <a:defPPr>
              <a:defRPr lang="en-US"/>
            </a:defPPr>
          </a:lstStyle>
          <a:p>
            <a:r>
              <a:rPr lang="ru-RU" sz="2400" b="1" dirty="0"/>
              <a:t>Основные векторы формирования мозговой организации психических процессов.</a:t>
            </a:r>
            <a:endParaRPr lang="ru-RU" sz="14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sz="2800" b="1" dirty="0"/>
              <a:t>Формирование мозговой организации психических процессов развития происходит:</a:t>
            </a:r>
          </a:p>
          <a:p>
            <a:endParaRPr lang="ru-RU" sz="2800" dirty="0"/>
          </a:p>
          <a:p>
            <a:pPr marL="285750" lvl="0" indent="-285750">
              <a:buFont typeface="Arial" panose="020B0604020202020204" pitchFamily="34" charset="0"/>
              <a:buChar char="•"/>
            </a:pPr>
            <a:r>
              <a:rPr lang="ru-RU" sz="2800" b="1" dirty="0"/>
              <a:t>от стволовых и подкорковых образований к </a:t>
            </a:r>
            <a:r>
              <a:rPr lang="ru-RU" sz="2800" b="1" dirty="0" err="1"/>
              <a:t>коре</a:t>
            </a:r>
            <a:r>
              <a:rPr lang="ru-RU" sz="2800" b="1" dirty="0"/>
              <a:t> головного мозга (снизу  — вверх);</a:t>
            </a:r>
            <a:endParaRPr lang="ru-RU" sz="2800" dirty="0"/>
          </a:p>
          <a:p>
            <a:pPr marL="285750" lvl="0" indent="-285750">
              <a:buFont typeface="Arial" panose="020B0604020202020204" pitchFamily="34" charset="0"/>
              <a:buChar char="•"/>
            </a:pPr>
            <a:r>
              <a:rPr lang="ru-RU" sz="2800" b="1" dirty="0"/>
              <a:t>от правого полушария мозга к левому (справа  — налево);</a:t>
            </a:r>
            <a:endParaRPr lang="ru-RU" sz="2800" dirty="0"/>
          </a:p>
          <a:p>
            <a:pPr marL="285750" indent="-285750">
              <a:buFont typeface="Arial" panose="020B0604020202020204" pitchFamily="34" charset="0"/>
              <a:buChar char="•"/>
            </a:pPr>
            <a:r>
              <a:rPr lang="ru-RU" sz="2800" b="1" dirty="0"/>
              <a:t>от задних отделов мозга к передним (сзади наперед).</a:t>
            </a:r>
            <a:endParaRPr lang="ru-RU" sz="28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spTree>
    <p:extLst>
      <p:ext uri="{BB962C8B-B14F-4D97-AF65-F5344CB8AC3E}">
        <p14:creationId xmlns:p14="http://schemas.microsoft.com/office/powerpoint/2010/main" val="308554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E46C7FB9-1D67-4C73-7AAC-B157D99BC809}"/>
              </a:ext>
            </a:extLst>
          </p:cNvPr>
          <p:cNvSpPr>
            <a:spLocks noGrp="1"/>
          </p:cNvSpPr>
          <p:nvPr>
            <p:ph type="title"/>
          </p:nvPr>
        </p:nvSpPr>
        <p:spPr>
          <a:xfrm>
            <a:off x="516987" y="750159"/>
            <a:ext cx="9885045" cy="3191256"/>
          </a:xfrm>
        </p:spPr>
        <p:txBody>
          <a:bodyPr rtlCol="0"/>
          <a:lstStyle>
            <a:defPPr>
              <a:defRPr lang="en-US"/>
            </a:defPPr>
          </a:lstStyle>
          <a:p>
            <a:r>
              <a:rPr lang="ru-RU" sz="3600" dirty="0"/>
              <a:t>Особенно актуален </a:t>
            </a:r>
            <a:r>
              <a:rPr lang="ru-RU" sz="3600" dirty="0" err="1"/>
              <a:t>нейрологопедический</a:t>
            </a:r>
            <a:r>
              <a:rPr lang="ru-RU" sz="3600" dirty="0"/>
              <a:t> подход для детей с трудностями обучения и развития. Это различные варианты ЗПР, ММД (минимальные мозговые дисфункции), ОНР, </a:t>
            </a:r>
            <a:r>
              <a:rPr lang="ru-RU" sz="3600" dirty="0" err="1"/>
              <a:t>дисграфии</a:t>
            </a:r>
            <a:r>
              <a:rPr lang="ru-RU" sz="3600" dirty="0"/>
              <a:t>, дислексии, </a:t>
            </a:r>
            <a:r>
              <a:rPr lang="ru-RU" sz="3600" dirty="0" err="1"/>
              <a:t>дизорфографии</a:t>
            </a:r>
            <a:r>
              <a:rPr lang="ru-RU" sz="3600" dirty="0"/>
              <a:t>. </a:t>
            </a:r>
            <a:endParaRPr lang="ru-RU" sz="2000" dirty="0"/>
          </a:p>
        </p:txBody>
      </p:sp>
    </p:spTree>
    <p:extLst>
      <p:ext uri="{BB962C8B-B14F-4D97-AF65-F5344CB8AC3E}">
        <p14:creationId xmlns:p14="http://schemas.microsoft.com/office/powerpoint/2010/main" val="59391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9D881F-CA86-A4F1-802F-E64731BD288E}"/>
              </a:ext>
            </a:extLst>
          </p:cNvPr>
          <p:cNvSpPr>
            <a:spLocks noGrp="1"/>
          </p:cNvSpPr>
          <p:nvPr>
            <p:ph type="title"/>
          </p:nvPr>
        </p:nvSpPr>
        <p:spPr>
          <a:xfrm>
            <a:off x="4150320" y="1609697"/>
            <a:ext cx="6716971" cy="2432304"/>
          </a:xfrm>
        </p:spPr>
        <p:txBody>
          <a:bodyPr rtlCol="0"/>
          <a:lstStyle>
            <a:defPPr>
              <a:defRPr lang="en-US"/>
            </a:defPPr>
          </a:lstStyle>
          <a:p>
            <a:r>
              <a:rPr lang="ru-RU" sz="2800" b="1" dirty="0"/>
              <a:t>Занятия по </a:t>
            </a:r>
            <a:r>
              <a:rPr lang="ru-RU" sz="2800" b="1" dirty="0" err="1"/>
              <a:t>нейрологопедической</a:t>
            </a:r>
            <a:r>
              <a:rPr lang="ru-RU" sz="2800" b="1" dirty="0"/>
              <a:t> коррекции</a:t>
            </a:r>
            <a:r>
              <a:rPr lang="ru-RU" sz="2800" dirty="0"/>
              <a:t> направлены на стимуляцию развития речи и формирование слаженной, скоординированной деятельности различных структур  мозга. </a:t>
            </a:r>
            <a:endParaRPr lang="ru-RU" sz="1050" dirty="0"/>
          </a:p>
        </p:txBody>
      </p:sp>
    </p:spTree>
    <p:extLst>
      <p:ext uri="{BB962C8B-B14F-4D97-AF65-F5344CB8AC3E}">
        <p14:creationId xmlns:p14="http://schemas.microsoft.com/office/powerpoint/2010/main" val="415683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9D881F-CA86-A4F1-802F-E64731BD288E}"/>
              </a:ext>
            </a:extLst>
          </p:cNvPr>
          <p:cNvSpPr>
            <a:spLocks noGrp="1"/>
          </p:cNvSpPr>
          <p:nvPr>
            <p:ph type="title"/>
          </p:nvPr>
        </p:nvSpPr>
        <p:spPr>
          <a:xfrm>
            <a:off x="4150320" y="1662450"/>
            <a:ext cx="7833595" cy="2432304"/>
          </a:xfrm>
        </p:spPr>
        <p:txBody>
          <a:bodyPr rtlCol="0">
            <a:normAutofit fontScale="90000"/>
          </a:bodyPr>
          <a:lstStyle>
            <a:defPPr>
              <a:defRPr lang="en-US"/>
            </a:defPPr>
          </a:lstStyle>
          <a:p>
            <a:r>
              <a:rPr lang="ru-RU" sz="3200" dirty="0"/>
              <a:t>К </a:t>
            </a:r>
            <a:r>
              <a:rPr lang="ru-RU" sz="3200" b="1" i="1" dirty="0" err="1"/>
              <a:t>нейрологопедическим</a:t>
            </a:r>
            <a:r>
              <a:rPr lang="ru-RU" sz="3200" b="1" i="1" dirty="0"/>
              <a:t> методам</a:t>
            </a:r>
            <a:r>
              <a:rPr lang="ru-RU" sz="3200" dirty="0"/>
              <a:t> относятся: </a:t>
            </a:r>
            <a:r>
              <a:rPr lang="ru-RU" sz="3200" b="1" i="1" dirty="0"/>
              <a:t>моторное планирование, сенсорная интеграция, </a:t>
            </a:r>
            <a:r>
              <a:rPr lang="ru-RU" sz="3200" b="1" i="1" dirty="0" err="1"/>
              <a:t>логоритмика</a:t>
            </a:r>
            <a:r>
              <a:rPr lang="ru-RU" sz="3200" b="1" i="1" dirty="0"/>
              <a:t>, </a:t>
            </a:r>
            <a:r>
              <a:rPr lang="ru-RU" sz="3200" b="1" i="1" dirty="0" err="1"/>
              <a:t>биоэнергопластика</a:t>
            </a:r>
            <a:r>
              <a:rPr lang="ru-RU" sz="3200" b="1" i="1" dirty="0"/>
              <a:t> и межполушарное взаимодействие.</a:t>
            </a:r>
            <a:r>
              <a:rPr lang="ru-RU" sz="3200" dirty="0"/>
              <a:t/>
            </a:r>
            <a:br>
              <a:rPr lang="ru-RU" sz="3200" dirty="0"/>
            </a:br>
            <a:r>
              <a:rPr lang="ru-RU" sz="3600" dirty="0"/>
              <a:t> </a:t>
            </a:r>
          </a:p>
        </p:txBody>
      </p:sp>
    </p:spTree>
    <p:extLst>
      <p:ext uri="{BB962C8B-B14F-4D97-AF65-F5344CB8AC3E}">
        <p14:creationId xmlns:p14="http://schemas.microsoft.com/office/powerpoint/2010/main" val="773686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5229200"/>
            <a:ext cx="2300443" cy="14169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7382" y="1412776"/>
            <a:ext cx="10849205" cy="4370427"/>
          </a:xfrm>
          <a:prstGeom prst="rect">
            <a:avLst/>
          </a:prstGeom>
        </p:spPr>
        <p:txBody>
          <a:bodyPr wrap="square">
            <a:spAutoFit/>
          </a:bodyPr>
          <a:lstStyle/>
          <a:p>
            <a:r>
              <a:rPr lang="ru-RU" sz="2800" b="1" dirty="0"/>
              <a:t> </a:t>
            </a:r>
            <a:r>
              <a:rPr lang="ru-RU" sz="3200" b="1" dirty="0">
                <a:solidFill>
                  <a:schemeClr val="accent1">
                    <a:lumMod val="75000"/>
                  </a:schemeClr>
                </a:solidFill>
              </a:rPr>
              <a:t>НЕЙРОПСИХОЛОГИЯ </a:t>
            </a:r>
            <a:r>
              <a:rPr lang="ru-RU" sz="2800" dirty="0"/>
              <a:t>– междисциплинарная наука, лежащая на стыке психологии и </a:t>
            </a:r>
            <a:r>
              <a:rPr lang="ru-RU" sz="2800" dirty="0" err="1"/>
              <a:t>нейронауки</a:t>
            </a:r>
            <a:r>
              <a:rPr lang="ru-RU" sz="2800" dirty="0"/>
              <a:t>,    изучающая взаимосвязь психических процессов (восприятие, память, внимание пространственную  ориентацию,   моторику, эмоциональное реагирование и т.д.) с работой   головного мозга, его отделов, правого и левого   полушария</a:t>
            </a:r>
            <a:r>
              <a:rPr lang="ru-RU" sz="2800" dirty="0" smtClean="0"/>
              <a:t>.</a:t>
            </a:r>
            <a:endParaRPr lang="ru-RU" sz="2800" dirty="0"/>
          </a:p>
          <a:p>
            <a:r>
              <a:rPr lang="ru-RU" sz="2800" b="1" dirty="0"/>
              <a:t>              </a:t>
            </a:r>
            <a:r>
              <a:rPr lang="ru-RU" sz="3200" b="1" dirty="0">
                <a:solidFill>
                  <a:schemeClr val="accent1">
                    <a:lumMod val="75000"/>
                  </a:schemeClr>
                </a:solidFill>
              </a:rPr>
              <a:t>НЕЙРОПСИХОЛОГИЯ ДЕТСКОГО ВОЗРАСТА </a:t>
            </a:r>
            <a:r>
              <a:rPr lang="ru-RU" sz="2800" dirty="0"/>
              <a:t>изучает развитие высших психических функций (ВПФ) </a:t>
            </a:r>
            <a:r>
              <a:rPr lang="ru-RU" sz="2800" dirty="0" smtClean="0"/>
              <a:t>в </a:t>
            </a:r>
            <a:r>
              <a:rPr lang="ru-RU" sz="2800" dirty="0"/>
              <a:t>зависимости от формирования и развития мозга. </a:t>
            </a:r>
          </a:p>
          <a:p>
            <a:r>
              <a:rPr lang="ru-RU" dirty="0"/>
              <a:t> </a:t>
            </a:r>
          </a:p>
        </p:txBody>
      </p:sp>
    </p:spTree>
    <p:extLst>
      <p:ext uri="{BB962C8B-B14F-4D97-AF65-F5344CB8AC3E}">
        <p14:creationId xmlns:p14="http://schemas.microsoft.com/office/powerpoint/2010/main" val="2437527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762246" cy="777240"/>
          </a:xfrm>
        </p:spPr>
        <p:txBody>
          <a:bodyPr rtlCol="0"/>
          <a:lstStyle>
            <a:defPPr>
              <a:defRPr lang="en-US"/>
            </a:defPPr>
          </a:lstStyle>
          <a:p>
            <a:r>
              <a:rPr lang="ru-RU" b="1" dirty="0"/>
              <a:t>Моторное планирование</a:t>
            </a:r>
            <a:r>
              <a:rPr lang="ru-RU" dirty="0"/>
              <a:t> </a:t>
            </a:r>
            <a:endParaRPr lang="ru-RU" sz="14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sz="2400" dirty="0"/>
              <a:t>Используется при выполнении новых задач, использовании новых инструментов или выполнении непривычных действий.</a:t>
            </a:r>
            <a:endParaRPr lang="ru-RU" sz="36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pic>
        <p:nvPicPr>
          <p:cNvPr id="1026" name="Picture 2">
            <a:extLst>
              <a:ext uri="{FF2B5EF4-FFF2-40B4-BE49-F238E27FC236}">
                <a16:creationId xmlns="" xmlns:a16="http://schemas.microsoft.com/office/drawing/2014/main" id="{1EB5180D-9DC8-4FED-AA3D-E57BA697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269" y="3397028"/>
            <a:ext cx="2667000"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E393465F-61BE-4AA9-955E-EF795916D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695" y="3429000"/>
            <a:ext cx="2894136" cy="2662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38672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762246" cy="777240"/>
          </a:xfrm>
        </p:spPr>
        <p:txBody>
          <a:bodyPr rtlCol="0"/>
          <a:lstStyle>
            <a:defPPr>
              <a:defRPr lang="en-US"/>
            </a:defPPr>
          </a:lstStyle>
          <a:p>
            <a:r>
              <a:rPr lang="ru-RU" b="1" dirty="0"/>
              <a:t>Сенсорная интеграция</a:t>
            </a:r>
            <a:r>
              <a:rPr lang="ru-RU" dirty="0"/>
              <a:t> </a:t>
            </a:r>
            <a:endParaRPr lang="ru-RU" sz="14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sz="2400" dirty="0"/>
              <a:t>Представляет собой взаимодействие всех органов чувств. </a:t>
            </a:r>
            <a:endParaRPr lang="ru-RU" sz="44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pic>
        <p:nvPicPr>
          <p:cNvPr id="2050" name="Picture 2">
            <a:extLst>
              <a:ext uri="{FF2B5EF4-FFF2-40B4-BE49-F238E27FC236}">
                <a16:creationId xmlns="" xmlns:a16="http://schemas.microsoft.com/office/drawing/2014/main" id="{33EE5CF6-A097-4AA9-8B76-C66326AE6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105" y="3006969"/>
            <a:ext cx="6266026" cy="2268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73864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762246" cy="777240"/>
          </a:xfrm>
        </p:spPr>
        <p:txBody>
          <a:bodyPr rtlCol="0"/>
          <a:lstStyle>
            <a:defPPr>
              <a:defRPr lang="en-US"/>
            </a:defPPr>
          </a:lstStyle>
          <a:p>
            <a:r>
              <a:rPr lang="ru-RU" b="1" dirty="0"/>
              <a:t>Биоэнергопластика </a:t>
            </a:r>
            <a:endParaRPr lang="ru-RU" sz="14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sz="2400" dirty="0"/>
              <a:t>Объединяет движения артикуляционного аппарата и движение рук.</a:t>
            </a:r>
            <a:endParaRPr lang="ru-RU" sz="54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pic>
        <p:nvPicPr>
          <p:cNvPr id="3074" name="Picture 2">
            <a:extLst>
              <a:ext uri="{FF2B5EF4-FFF2-40B4-BE49-F238E27FC236}">
                <a16:creationId xmlns="" xmlns:a16="http://schemas.microsoft.com/office/drawing/2014/main" id="{6F2419BB-400F-4EA2-905B-4C01512219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84" t="18723" r="28558"/>
          <a:stretch/>
        </p:blipFill>
        <p:spPr bwMode="auto">
          <a:xfrm>
            <a:off x="3815862" y="2705367"/>
            <a:ext cx="3710353" cy="3358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97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670974" cy="777240"/>
          </a:xfrm>
        </p:spPr>
        <p:txBody>
          <a:bodyPr rtlCol="0"/>
          <a:lstStyle>
            <a:defPPr>
              <a:defRPr lang="en-US"/>
            </a:defPPr>
          </a:lstStyle>
          <a:p>
            <a:r>
              <a:rPr lang="ru-RU" sz="3200" b="1" dirty="0"/>
              <a:t>Межполушарное взаимодействие  </a:t>
            </a:r>
            <a:endParaRPr lang="ru-RU" sz="11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sz="2400" dirty="0"/>
              <a:t>Упражнения, основанные на этом методе, способствуют улучшению мыслительной деятельности, повышению памяти, устойчивости внимания и облегчению процесса письма. </a:t>
            </a:r>
            <a:endParaRPr lang="ru-RU" sz="54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pic>
        <p:nvPicPr>
          <p:cNvPr id="4098" name="Picture 2">
            <a:extLst>
              <a:ext uri="{FF2B5EF4-FFF2-40B4-BE49-F238E27FC236}">
                <a16:creationId xmlns="" xmlns:a16="http://schemas.microsoft.com/office/drawing/2014/main" id="{CED032BD-1AB4-441C-BBE0-C7A041B7F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3326716"/>
            <a:ext cx="3543299" cy="2737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28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670974" cy="777240"/>
          </a:xfrm>
        </p:spPr>
        <p:txBody>
          <a:bodyPr rtlCol="0"/>
          <a:lstStyle>
            <a:defPPr>
              <a:defRPr lang="en-US"/>
            </a:defPPr>
          </a:lstStyle>
          <a:p>
            <a:r>
              <a:rPr lang="ru-RU" sz="4400" b="1" dirty="0"/>
              <a:t>Кинезиология</a:t>
            </a:r>
            <a:endParaRPr lang="ru-RU" sz="16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dirty="0"/>
              <a:t>Наука о развитии головного мозга через движение.</a:t>
            </a:r>
          </a:p>
          <a:p>
            <a:endParaRPr lang="ru-RU" dirty="0"/>
          </a:p>
          <a:p>
            <a:pPr marL="285750" indent="-285750">
              <a:buFont typeface="Arial" panose="020B0604020202020204" pitchFamily="34" charset="0"/>
              <a:buChar char="•"/>
            </a:pPr>
            <a:r>
              <a:rPr lang="ru-RU" dirty="0"/>
              <a:t> </a:t>
            </a:r>
            <a:r>
              <a:rPr lang="ru-RU" b="1" i="1" dirty="0" err="1"/>
              <a:t>Кинезиологические</a:t>
            </a:r>
            <a:r>
              <a:rPr lang="ru-RU" b="1" i="1" dirty="0"/>
              <a:t> упражнения</a:t>
            </a:r>
            <a:r>
              <a:rPr lang="ru-RU" dirty="0"/>
              <a:t> – это комплекс движений, который активизирует межполушарное взаимодействие, обеспечивая обмен информацией между полушариями и синхронизацию их работы.</a:t>
            </a:r>
          </a:p>
          <a:p>
            <a:endParaRPr lang="ru-RU" sz="54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pic>
        <p:nvPicPr>
          <p:cNvPr id="5124" name="Picture 4">
            <a:extLst>
              <a:ext uri="{FF2B5EF4-FFF2-40B4-BE49-F238E27FC236}">
                <a16:creationId xmlns="" xmlns:a16="http://schemas.microsoft.com/office/drawing/2014/main" id="{09F2BA8A-D4C1-4D6C-8970-42927859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538" y="3677593"/>
            <a:ext cx="3540369" cy="2655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66487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 xmlns:a16="http://schemas.microsoft.com/office/drawing/2014/main" id="{0BA60034-9E02-4BFF-D46B-98C157D63892}"/>
              </a:ext>
            </a:extLst>
          </p:cNvPr>
          <p:cNvSpPr>
            <a:spLocks noGrp="1"/>
          </p:cNvSpPr>
          <p:nvPr>
            <p:ph type="title"/>
          </p:nvPr>
        </p:nvSpPr>
        <p:spPr>
          <a:xfrm>
            <a:off x="2671103" y="793971"/>
            <a:ext cx="8670974" cy="777240"/>
          </a:xfrm>
        </p:spPr>
        <p:txBody>
          <a:bodyPr rtlCol="0"/>
          <a:lstStyle>
            <a:defPPr>
              <a:defRPr lang="en-US"/>
            </a:defPPr>
          </a:lstStyle>
          <a:p>
            <a:r>
              <a:rPr lang="ru-RU" sz="4400" b="1" dirty="0" err="1"/>
              <a:t>Нейрогимнастика</a:t>
            </a:r>
            <a:endParaRPr lang="ru-RU" sz="1600" dirty="0"/>
          </a:p>
        </p:txBody>
      </p:sp>
      <p:sp>
        <p:nvSpPr>
          <p:cNvPr id="2" name="Объект 1">
            <a:extLst>
              <a:ext uri="{FF2B5EF4-FFF2-40B4-BE49-F238E27FC236}">
                <a16:creationId xmlns="" xmlns:a16="http://schemas.microsoft.com/office/drawing/2014/main" id="{2BA91497-60EB-6CC6-BE1A-11323E8A9677}"/>
              </a:ext>
            </a:extLst>
          </p:cNvPr>
          <p:cNvSpPr>
            <a:spLocks noGrp="1"/>
          </p:cNvSpPr>
          <p:nvPr>
            <p:ph idx="1"/>
          </p:nvPr>
        </p:nvSpPr>
        <p:spPr>
          <a:xfrm>
            <a:off x="1521069" y="1840053"/>
            <a:ext cx="7587762" cy="4223975"/>
          </a:xfrm>
        </p:spPr>
        <p:txBody>
          <a:bodyPr rtlCol="0">
            <a:normAutofit/>
          </a:bodyPr>
          <a:lstStyle>
            <a:defPPr>
              <a:defRPr lang="en-US"/>
            </a:defPPr>
          </a:lstStyle>
          <a:p>
            <a:r>
              <a:rPr lang="ru-RU" dirty="0" err="1"/>
              <a:t>Нейрогимнастика</a:t>
            </a:r>
            <a:r>
              <a:rPr lang="ru-RU" dirty="0"/>
              <a:t> является немедикаментозным методом помощи детям с различными неврологическими заболеваниями и синдромами, такими как ЗПР, СДВГ, РАС, алалия, дизартрия и другие.</a:t>
            </a:r>
          </a:p>
          <a:p>
            <a:endParaRPr lang="ru-RU" dirty="0"/>
          </a:p>
          <a:p>
            <a:r>
              <a:rPr lang="ru-RU" dirty="0"/>
              <a:t>Каждое упражнение </a:t>
            </a:r>
            <a:r>
              <a:rPr lang="ru-RU" dirty="0" err="1"/>
              <a:t>нейрогимнастики</a:t>
            </a:r>
            <a:r>
              <a:rPr lang="ru-RU" dirty="0"/>
              <a:t> стимулирует определенную область мозга и включает в себя взаимодействие мышления и движения. Они также способствуют развитию координации движений и психофизических функций. </a:t>
            </a:r>
            <a:endParaRPr lang="ru-RU" sz="5400" dirty="0"/>
          </a:p>
        </p:txBody>
      </p:sp>
      <p:sp>
        <p:nvSpPr>
          <p:cNvPr id="25" name="Текст 24">
            <a:extLst>
              <a:ext uri="{FF2B5EF4-FFF2-40B4-BE49-F238E27FC236}">
                <a16:creationId xmlns="" xmlns:a16="http://schemas.microsoft.com/office/drawing/2014/main" id="{409EE273-65DC-EBC2-149C-7BB5726CEBDB}"/>
              </a:ext>
            </a:extLst>
          </p:cNvPr>
          <p:cNvSpPr>
            <a:spLocks noGrp="1"/>
          </p:cNvSpPr>
          <p:nvPr>
            <p:ph type="body" sz="quarter" idx="13"/>
          </p:nvPr>
        </p:nvSpPr>
        <p:spPr/>
        <p:txBody>
          <a:bodyPr rtlCol="0"/>
          <a:lstStyle>
            <a:defPPr>
              <a:defRPr lang="en-US"/>
            </a:defPPr>
          </a:lstStyle>
          <a:p>
            <a:pPr rtl="0"/>
            <a:r>
              <a:rPr lang="ru-RU"/>
              <a:t>3</a:t>
            </a:r>
          </a:p>
        </p:txBody>
      </p:sp>
    </p:spTree>
    <p:extLst>
      <p:ext uri="{BB962C8B-B14F-4D97-AF65-F5344CB8AC3E}">
        <p14:creationId xmlns:p14="http://schemas.microsoft.com/office/powerpoint/2010/main" val="2822976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0528762-BFD9-B53C-F438-D440DBFDD2F9}"/>
              </a:ext>
            </a:extLst>
          </p:cNvPr>
          <p:cNvSpPr>
            <a:spLocks noGrp="1"/>
          </p:cNvSpPr>
          <p:nvPr>
            <p:ph type="ctrTitle"/>
          </p:nvPr>
        </p:nvSpPr>
        <p:spPr>
          <a:xfrm>
            <a:off x="2724912" y="2359152"/>
            <a:ext cx="7271942" cy="1883664"/>
          </a:xfrm>
        </p:spPr>
        <p:txBody>
          <a:bodyPr rtlCol="0"/>
          <a:lstStyle>
            <a:defPPr>
              <a:defRPr lang="en-US"/>
            </a:defPPr>
          </a:lstStyle>
          <a:p>
            <a:pPr rtl="0"/>
            <a:r>
              <a:rPr lang="ru-RU" sz="5400" dirty="0" err="1"/>
              <a:t>Нейроигры</a:t>
            </a:r>
            <a:r>
              <a:rPr lang="ru-RU" sz="5400" dirty="0"/>
              <a:t> в логопедии</a:t>
            </a:r>
            <a:endParaRPr lang="ru-RU" dirty="0"/>
          </a:p>
        </p:txBody>
      </p:sp>
    </p:spTree>
    <p:extLst>
      <p:ext uri="{BB962C8B-B14F-4D97-AF65-F5344CB8AC3E}">
        <p14:creationId xmlns:p14="http://schemas.microsoft.com/office/powerpoint/2010/main" val="435709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a:extLst>
              <a:ext uri="{FF2B5EF4-FFF2-40B4-BE49-F238E27FC236}">
                <a16:creationId xmlns="" xmlns:a16="http://schemas.microsoft.com/office/drawing/2014/main" id="{E729A509-992F-8C10-902D-182448B5A1AE}"/>
              </a:ext>
            </a:extLst>
          </p:cNvPr>
          <p:cNvSpPr>
            <a:spLocks noGrp="1"/>
          </p:cNvSpPr>
          <p:nvPr>
            <p:ph type="title"/>
          </p:nvPr>
        </p:nvSpPr>
        <p:spPr/>
        <p:txBody>
          <a:bodyPr rtlCol="0"/>
          <a:lstStyle>
            <a:defPPr>
              <a:defRPr lang="en-US"/>
            </a:defPPr>
          </a:lstStyle>
          <a:p>
            <a:pPr rtl="0"/>
            <a:r>
              <a:rPr lang="ru-RU" dirty="0" err="1"/>
              <a:t>Нейроигры</a:t>
            </a:r>
            <a:endParaRPr lang="ru-RU" dirty="0"/>
          </a:p>
        </p:txBody>
      </p:sp>
      <p:sp>
        <p:nvSpPr>
          <p:cNvPr id="12" name="Объект 11">
            <a:extLst>
              <a:ext uri="{FF2B5EF4-FFF2-40B4-BE49-F238E27FC236}">
                <a16:creationId xmlns="" xmlns:a16="http://schemas.microsoft.com/office/drawing/2014/main" id="{84FA0F1E-A920-0194-981E-4B573643BB48}"/>
              </a:ext>
            </a:extLst>
          </p:cNvPr>
          <p:cNvSpPr>
            <a:spLocks noGrp="1"/>
          </p:cNvSpPr>
          <p:nvPr>
            <p:ph idx="1"/>
          </p:nvPr>
        </p:nvSpPr>
        <p:spPr/>
        <p:txBody>
          <a:bodyPr rtlCol="0">
            <a:normAutofit/>
          </a:bodyPr>
          <a:lstStyle>
            <a:defPPr>
              <a:defRPr lang="en-US"/>
            </a:defPPr>
          </a:lstStyle>
          <a:p>
            <a:pPr fontAlgn="base"/>
            <a:r>
              <a:rPr lang="ru-RU" sz="2800" b="1" dirty="0" err="1">
                <a:latin typeface="Arial Black" panose="020B0604020202020204" pitchFamily="34" charset="0"/>
                <a:cs typeface="Arial Black" panose="020B0604020202020204" pitchFamily="34" charset="0"/>
              </a:rPr>
              <a:t>Нейроигры</a:t>
            </a:r>
            <a:r>
              <a:rPr lang="ru-RU" sz="2800" b="1" dirty="0">
                <a:latin typeface="Arial Black" panose="020B0604020202020204" pitchFamily="34" charset="0"/>
                <a:cs typeface="Arial Black" panose="020B0604020202020204" pitchFamily="34" charset="0"/>
              </a:rPr>
              <a:t>, в свою очередь, представляют собой эффективную методику, которая способствует созданию новых нейронных связей и улучшению работы мозга, ответственного за психические процессы и интеллект. </a:t>
            </a:r>
            <a:r>
              <a:rPr lang="ru-RU" sz="2800" b="0" i="0" dirty="0">
                <a:solidFill>
                  <a:srgbClr val="000000"/>
                </a:solidFill>
                <a:effectLst/>
                <a:latin typeface="Calibri" panose="020F0502020204030204" pitchFamily="34" charset="0"/>
              </a:rPr>
              <a:t>​</a:t>
            </a:r>
            <a:endParaRPr lang="ru-RU" sz="2800" b="0" i="0" dirty="0">
              <a:solidFill>
                <a:srgbClr val="000000"/>
              </a:solidFill>
              <a:effectLst/>
              <a:latin typeface="Segoe UI" panose="020B0502040204020203" pitchFamily="34" charset="0"/>
            </a:endParaRPr>
          </a:p>
          <a:p>
            <a:pPr rtl="0"/>
            <a:endParaRPr lang="ru-RU"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893108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404F8993-E455-51AB-5AA2-0E1D47267E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263" y="2023250"/>
            <a:ext cx="4775887" cy="2663688"/>
          </a:xfrm>
        </p:spPr>
      </p:pic>
      <p:pic>
        <p:nvPicPr>
          <p:cNvPr id="7" name="Рисунок 6">
            <a:extLst>
              <a:ext uri="{FF2B5EF4-FFF2-40B4-BE49-F238E27FC236}">
                <a16:creationId xmlns="" xmlns:a16="http://schemas.microsoft.com/office/drawing/2014/main" id="{EB3976AB-8BBC-D829-269E-62786C56C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062" y="2133599"/>
            <a:ext cx="5400675" cy="4019550"/>
          </a:xfrm>
          <a:prstGeom prst="rect">
            <a:avLst/>
          </a:prstGeom>
        </p:spPr>
      </p:pic>
    </p:spTree>
    <p:extLst>
      <p:ext uri="{BB962C8B-B14F-4D97-AF65-F5344CB8AC3E}">
        <p14:creationId xmlns:p14="http://schemas.microsoft.com/office/powerpoint/2010/main" val="351968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EE795652-9294-F262-DD2D-1C0E9F5BC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072" y="1723293"/>
            <a:ext cx="8963855" cy="4967654"/>
          </a:xfrm>
        </p:spPr>
      </p:pic>
    </p:spTree>
    <p:extLst>
      <p:ext uri="{BB962C8B-B14F-4D97-AF65-F5344CB8AC3E}">
        <p14:creationId xmlns:p14="http://schemas.microsoft.com/office/powerpoint/2010/main" val="4282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469" y="5584034"/>
            <a:ext cx="1724379" cy="10621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2" name="Прямоугольник 1"/>
          <p:cNvSpPr/>
          <p:nvPr/>
        </p:nvSpPr>
        <p:spPr>
          <a:xfrm>
            <a:off x="815414" y="338173"/>
            <a:ext cx="10079213" cy="369332"/>
          </a:xfrm>
          <a:prstGeom prst="rect">
            <a:avLst/>
          </a:prstGeom>
        </p:spPr>
        <p:txBody>
          <a:bodyPr wrap="square">
            <a:spAutoFit/>
          </a:bodyPr>
          <a:lstStyle/>
          <a:p>
            <a:r>
              <a:rPr lang="ru-RU" b="1" dirty="0">
                <a:solidFill>
                  <a:schemeClr val="accent1">
                    <a:lumMod val="75000"/>
                  </a:schemeClr>
                </a:solidFill>
                <a:cs typeface="Times New Roman" pitchFamily="18" charset="0"/>
              </a:rPr>
              <a:t>ОСНОВАТЕЛИ     ОТЕЧЕСТВЕННОЙ </a:t>
            </a:r>
            <a:r>
              <a:rPr lang="ru-RU" b="1" dirty="0" smtClean="0">
                <a:solidFill>
                  <a:schemeClr val="accent1">
                    <a:lumMod val="75000"/>
                  </a:schemeClr>
                </a:solidFill>
                <a:cs typeface="Times New Roman" pitchFamily="18" charset="0"/>
              </a:rPr>
              <a:t>     НЕЙРОПСИХОЛОГИИ</a:t>
            </a:r>
            <a:endParaRPr lang="ru-RU" b="1" dirty="0">
              <a:solidFill>
                <a:schemeClr val="accent1">
                  <a:lumMod val="75000"/>
                </a:schemeClr>
              </a:solidFill>
            </a:endParaRPr>
          </a:p>
        </p:txBody>
      </p:sp>
      <p:pic>
        <p:nvPicPr>
          <p:cNvPr id="6" name="Содержимое 3"/>
          <p:cNvPicPr>
            <a:picLocks/>
          </p:cNvPicPr>
          <p:nvPr/>
        </p:nvPicPr>
        <p:blipFill>
          <a:blip r:embed="rId3"/>
          <a:srcRect l="26981" t="27251" r="51956" b="27013"/>
          <a:stretch>
            <a:fillRect/>
          </a:stretch>
        </p:blipFill>
        <p:spPr bwMode="auto">
          <a:xfrm>
            <a:off x="9402912" y="785680"/>
            <a:ext cx="2641937" cy="2286016"/>
          </a:xfrm>
          <a:prstGeom prst="rect">
            <a:avLst/>
          </a:prstGeom>
          <a:noFill/>
          <a:ln w="9525">
            <a:noFill/>
            <a:miter lim="800000"/>
            <a:headEnd/>
            <a:tailEnd/>
          </a:ln>
        </p:spPr>
      </p:pic>
      <p:sp>
        <p:nvSpPr>
          <p:cNvPr id="4" name="Прямоугольник 3"/>
          <p:cNvSpPr/>
          <p:nvPr/>
        </p:nvSpPr>
        <p:spPr>
          <a:xfrm>
            <a:off x="1199456" y="980728"/>
            <a:ext cx="7861341" cy="1833643"/>
          </a:xfrm>
          <a:prstGeom prst="rect">
            <a:avLst/>
          </a:prstGeom>
        </p:spPr>
        <p:txBody>
          <a:bodyPr wrap="square">
            <a:spAutoFit/>
          </a:bodyPr>
          <a:lstStyle/>
          <a:p>
            <a:pPr algn="just">
              <a:lnSpc>
                <a:spcPct val="120000"/>
              </a:lnSpc>
              <a:buNone/>
            </a:pPr>
            <a:r>
              <a:rPr lang="ru-RU" sz="2400" b="1" dirty="0">
                <a:solidFill>
                  <a:srgbClr val="0070C0"/>
                </a:solidFill>
                <a:latin typeface="Times New Roman" pitchFamily="18" charset="0"/>
                <a:cs typeface="Times New Roman" pitchFamily="18" charset="0"/>
              </a:rPr>
              <a:t>Лев Семёнович </a:t>
            </a:r>
            <a:r>
              <a:rPr lang="ru-RU" sz="2400" b="1" dirty="0" err="1">
                <a:solidFill>
                  <a:srgbClr val="0070C0"/>
                </a:solidFill>
                <a:latin typeface="Times New Roman" pitchFamily="18" charset="0"/>
                <a:cs typeface="Times New Roman" pitchFamily="18" charset="0"/>
              </a:rPr>
              <a:t>Выго́тский</a:t>
            </a:r>
            <a:r>
              <a:rPr lang="ru-RU" sz="2400" b="1" dirty="0">
                <a:solidFill>
                  <a:srgbClr val="0070C0"/>
                </a:solidFill>
                <a:latin typeface="Times New Roman" pitchFamily="18" charset="0"/>
                <a:cs typeface="Times New Roman" pitchFamily="18" charset="0"/>
              </a:rPr>
              <a:t> </a:t>
            </a:r>
            <a:r>
              <a:rPr lang="ru-RU" sz="2400" dirty="0">
                <a:solidFill>
                  <a:schemeClr val="accent2">
                    <a:lumMod val="50000"/>
                  </a:schemeClr>
                </a:solidFill>
                <a:latin typeface="Times New Roman" pitchFamily="18" charset="0"/>
                <a:cs typeface="Times New Roman" pitchFamily="18" charset="0"/>
              </a:rPr>
              <a:t>(1896 -  1934, г. Москва) советский психолог, основатель культурно-исторической школы в психологии. Создал учения о генезисе и строении ВПФ.</a:t>
            </a:r>
            <a:endParaRPr lang="ru-RU" sz="2400" dirty="0">
              <a:solidFill>
                <a:schemeClr val="accent2">
                  <a:lumMod val="50000"/>
                </a:schemeClr>
              </a:solidFill>
            </a:endParaRPr>
          </a:p>
        </p:txBody>
      </p:sp>
      <p:pic>
        <p:nvPicPr>
          <p:cNvPr id="7" name="Рисунок 6"/>
          <p:cNvPicPr/>
          <p:nvPr/>
        </p:nvPicPr>
        <p:blipFill>
          <a:blip r:embed="rId4"/>
          <a:srcRect l="25550" t="26127" r="54042" b="35055"/>
          <a:stretch>
            <a:fillRect/>
          </a:stretch>
        </p:blipFill>
        <p:spPr bwMode="auto">
          <a:xfrm>
            <a:off x="239349" y="2924944"/>
            <a:ext cx="3215680" cy="2782662"/>
          </a:xfrm>
          <a:prstGeom prst="rect">
            <a:avLst/>
          </a:prstGeom>
          <a:noFill/>
          <a:ln w="9525">
            <a:noFill/>
            <a:miter lim="800000"/>
            <a:headEnd/>
            <a:tailEnd/>
          </a:ln>
        </p:spPr>
      </p:pic>
      <p:sp>
        <p:nvSpPr>
          <p:cNvPr id="8" name="Прямоугольник 7"/>
          <p:cNvSpPr/>
          <p:nvPr/>
        </p:nvSpPr>
        <p:spPr>
          <a:xfrm>
            <a:off x="3791744" y="3164351"/>
            <a:ext cx="6336704" cy="3046988"/>
          </a:xfrm>
          <a:prstGeom prst="rect">
            <a:avLst/>
          </a:prstGeom>
        </p:spPr>
        <p:txBody>
          <a:bodyPr wrap="square">
            <a:spAutoFit/>
          </a:bodyPr>
          <a:lstStyle/>
          <a:p>
            <a:pPr algn="just"/>
            <a:r>
              <a:rPr lang="ru-RU" sz="2400" b="1" dirty="0" err="1">
                <a:solidFill>
                  <a:srgbClr val="0070C0"/>
                </a:solidFill>
                <a:latin typeface="Times New Roman" pitchFamily="18" charset="0"/>
                <a:cs typeface="Times New Roman" pitchFamily="18" charset="0"/>
              </a:rPr>
              <a:t>Алекса́ндр</a:t>
            </a:r>
            <a:r>
              <a:rPr lang="ru-RU" sz="2400" b="1" dirty="0">
                <a:solidFill>
                  <a:srgbClr val="0070C0"/>
                </a:solidFill>
                <a:latin typeface="Times New Roman" pitchFamily="18" charset="0"/>
                <a:cs typeface="Times New Roman" pitchFamily="18" charset="0"/>
              </a:rPr>
              <a:t> </a:t>
            </a:r>
            <a:r>
              <a:rPr lang="ru-RU" sz="2400" b="1" dirty="0" err="1">
                <a:solidFill>
                  <a:srgbClr val="0070C0"/>
                </a:solidFill>
                <a:latin typeface="Times New Roman" pitchFamily="18" charset="0"/>
                <a:cs typeface="Times New Roman" pitchFamily="18" charset="0"/>
              </a:rPr>
              <a:t>Рома́нович</a:t>
            </a:r>
            <a:r>
              <a:rPr lang="ru-RU" sz="2400" b="1" dirty="0">
                <a:solidFill>
                  <a:srgbClr val="0070C0"/>
                </a:solidFill>
                <a:latin typeface="Times New Roman" pitchFamily="18" charset="0"/>
                <a:cs typeface="Times New Roman" pitchFamily="18" charset="0"/>
              </a:rPr>
              <a:t> </a:t>
            </a:r>
            <a:r>
              <a:rPr lang="ru-RU" sz="2400" b="1" dirty="0" err="1">
                <a:solidFill>
                  <a:srgbClr val="0070C0"/>
                </a:solidFill>
                <a:latin typeface="Times New Roman" pitchFamily="18" charset="0"/>
                <a:cs typeface="Times New Roman" pitchFamily="18" charset="0"/>
              </a:rPr>
              <a:t>Лу́рия</a:t>
            </a:r>
            <a:r>
              <a:rPr lang="ru-RU" sz="2400" b="1" dirty="0">
                <a:solidFill>
                  <a:srgbClr val="0070C0"/>
                </a:solidFill>
                <a:latin typeface="Times New Roman" pitchFamily="18" charset="0"/>
                <a:cs typeface="Times New Roman" pitchFamily="18" charset="0"/>
              </a:rPr>
              <a:t> </a:t>
            </a:r>
            <a:r>
              <a:rPr lang="ru-RU" sz="2400" dirty="0">
                <a:solidFill>
                  <a:schemeClr val="accent2">
                    <a:lumMod val="50000"/>
                  </a:schemeClr>
                </a:solidFill>
                <a:latin typeface="Times New Roman" pitchFamily="18" charset="0"/>
                <a:cs typeface="Times New Roman" pitchFamily="18" charset="0"/>
              </a:rPr>
              <a:t>(1902-1977, </a:t>
            </a:r>
            <a:r>
              <a:rPr lang="ru-RU" sz="2400" dirty="0" err="1">
                <a:solidFill>
                  <a:schemeClr val="accent2">
                    <a:lumMod val="50000"/>
                  </a:schemeClr>
                </a:solidFill>
                <a:latin typeface="Times New Roman" pitchFamily="18" charset="0"/>
                <a:cs typeface="Times New Roman" pitchFamily="18" charset="0"/>
              </a:rPr>
              <a:t>г.Казань</a:t>
            </a:r>
            <a:r>
              <a:rPr lang="ru-RU" sz="2400" dirty="0">
                <a:solidFill>
                  <a:schemeClr val="accent2">
                    <a:lumMod val="50000"/>
                  </a:schemeClr>
                </a:solidFill>
                <a:latin typeface="Times New Roman" pitchFamily="18" charset="0"/>
                <a:cs typeface="Times New Roman" pitchFamily="18" charset="0"/>
              </a:rPr>
              <a:t>), ученый с мировым именем, основатель отечественной нейропсихологии, ученик Л. С. Выготского.  Создал теорию локализации ВПФ и разработал     нейропсихологические    пробы </a:t>
            </a:r>
          </a:p>
          <a:p>
            <a:pPr algn="just"/>
            <a:r>
              <a:rPr lang="ru-RU" sz="2400" dirty="0">
                <a:solidFill>
                  <a:schemeClr val="accent2">
                    <a:lumMod val="50000"/>
                  </a:schemeClr>
                </a:solidFill>
                <a:latin typeface="Times New Roman" pitchFamily="18" charset="0"/>
                <a:cs typeface="Times New Roman" pitchFamily="18" charset="0"/>
              </a:rPr>
              <a:t>(задания и тесты), которые используются и современными </a:t>
            </a:r>
            <a:r>
              <a:rPr lang="ru-RU" sz="2400" dirty="0" err="1">
                <a:solidFill>
                  <a:schemeClr val="accent2">
                    <a:lumMod val="50000"/>
                  </a:schemeClr>
                </a:solidFill>
                <a:latin typeface="Times New Roman" pitchFamily="18" charset="0"/>
                <a:cs typeface="Times New Roman" pitchFamily="18" charset="0"/>
              </a:rPr>
              <a:t>нейропсихологами</a:t>
            </a:r>
            <a:r>
              <a:rPr lang="ru-RU" sz="2400" dirty="0">
                <a:solidFill>
                  <a:schemeClr val="accent2">
                    <a:lumMod val="5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145961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E261F6FE-3C34-12C5-B69B-90D5BB482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719" y="1635369"/>
            <a:ext cx="8770562" cy="5005585"/>
          </a:xfrm>
          <a:prstGeom prst="rect">
            <a:avLst/>
          </a:prstGeom>
        </p:spPr>
      </p:pic>
    </p:spTree>
    <p:extLst>
      <p:ext uri="{BB962C8B-B14F-4D97-AF65-F5344CB8AC3E}">
        <p14:creationId xmlns:p14="http://schemas.microsoft.com/office/powerpoint/2010/main" val="2371822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469B406-4E3F-C367-70F4-60534C3A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754" y="1932237"/>
            <a:ext cx="2962275" cy="4324350"/>
          </a:xfrm>
          <a:prstGeom prst="rect">
            <a:avLst/>
          </a:prstGeom>
        </p:spPr>
      </p:pic>
      <p:pic>
        <p:nvPicPr>
          <p:cNvPr id="7" name="Рисунок 6">
            <a:extLst>
              <a:ext uri="{FF2B5EF4-FFF2-40B4-BE49-F238E27FC236}">
                <a16:creationId xmlns="" xmlns:a16="http://schemas.microsoft.com/office/drawing/2014/main" id="{B7969DE3-EE26-62E7-8E0A-FAD67D53D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622" y="1932237"/>
            <a:ext cx="2524125" cy="4276725"/>
          </a:xfrm>
          <a:prstGeom prst="rect">
            <a:avLst/>
          </a:prstGeom>
        </p:spPr>
      </p:pic>
      <p:pic>
        <p:nvPicPr>
          <p:cNvPr id="9" name="Рисунок 8">
            <a:extLst>
              <a:ext uri="{FF2B5EF4-FFF2-40B4-BE49-F238E27FC236}">
                <a16:creationId xmlns="" xmlns:a16="http://schemas.microsoft.com/office/drawing/2014/main" id="{9B437BEC-9E8E-74B3-EAA3-EFBB164E2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996" y="1932237"/>
            <a:ext cx="4286250" cy="4191000"/>
          </a:xfrm>
          <a:prstGeom prst="rect">
            <a:avLst/>
          </a:prstGeom>
        </p:spPr>
      </p:pic>
    </p:spTree>
    <p:extLst>
      <p:ext uri="{BB962C8B-B14F-4D97-AF65-F5344CB8AC3E}">
        <p14:creationId xmlns:p14="http://schemas.microsoft.com/office/powerpoint/2010/main" val="4277320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F9259A57-1D77-B26E-DB56-6A1931643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98" y="1839249"/>
            <a:ext cx="7241085" cy="4569929"/>
          </a:xfrm>
          <a:prstGeom prst="rect">
            <a:avLst/>
          </a:prstGeom>
        </p:spPr>
      </p:pic>
      <p:pic>
        <p:nvPicPr>
          <p:cNvPr id="7" name="Рисунок 6">
            <a:extLst>
              <a:ext uri="{FF2B5EF4-FFF2-40B4-BE49-F238E27FC236}">
                <a16:creationId xmlns="" xmlns:a16="http://schemas.microsoft.com/office/drawing/2014/main" id="{C4BB5923-466D-A34B-A42D-129993D4B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197" y="2312169"/>
            <a:ext cx="4473851" cy="3348610"/>
          </a:xfrm>
          <a:prstGeom prst="rect">
            <a:avLst/>
          </a:prstGeom>
        </p:spPr>
      </p:pic>
    </p:spTree>
    <p:extLst>
      <p:ext uri="{BB962C8B-B14F-4D97-AF65-F5344CB8AC3E}">
        <p14:creationId xmlns:p14="http://schemas.microsoft.com/office/powerpoint/2010/main" val="3296977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a:extLst>
              <a:ext uri="{FF2B5EF4-FFF2-40B4-BE49-F238E27FC236}">
                <a16:creationId xmlns:a16="http://schemas.microsoft.com/office/drawing/2014/main" xmlns="" id="{E3E5EE03-FBF6-46F5-8085-716AC6CE1C8C}"/>
              </a:ext>
            </a:extLst>
          </p:cNvPr>
          <p:cNvSpPr>
            <a:spLocks noGrp="1"/>
          </p:cNvSpPr>
          <p:nvPr>
            <p:ph type="title"/>
          </p:nvPr>
        </p:nvSpPr>
        <p:spPr>
          <a:xfrm>
            <a:off x="518678" y="209028"/>
            <a:ext cx="9978634" cy="1147969"/>
          </a:xfrm>
        </p:spPr>
        <p:txBody>
          <a:bodyPr rtlCol="0">
            <a:normAutofit/>
          </a:bodyPr>
          <a:lstStyle/>
          <a:p>
            <a:r>
              <a:rPr lang="ru-RU" dirty="0"/>
              <a:t>Основной инструмент </a:t>
            </a:r>
            <a:r>
              <a:rPr lang="ru-RU" dirty="0" smtClean="0"/>
              <a:t>– </a:t>
            </a:r>
            <a:r>
              <a:rPr lang="ru-RU" dirty="0" err="1"/>
              <a:t>нейромоторика</a:t>
            </a:r>
            <a:endParaRPr lang="ru-RU" b="0" dirty="0"/>
          </a:p>
        </p:txBody>
      </p:sp>
      <p:sp>
        <p:nvSpPr>
          <p:cNvPr id="16" name="Объект 15">
            <a:extLst>
              <a:ext uri="{FF2B5EF4-FFF2-40B4-BE49-F238E27FC236}">
                <a16:creationId xmlns:a16="http://schemas.microsoft.com/office/drawing/2014/main" xmlns="" id="{1DCFA8A2-3FB8-48CA-933D-0800A9D2A2A2}"/>
              </a:ext>
            </a:extLst>
          </p:cNvPr>
          <p:cNvSpPr>
            <a:spLocks noGrp="1"/>
          </p:cNvSpPr>
          <p:nvPr>
            <p:ph sz="half" idx="13"/>
          </p:nvPr>
        </p:nvSpPr>
        <p:spPr>
          <a:xfrm>
            <a:off x="0" y="1962530"/>
            <a:ext cx="6611401" cy="3232149"/>
          </a:xfrm>
        </p:spPr>
        <p:txBody>
          <a:bodyPr rtlCol="0">
            <a:noAutofit/>
          </a:bodyPr>
          <a:lstStyle/>
          <a:p>
            <a:pPr>
              <a:buClr>
                <a:schemeClr val="accent2"/>
              </a:buClr>
            </a:pPr>
            <a:r>
              <a:rPr lang="ru-RU" sz="3600" dirty="0">
                <a:solidFill>
                  <a:schemeClr val="tx1">
                    <a:lumMod val="50000"/>
                  </a:schemeClr>
                </a:solidFill>
              </a:rPr>
              <a:t>комплекс специальных упражнений мелкой моторики, направленный на развитие межполушарного взаимодействия, активизацию функциональных систем мозга.</a:t>
            </a:r>
          </a:p>
        </p:txBody>
      </p:sp>
      <p:pic>
        <p:nvPicPr>
          <p:cNvPr id="4" name="Объект 3"/>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519181" y="1962530"/>
            <a:ext cx="5368017" cy="3798189"/>
          </a:xfrm>
          <a:ln>
            <a:solidFill>
              <a:srgbClr val="014067"/>
            </a:solidFill>
          </a:ln>
          <a:scene3d>
            <a:camera prst="orthographicFront"/>
            <a:lightRig rig="threePt" dir="t"/>
          </a:scene3d>
          <a:sp3d>
            <a:bevelT/>
          </a:sp3d>
        </p:spPr>
      </p:pic>
      <p:sp>
        <p:nvSpPr>
          <p:cNvPr id="20" name="Нижний колонтитул 4">
            <a:extLst>
              <a:ext uri="{FF2B5EF4-FFF2-40B4-BE49-F238E27FC236}">
                <a16:creationId xmlns:a16="http://schemas.microsoft.com/office/drawing/2014/main" xmlns="" id="{391D3201-20F9-4DD7-B4EB-F41AF17CA428}"/>
              </a:ext>
            </a:extLst>
          </p:cNvPr>
          <p:cNvSpPr>
            <a:spLocks noGrp="1"/>
          </p:cNvSpPr>
          <p:nvPr>
            <p:ph type="ftr" sz="quarter" idx="17"/>
          </p:nvPr>
        </p:nvSpPr>
        <p:spPr/>
        <p:txBody>
          <a:bodyPr rtlCol="0"/>
          <a:lstStyle>
            <a:lvl1pPr algn="r">
              <a:defRPr sz="1200">
                <a:solidFill>
                  <a:schemeClr val="tx1">
                    <a:lumMod val="50000"/>
                    <a:lumOff val="50000"/>
                  </a:schemeClr>
                </a:solidFill>
              </a:defRPr>
            </a:lvl1pPr>
          </a:lstStyle>
          <a:p>
            <a:pPr algn="l" rtl="0"/>
            <a:r>
              <a:rPr lang="ru-RU"/>
              <a:t>Добавить нижний колонтитул</a:t>
            </a:r>
          </a:p>
        </p:txBody>
      </p:sp>
      <p:sp>
        <p:nvSpPr>
          <p:cNvPr id="21" name="Номер слайда 5">
            <a:extLst>
              <a:ext uri="{FF2B5EF4-FFF2-40B4-BE49-F238E27FC236}">
                <a16:creationId xmlns:a16="http://schemas.microsoft.com/office/drawing/2014/main" xmlns="" id="{C7C65DDB-24F2-44CF-AE02-F3A6C8B1858B}"/>
              </a:ext>
            </a:extLst>
          </p:cNvPr>
          <p:cNvSpPr>
            <a:spLocks noGrp="1"/>
          </p:cNvSpPr>
          <p:nvPr>
            <p:ph type="sldNum" sz="quarter" idx="18"/>
          </p:nvPr>
        </p:nvSpPr>
        <p:spPr/>
        <p:txBody>
          <a:bodyPr rtlCol="0"/>
          <a:lstStyle>
            <a:lvl1pPr algn="r">
              <a:defRPr sz="1200">
                <a:solidFill>
                  <a:schemeClr val="tx1">
                    <a:lumMod val="50000"/>
                    <a:lumOff val="50000"/>
                  </a:schemeClr>
                </a:solidFill>
              </a:defRPr>
            </a:lvl1pPr>
          </a:lstStyle>
          <a:p>
            <a:pPr rtl="0"/>
            <a:fld id="{8699F50C-BE38-4BD0-BA84-9B090E1F2B9B}" type="slidenum">
              <a:rPr lang="ru-RU" smtClean="0"/>
              <a:pPr rtl="0"/>
              <a:t>43</a:t>
            </a:fld>
            <a:endParaRPr lang="ru-RU"/>
          </a:p>
        </p:txBody>
      </p:sp>
    </p:spTree>
    <p:extLst>
      <p:ext uri="{BB962C8B-B14F-4D97-AF65-F5344CB8AC3E}">
        <p14:creationId xmlns:p14="http://schemas.microsoft.com/office/powerpoint/2010/main" val="3891516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Заголовок 3">
            <a:extLst>
              <a:ext uri="{FF2B5EF4-FFF2-40B4-BE49-F238E27FC236}">
                <a16:creationId xmlns:a16="http://schemas.microsoft.com/office/drawing/2014/main" xmlns="" id="{1ABD613F-111C-41D6-9F8E-8B2C42A5E047}"/>
              </a:ext>
            </a:extLst>
          </p:cNvPr>
          <p:cNvSpPr>
            <a:spLocks noGrp="1"/>
          </p:cNvSpPr>
          <p:nvPr>
            <p:ph type="title"/>
          </p:nvPr>
        </p:nvSpPr>
        <p:spPr>
          <a:xfrm>
            <a:off x="782019" y="804672"/>
            <a:ext cx="7342622" cy="951282"/>
          </a:xfrm>
        </p:spPr>
        <p:txBody>
          <a:bodyPr rtlCol="0"/>
          <a:lstStyle/>
          <a:p>
            <a:pPr rtl="0"/>
            <a:r>
              <a:rPr lang="ru-RU" dirty="0" smtClean="0"/>
              <a:t>Используемая литература</a:t>
            </a:r>
            <a:endParaRPr lang="ru-RU" b="0" dirty="0"/>
          </a:p>
        </p:txBody>
      </p:sp>
      <p:sp>
        <p:nvSpPr>
          <p:cNvPr id="35" name="Нижний колонтитул 34">
            <a:extLst>
              <a:ext uri="{FF2B5EF4-FFF2-40B4-BE49-F238E27FC236}">
                <a16:creationId xmlns:a16="http://schemas.microsoft.com/office/drawing/2014/main" xmlns="" id="{6390A22B-EC07-E942-A46F-F36FDD7FDB9D}"/>
              </a:ext>
            </a:extLst>
          </p:cNvPr>
          <p:cNvSpPr>
            <a:spLocks noGrp="1"/>
          </p:cNvSpPr>
          <p:nvPr>
            <p:ph type="ftr" sz="quarter" idx="15"/>
          </p:nvPr>
        </p:nvSpPr>
        <p:spPr/>
        <p:txBody>
          <a:bodyPr rtlCol="0"/>
          <a:lstStyle/>
          <a:p>
            <a:pPr rtl="0"/>
            <a:r>
              <a:rPr lang="ru-RU"/>
              <a:t>Добавить нижний колонтитул</a:t>
            </a:r>
          </a:p>
        </p:txBody>
      </p:sp>
      <p:sp>
        <p:nvSpPr>
          <p:cNvPr id="10" name="Номер слайда 9">
            <a:extLst>
              <a:ext uri="{FF2B5EF4-FFF2-40B4-BE49-F238E27FC236}">
                <a16:creationId xmlns:a16="http://schemas.microsoft.com/office/drawing/2014/main" xmlns="" id="{A267D224-5586-43DC-82CA-8605E158298B}"/>
              </a:ext>
            </a:extLst>
          </p:cNvPr>
          <p:cNvSpPr>
            <a:spLocks noGrp="1"/>
          </p:cNvSpPr>
          <p:nvPr>
            <p:ph type="sldNum" sz="quarter" idx="16"/>
          </p:nvPr>
        </p:nvSpPr>
        <p:spPr/>
        <p:txBody>
          <a:bodyPr rtlCol="0"/>
          <a:lstStyle/>
          <a:p>
            <a:pPr rtl="0"/>
            <a:fld id="{8699F50C-BE38-4BD0-BA84-9B090E1F2B9B}" type="slidenum">
              <a:rPr lang="ru-RU" smtClean="0"/>
              <a:pPr rtl="0"/>
              <a:t>44</a:t>
            </a:fld>
            <a:endParaRPr lang="ru-RU"/>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977" y="0"/>
            <a:ext cx="4874023" cy="356616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84" y="1896842"/>
            <a:ext cx="2922862" cy="4310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19659" t="25333" r="20963" b="8400"/>
          <a:stretch/>
        </p:blipFill>
        <p:spPr>
          <a:xfrm>
            <a:off x="4453330" y="1891426"/>
            <a:ext cx="2900264" cy="4315662"/>
          </a:xfrm>
          <a:prstGeom prst="rect">
            <a:avLst/>
          </a:prstGeom>
        </p:spPr>
      </p:pic>
    </p:spTree>
    <p:extLst>
      <p:ext uri="{BB962C8B-B14F-4D97-AF65-F5344CB8AC3E}">
        <p14:creationId xmlns:p14="http://schemas.microsoft.com/office/powerpoint/2010/main" val="3205466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13126" t="6000" r="12964" b="3734"/>
          <a:stretch/>
        </p:blipFill>
        <p:spPr>
          <a:xfrm>
            <a:off x="6946758" y="2129600"/>
            <a:ext cx="5245242" cy="4728400"/>
          </a:xfrm>
          <a:prstGeom prst="rect">
            <a:avLst/>
          </a:prstGeom>
        </p:spPr>
      </p:pic>
      <p:sp>
        <p:nvSpPr>
          <p:cNvPr id="33" name="Текст 32">
            <a:extLst>
              <a:ext uri="{FF2B5EF4-FFF2-40B4-BE49-F238E27FC236}">
                <a16:creationId xmlns:a16="http://schemas.microsoft.com/office/drawing/2014/main" xmlns="" id="{7CFD0302-279C-8A48-9E27-AD5B08D6501E}"/>
              </a:ext>
            </a:extLst>
          </p:cNvPr>
          <p:cNvSpPr>
            <a:spLocks noGrp="1"/>
          </p:cNvSpPr>
          <p:nvPr>
            <p:ph type="body" sz="quarter" idx="19"/>
          </p:nvPr>
        </p:nvSpPr>
        <p:spPr>
          <a:xfrm>
            <a:off x="338530" y="1965553"/>
            <a:ext cx="6443270" cy="3558947"/>
          </a:xfrm>
        </p:spPr>
        <p:txBody>
          <a:bodyPr rtlCol="0"/>
          <a:lstStyle/>
          <a:p>
            <a:pPr>
              <a:buClr>
                <a:schemeClr val="accent2"/>
              </a:buClr>
            </a:pPr>
            <a:r>
              <a:rPr lang="ru-RU" sz="2800" dirty="0" smtClean="0">
                <a:solidFill>
                  <a:schemeClr val="tx1">
                    <a:lumMod val="50000"/>
                  </a:schemeClr>
                </a:solidFill>
              </a:rPr>
              <a:t>Одновременная </a:t>
            </a:r>
            <a:r>
              <a:rPr lang="ru-RU" sz="2800" dirty="0">
                <a:solidFill>
                  <a:schemeClr val="tx1">
                    <a:lumMod val="50000"/>
                  </a:schemeClr>
                </a:solidFill>
              </a:rPr>
              <a:t>синхронная работа обеих рук, при этом каждая из которых выполняет свое задание. Именно при таких упражнениях тренируется согласованная работа двух полушарий мозга. При регулярном выполнении перекрестных движений образуются новые волокна, связывающие полушария головного мозга, что способствует развитию высших психических функций, в особенности процессов мышления и речи</a:t>
            </a:r>
            <a:r>
              <a:rPr lang="ru-RU" sz="2800" dirty="0" smtClean="0">
                <a:solidFill>
                  <a:schemeClr val="tx1">
                    <a:lumMod val="50000"/>
                  </a:schemeClr>
                </a:solidFill>
              </a:rPr>
              <a:t>.</a:t>
            </a:r>
            <a:endParaRPr lang="ru-RU" sz="2800" dirty="0">
              <a:solidFill>
                <a:schemeClr val="tx1">
                  <a:lumMod val="50000"/>
                </a:schemeClr>
              </a:solidFill>
            </a:endParaRPr>
          </a:p>
        </p:txBody>
      </p:sp>
      <p:sp>
        <p:nvSpPr>
          <p:cNvPr id="3" name="Нижний колонтитул 2">
            <a:extLst>
              <a:ext uri="{FF2B5EF4-FFF2-40B4-BE49-F238E27FC236}">
                <a16:creationId xmlns:a16="http://schemas.microsoft.com/office/drawing/2014/main" xmlns="" id="{B04C11C9-3DF6-471E-87C0-4DCED41031D4}"/>
              </a:ext>
            </a:extLst>
          </p:cNvPr>
          <p:cNvSpPr>
            <a:spLocks noGrp="1"/>
          </p:cNvSpPr>
          <p:nvPr>
            <p:ph type="ftr" sz="quarter" idx="17"/>
          </p:nvPr>
        </p:nvSpPr>
        <p:spPr/>
        <p:txBody>
          <a:bodyPr rtlCol="0"/>
          <a:lstStyle/>
          <a:p>
            <a:pPr rtl="0"/>
            <a:r>
              <a:rPr lang="ru-RU" dirty="0"/>
              <a:t>Добавить нижний колонтитул</a:t>
            </a:r>
          </a:p>
        </p:txBody>
      </p:sp>
      <p:sp>
        <p:nvSpPr>
          <p:cNvPr id="4" name="Номер слайда 3">
            <a:extLst>
              <a:ext uri="{FF2B5EF4-FFF2-40B4-BE49-F238E27FC236}">
                <a16:creationId xmlns:a16="http://schemas.microsoft.com/office/drawing/2014/main" xmlns="" id="{B2228214-87DB-4B3A-BD81-9A709A69BAAC}"/>
              </a:ext>
            </a:extLst>
          </p:cNvPr>
          <p:cNvSpPr>
            <a:spLocks noGrp="1"/>
          </p:cNvSpPr>
          <p:nvPr>
            <p:ph type="sldNum" sz="quarter" idx="18"/>
          </p:nvPr>
        </p:nvSpPr>
        <p:spPr/>
        <p:txBody>
          <a:bodyPr rtlCol="0"/>
          <a:lstStyle/>
          <a:p>
            <a:pPr rtl="0"/>
            <a:fld id="{8699F50C-BE38-4BD0-BA84-9B090E1F2B9B}" type="slidenum">
              <a:rPr lang="ru-RU" smtClean="0"/>
              <a:pPr rtl="0"/>
              <a:t>45</a:t>
            </a:fld>
            <a:endParaRPr lang="ru-RU" dirty="0"/>
          </a:p>
        </p:txBody>
      </p:sp>
      <p:sp>
        <p:nvSpPr>
          <p:cNvPr id="5" name="Заголовок 4"/>
          <p:cNvSpPr>
            <a:spLocks noGrp="1"/>
          </p:cNvSpPr>
          <p:nvPr>
            <p:ph type="title"/>
          </p:nvPr>
        </p:nvSpPr>
        <p:spPr>
          <a:xfrm>
            <a:off x="339038" y="510675"/>
            <a:ext cx="8333222" cy="1147969"/>
          </a:xfrm>
        </p:spPr>
        <p:txBody>
          <a:bodyPr>
            <a:normAutofit fontScale="90000"/>
          </a:bodyPr>
          <a:lstStyle/>
          <a:p>
            <a:r>
              <a:rPr lang="ru-RU" dirty="0"/>
              <a:t>Основной принцип </a:t>
            </a:r>
            <a:r>
              <a:rPr lang="ru-RU" dirty="0" err="1"/>
              <a:t>нейромоторики</a:t>
            </a:r>
            <a:r>
              <a:rPr lang="ru-RU" dirty="0"/>
              <a:t> – системность: </a:t>
            </a:r>
          </a:p>
        </p:txBody>
      </p:sp>
    </p:spTree>
    <p:extLst>
      <p:ext uri="{BB962C8B-B14F-4D97-AF65-F5344CB8AC3E}">
        <p14:creationId xmlns:p14="http://schemas.microsoft.com/office/powerpoint/2010/main" val="3100422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pPr rtl="0"/>
            <a:r>
              <a:rPr lang="ru-RU" noProof="0" smtClean="0"/>
              <a:t>Добавить нижний колонтитул</a:t>
            </a:r>
            <a:endParaRPr lang="ru-RU" noProof="0"/>
          </a:p>
        </p:txBody>
      </p:sp>
      <p:sp>
        <p:nvSpPr>
          <p:cNvPr id="3" name="Номер слайда 2"/>
          <p:cNvSpPr>
            <a:spLocks noGrp="1"/>
          </p:cNvSpPr>
          <p:nvPr>
            <p:ph type="sldNum" sz="quarter" idx="11"/>
          </p:nvPr>
        </p:nvSpPr>
        <p:spPr/>
        <p:txBody>
          <a:bodyPr/>
          <a:lstStyle/>
          <a:p>
            <a:pPr rtl="0"/>
            <a:fld id="{8699F50C-BE38-4BD0-BA84-9B090E1F2B9B}" type="slidenum">
              <a:rPr lang="ru-RU" noProof="0" smtClean="0"/>
              <a:pPr rtl="0"/>
              <a:t>46</a:t>
            </a:fld>
            <a:endParaRPr lang="ru-RU" noProof="0"/>
          </a:p>
        </p:txBody>
      </p:sp>
      <p:sp>
        <p:nvSpPr>
          <p:cNvPr id="4" name="TextBox 3"/>
          <p:cNvSpPr txBox="1"/>
          <p:nvPr/>
        </p:nvSpPr>
        <p:spPr>
          <a:xfrm>
            <a:off x="4233672" y="1348800"/>
            <a:ext cx="7882563" cy="4524315"/>
          </a:xfrm>
          <a:prstGeom prst="rect">
            <a:avLst/>
          </a:prstGeom>
          <a:noFill/>
        </p:spPr>
        <p:txBody>
          <a:bodyPr wrap="square" rtlCol="0">
            <a:spAutoFit/>
          </a:bodyPr>
          <a:lstStyle/>
          <a:p>
            <a:r>
              <a:rPr lang="ru-RU" sz="3200" dirty="0">
                <a:solidFill>
                  <a:schemeClr val="tx2">
                    <a:lumMod val="10000"/>
                  </a:schemeClr>
                </a:solidFill>
              </a:rPr>
              <a:t>Упражнение предназначено для развития внимания, восприятия цвета и скорости реакции</a:t>
            </a:r>
            <a:r>
              <a:rPr lang="ru-RU" sz="3200" dirty="0" smtClean="0">
                <a:solidFill>
                  <a:schemeClr val="tx2">
                    <a:lumMod val="10000"/>
                  </a:schemeClr>
                </a:solidFill>
              </a:rPr>
              <a:t>.</a:t>
            </a:r>
          </a:p>
          <a:p>
            <a:endParaRPr lang="ru-RU" sz="3200" dirty="0">
              <a:solidFill>
                <a:schemeClr val="tx2">
                  <a:lumMod val="10000"/>
                </a:schemeClr>
              </a:solidFill>
            </a:endParaRPr>
          </a:p>
          <a:p>
            <a:r>
              <a:rPr lang="ru-RU" sz="3200" dirty="0" smtClean="0">
                <a:solidFill>
                  <a:schemeClr val="tx2">
                    <a:lumMod val="10000"/>
                  </a:schemeClr>
                </a:solidFill>
              </a:rPr>
              <a:t> </a:t>
            </a:r>
            <a:r>
              <a:rPr lang="ru-RU" sz="3200" dirty="0">
                <a:solidFill>
                  <a:schemeClr val="tx2">
                    <a:lumMod val="10000"/>
                  </a:schemeClr>
                </a:solidFill>
              </a:rPr>
              <a:t>На левой стороне игрового поля обозначена последовательность цветных кругов, на правой стороне – обозначены позиции пальцев, которые должен показать ребенок в соответствии с цветом круга</a:t>
            </a:r>
          </a:p>
        </p:txBody>
      </p:sp>
      <p:sp>
        <p:nvSpPr>
          <p:cNvPr id="5" name="TextBox 4"/>
          <p:cNvSpPr txBox="1"/>
          <p:nvPr/>
        </p:nvSpPr>
        <p:spPr>
          <a:xfrm>
            <a:off x="338530" y="182880"/>
            <a:ext cx="2549096" cy="707886"/>
          </a:xfrm>
          <a:prstGeom prst="rect">
            <a:avLst/>
          </a:prstGeom>
          <a:noFill/>
        </p:spPr>
        <p:txBody>
          <a:bodyPr wrap="none" rtlCol="0">
            <a:spAutoFit/>
          </a:bodyPr>
          <a:lstStyle/>
          <a:p>
            <a:r>
              <a:rPr lang="ru-RU" sz="4000" b="1" dirty="0" smtClean="0">
                <a:solidFill>
                  <a:schemeClr val="accent1">
                    <a:lumMod val="90000"/>
                    <a:lumOff val="10000"/>
                  </a:schemeClr>
                </a:solidFill>
                <a:latin typeface="+mj-lt"/>
              </a:rPr>
              <a:t>ПРИМЕРЫ</a:t>
            </a:r>
            <a:r>
              <a:rPr lang="ru-RU" dirty="0" smtClean="0"/>
              <a:t>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69" y="1101713"/>
            <a:ext cx="3445383" cy="5357350"/>
          </a:xfrm>
          <a:prstGeom prst="rect">
            <a:avLst/>
          </a:prstGeom>
        </p:spPr>
      </p:pic>
    </p:spTree>
    <p:extLst>
      <p:ext uri="{BB962C8B-B14F-4D97-AF65-F5344CB8AC3E}">
        <p14:creationId xmlns:p14="http://schemas.microsoft.com/office/powerpoint/2010/main" val="2881645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subTitle" idx="1"/>
          </p:nvPr>
        </p:nvSpPr>
        <p:spPr>
          <a:xfrm>
            <a:off x="4910328" y="870366"/>
            <a:ext cx="7517089" cy="5539578"/>
          </a:xfrm>
        </p:spPr>
        <p:txBody>
          <a:bodyPr/>
          <a:lstStyle/>
          <a:p>
            <a:r>
              <a:rPr lang="ru-RU" sz="2800" b="1" spc="0" dirty="0">
                <a:latin typeface="+mj-lt"/>
              </a:rPr>
              <a:t>Упражнение «</a:t>
            </a:r>
            <a:r>
              <a:rPr lang="ru-RU" sz="2800" b="1" spc="0" dirty="0" err="1">
                <a:latin typeface="+mj-lt"/>
              </a:rPr>
              <a:t>Бродилки</a:t>
            </a:r>
            <a:r>
              <a:rPr lang="ru-RU" sz="2800" b="1" spc="0" dirty="0" smtClean="0">
                <a:latin typeface="+mj-lt"/>
              </a:rPr>
              <a:t>»</a:t>
            </a:r>
          </a:p>
          <a:p>
            <a:r>
              <a:rPr lang="ru-RU" spc="0" dirty="0" smtClean="0"/>
              <a:t> </a:t>
            </a:r>
            <a:r>
              <a:rPr lang="ru-RU" spc="0" dirty="0"/>
              <a:t>Веселая игра для тренировки внимания, переключаемости деятельности, мелкой моторики и соотнесения движений глаз-рука</a:t>
            </a:r>
            <a:r>
              <a:rPr lang="ru-RU" spc="0" dirty="0" smtClean="0"/>
              <a:t>.</a:t>
            </a:r>
          </a:p>
          <a:p>
            <a:r>
              <a:rPr lang="ru-RU" spc="0" dirty="0" smtClean="0"/>
              <a:t> </a:t>
            </a:r>
            <a:r>
              <a:rPr lang="ru-RU" spc="0" dirty="0"/>
              <a:t>Ребенку предлагается пройти по тропинке пальцем, выполняя определенные задания</a:t>
            </a:r>
            <a:r>
              <a:rPr lang="ru-RU" spc="0" dirty="0" smtClean="0"/>
              <a:t>:</a:t>
            </a:r>
          </a:p>
          <a:p>
            <a:r>
              <a:rPr lang="ru-RU" spc="0" dirty="0" smtClean="0"/>
              <a:t> </a:t>
            </a:r>
            <a:r>
              <a:rPr lang="ru-RU" spc="0" dirty="0"/>
              <a:t>• линии – ребенок проводит своим пальцем по линиям; </a:t>
            </a:r>
            <a:endParaRPr lang="ru-RU" spc="0" dirty="0" smtClean="0"/>
          </a:p>
          <a:p>
            <a:r>
              <a:rPr lang="ru-RU" spc="0" dirty="0" smtClean="0"/>
              <a:t>• </a:t>
            </a:r>
            <a:r>
              <a:rPr lang="ru-RU" spc="0" dirty="0"/>
              <a:t>круги – это количество хлопков в ладоши, которые должен выполнить ребенок; </a:t>
            </a:r>
            <a:endParaRPr lang="ru-RU" spc="0" dirty="0" smtClean="0"/>
          </a:p>
          <a:p>
            <a:r>
              <a:rPr lang="ru-RU" spc="0" dirty="0" smtClean="0"/>
              <a:t>• </a:t>
            </a:r>
            <a:r>
              <a:rPr lang="ru-RU" spc="0" dirty="0"/>
              <a:t>кулак, ладонь – задача ребенка повторить все позы как на изображениях. </a:t>
            </a:r>
            <a:endParaRPr lang="ru-RU" spc="0" dirty="0" smtClean="0"/>
          </a:p>
          <a:p>
            <a:r>
              <a:rPr lang="ru-RU" spc="0" dirty="0" smtClean="0"/>
              <a:t>Позы </a:t>
            </a:r>
            <a:r>
              <a:rPr lang="ru-RU" spc="0" dirty="0"/>
              <a:t>рук выполняются двумя руками одновременно</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84" y="142493"/>
            <a:ext cx="3705987" cy="6613079"/>
          </a:xfrm>
          <a:prstGeom prst="rect">
            <a:avLst/>
          </a:prstGeom>
        </p:spPr>
      </p:pic>
    </p:spTree>
    <p:extLst>
      <p:ext uri="{BB962C8B-B14F-4D97-AF65-F5344CB8AC3E}">
        <p14:creationId xmlns:p14="http://schemas.microsoft.com/office/powerpoint/2010/main" val="1853921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208788"/>
            <a:ext cx="12192000" cy="5287946"/>
          </a:xfrm>
        </p:spPr>
        <p:txBody>
          <a:bodyPr>
            <a:noAutofit/>
          </a:bodyPr>
          <a:lstStyle/>
          <a:p>
            <a:pPr>
              <a:lnSpc>
                <a:spcPct val="120000"/>
              </a:lnSpc>
            </a:pPr>
            <a:r>
              <a:rPr lang="ru-RU" sz="2400" b="1" spc="0" dirty="0">
                <a:solidFill>
                  <a:srgbClr val="014067"/>
                </a:solidFill>
                <a:latin typeface="+mj-lt"/>
              </a:rPr>
              <a:t>Игровое поле разделено на две части</a:t>
            </a:r>
            <a:r>
              <a:rPr lang="ru-RU" sz="2400" b="1" spc="0" dirty="0" smtClean="0">
                <a:solidFill>
                  <a:srgbClr val="014067"/>
                </a:solidFill>
                <a:latin typeface="+mj-lt"/>
              </a:rPr>
              <a:t>.</a:t>
            </a:r>
          </a:p>
          <a:p>
            <a:pPr>
              <a:lnSpc>
                <a:spcPct val="120000"/>
              </a:lnSpc>
            </a:pPr>
            <a:r>
              <a:rPr lang="ru-RU" sz="2400" spc="0" dirty="0" smtClean="0">
                <a:solidFill>
                  <a:schemeClr val="tx2">
                    <a:lumMod val="10000"/>
                  </a:schemeClr>
                </a:solidFill>
              </a:rPr>
              <a:t> </a:t>
            </a:r>
            <a:r>
              <a:rPr lang="ru-RU" sz="2400" spc="0" dirty="0">
                <a:solidFill>
                  <a:schemeClr val="tx2">
                    <a:lumMod val="10000"/>
                  </a:schemeClr>
                </a:solidFill>
              </a:rPr>
              <a:t>На левой части играет левая рука, на правой – правая. На обеих частях поля произвольно расположены разноцветные круги. </a:t>
            </a:r>
            <a:endParaRPr lang="ru-RU" sz="2400" spc="0" dirty="0" smtClean="0">
              <a:solidFill>
                <a:schemeClr val="tx2">
                  <a:lumMod val="10000"/>
                </a:schemeClr>
              </a:solidFill>
            </a:endParaRPr>
          </a:p>
          <a:p>
            <a:pPr>
              <a:lnSpc>
                <a:spcPct val="120000"/>
              </a:lnSpc>
            </a:pPr>
            <a:r>
              <a:rPr lang="ru-RU" sz="2400" spc="0" dirty="0" smtClean="0">
                <a:solidFill>
                  <a:schemeClr val="tx2">
                    <a:lumMod val="10000"/>
                  </a:schemeClr>
                </a:solidFill>
              </a:rPr>
              <a:t>Ребенку </a:t>
            </a:r>
            <a:r>
              <a:rPr lang="ru-RU" sz="2400" spc="0" dirty="0">
                <a:solidFill>
                  <a:schemeClr val="tx2">
                    <a:lumMod val="10000"/>
                  </a:schemeClr>
                </a:solidFill>
              </a:rPr>
              <a:t>дается задание: «Одновременно, закрыть ладонями круги одного цвета, по просьбе педагога (или другого ребенка).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544" y="2348484"/>
            <a:ext cx="6248400" cy="4191000"/>
          </a:xfrm>
          <a:prstGeom prst="rect">
            <a:avLst/>
          </a:prstGeom>
        </p:spPr>
      </p:pic>
    </p:spTree>
    <p:extLst>
      <p:ext uri="{BB962C8B-B14F-4D97-AF65-F5344CB8AC3E}">
        <p14:creationId xmlns:p14="http://schemas.microsoft.com/office/powerpoint/2010/main" val="20562576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pPr rtl="0"/>
            <a:r>
              <a:rPr lang="ru-RU" noProof="0" smtClean="0"/>
              <a:t>Добавить нижний колонтитул</a:t>
            </a:r>
            <a:endParaRPr lang="ru-RU" noProof="0"/>
          </a:p>
        </p:txBody>
      </p:sp>
      <p:sp>
        <p:nvSpPr>
          <p:cNvPr id="3" name="Номер слайда 2"/>
          <p:cNvSpPr>
            <a:spLocks noGrp="1"/>
          </p:cNvSpPr>
          <p:nvPr>
            <p:ph type="sldNum" sz="quarter" idx="11"/>
          </p:nvPr>
        </p:nvSpPr>
        <p:spPr/>
        <p:txBody>
          <a:bodyPr/>
          <a:lstStyle/>
          <a:p>
            <a:pPr rtl="0"/>
            <a:fld id="{8699F50C-BE38-4BD0-BA84-9B090E1F2B9B}" type="slidenum">
              <a:rPr lang="ru-RU" noProof="0" smtClean="0"/>
              <a:pPr rtl="0"/>
              <a:t>49</a:t>
            </a:fld>
            <a:endParaRPr lang="ru-RU" noProof="0"/>
          </a:p>
        </p:txBody>
      </p:sp>
      <p:sp>
        <p:nvSpPr>
          <p:cNvPr id="4" name="TextBox 3"/>
          <p:cNvSpPr txBox="1"/>
          <p:nvPr/>
        </p:nvSpPr>
        <p:spPr>
          <a:xfrm>
            <a:off x="219658" y="100584"/>
            <a:ext cx="6900479" cy="769441"/>
          </a:xfrm>
          <a:prstGeom prst="rect">
            <a:avLst/>
          </a:prstGeom>
          <a:noFill/>
        </p:spPr>
        <p:txBody>
          <a:bodyPr wrap="none" rtlCol="0">
            <a:spAutoFit/>
          </a:bodyPr>
          <a:lstStyle/>
          <a:p>
            <a:r>
              <a:rPr lang="ru-RU" sz="4400" b="1" dirty="0">
                <a:solidFill>
                  <a:srgbClr val="014067"/>
                </a:solidFill>
                <a:latin typeface="+mj-lt"/>
              </a:rPr>
              <a:t>МЕЖПОЛУШАРНЫЕ ДОСКИ</a:t>
            </a:r>
          </a:p>
        </p:txBody>
      </p:sp>
      <p:sp>
        <p:nvSpPr>
          <p:cNvPr id="5" name="Прямоугольник 4"/>
          <p:cNvSpPr/>
          <p:nvPr/>
        </p:nvSpPr>
        <p:spPr>
          <a:xfrm>
            <a:off x="219658" y="1168205"/>
            <a:ext cx="12289334" cy="1077218"/>
          </a:xfrm>
          <a:prstGeom prst="rect">
            <a:avLst/>
          </a:prstGeom>
        </p:spPr>
        <p:txBody>
          <a:bodyPr wrap="square">
            <a:spAutoFit/>
          </a:bodyPr>
          <a:lstStyle/>
          <a:p>
            <a:r>
              <a:rPr lang="ru-RU" sz="3200" dirty="0">
                <a:solidFill>
                  <a:schemeClr val="accent1">
                    <a:lumMod val="90000"/>
                    <a:lumOff val="10000"/>
                  </a:schemeClr>
                </a:solidFill>
              </a:rPr>
              <a:t>Упражнения способствуют развитию зрительно-моторной координации и формированию межполушарных нейронных связей.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647" y="2416175"/>
            <a:ext cx="6038850" cy="4305300"/>
          </a:xfrm>
          <a:prstGeom prst="rect">
            <a:avLst/>
          </a:prstGeom>
        </p:spPr>
      </p:pic>
    </p:spTree>
    <p:extLst>
      <p:ext uri="{BB962C8B-B14F-4D97-AF65-F5344CB8AC3E}">
        <p14:creationId xmlns:p14="http://schemas.microsoft.com/office/powerpoint/2010/main" val="1390192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469" y="5584034"/>
            <a:ext cx="1724379" cy="10621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9" name="Прямоугольник 8"/>
          <p:cNvSpPr/>
          <p:nvPr/>
        </p:nvSpPr>
        <p:spPr>
          <a:xfrm>
            <a:off x="804731" y="363057"/>
            <a:ext cx="9505056" cy="369332"/>
          </a:xfrm>
          <a:prstGeom prst="rect">
            <a:avLst/>
          </a:prstGeom>
        </p:spPr>
        <p:txBody>
          <a:bodyPr wrap="square">
            <a:spAutoFit/>
          </a:bodyPr>
          <a:lstStyle/>
          <a:p>
            <a:r>
              <a:rPr lang="ru-RU" b="1" dirty="0">
                <a:solidFill>
                  <a:schemeClr val="accent1">
                    <a:lumMod val="75000"/>
                  </a:schemeClr>
                </a:solidFill>
              </a:rPr>
              <a:t>ФУНКЦИОНАЛЬНЫЕ СИСТЕМЫ </a:t>
            </a:r>
            <a:endParaRPr lang="ru-RU" dirty="0">
              <a:solidFill>
                <a:schemeClr val="accent1">
                  <a:lumMod val="75000"/>
                </a:schemeClr>
              </a:solidFill>
            </a:endParaRPr>
          </a:p>
        </p:txBody>
      </p:sp>
      <p:pic>
        <p:nvPicPr>
          <p:cNvPr id="11" name="Picture 4" descr="fisio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Lst>
          </a:blip>
          <a:srcRect/>
          <a:stretch>
            <a:fillRect/>
          </a:stretch>
        </p:blipFill>
        <p:spPr bwMode="auto">
          <a:xfrm>
            <a:off x="8688288" y="4338699"/>
            <a:ext cx="3456357" cy="2491977"/>
          </a:xfrm>
          <a:prstGeom prst="rect">
            <a:avLst/>
          </a:prstGeom>
          <a:noFill/>
        </p:spPr>
      </p:pic>
      <p:sp>
        <p:nvSpPr>
          <p:cNvPr id="12" name="Прямоугольник 11"/>
          <p:cNvSpPr/>
          <p:nvPr/>
        </p:nvSpPr>
        <p:spPr>
          <a:xfrm>
            <a:off x="527382" y="846006"/>
            <a:ext cx="10849205" cy="4154984"/>
          </a:xfrm>
          <a:prstGeom prst="rect">
            <a:avLst/>
          </a:prstGeom>
        </p:spPr>
        <p:txBody>
          <a:bodyPr wrap="square">
            <a:spAutoFit/>
          </a:bodyPr>
          <a:lstStyle/>
          <a:p>
            <a:pPr algn="just"/>
            <a:r>
              <a:rPr lang="ru-RU" sz="2400" b="1" dirty="0">
                <a:solidFill>
                  <a:schemeClr val="accent1">
                    <a:lumMod val="75000"/>
                  </a:schemeClr>
                </a:solidFill>
                <a:latin typeface="Times New Roman" pitchFamily="18" charset="0"/>
                <a:cs typeface="Times New Roman" pitchFamily="18" charset="0"/>
              </a:rPr>
              <a:t>Функциональная система </a:t>
            </a:r>
            <a:r>
              <a:rPr lang="ru-RU" sz="2400" b="1" dirty="0">
                <a:solidFill>
                  <a:schemeClr val="accent2">
                    <a:lumMod val="50000"/>
                  </a:schemeClr>
                </a:solidFill>
                <a:latin typeface="Times New Roman" pitchFamily="18" charset="0"/>
                <a:cs typeface="Times New Roman" pitchFamily="18" charset="0"/>
              </a:rPr>
              <a:t>- </a:t>
            </a:r>
            <a:r>
              <a:rPr lang="ru-RU" sz="2400" dirty="0">
                <a:solidFill>
                  <a:schemeClr val="accent2">
                    <a:lumMod val="50000"/>
                  </a:schemeClr>
                </a:solidFill>
                <a:latin typeface="Times New Roman" pitchFamily="18" charset="0"/>
                <a:cs typeface="Times New Roman" pitchFamily="18" charset="0"/>
              </a:rPr>
              <a:t>морфофизиологическая основа ВПФ (т. е. совокупность различных мозговых структур и протекающих в них физиологических процессов), которая обеспечивает их осуществление</a:t>
            </a:r>
            <a:r>
              <a:rPr lang="ru-RU" sz="2400" dirty="0" smtClean="0">
                <a:solidFill>
                  <a:schemeClr val="accent2">
                    <a:lumMod val="50000"/>
                  </a:schemeClr>
                </a:solidFill>
                <a:latin typeface="Times New Roman" pitchFamily="18" charset="0"/>
                <a:cs typeface="Times New Roman" pitchFamily="18" charset="0"/>
              </a:rPr>
              <a:t>.</a:t>
            </a:r>
          </a:p>
          <a:p>
            <a:pPr algn="just"/>
            <a:endParaRPr lang="ru-RU" sz="2400" dirty="0">
              <a:solidFill>
                <a:schemeClr val="accent2">
                  <a:lumMod val="50000"/>
                </a:schemeClr>
              </a:solidFill>
              <a:latin typeface="Times New Roman" pitchFamily="18" charset="0"/>
              <a:cs typeface="Times New Roman" pitchFamily="18" charset="0"/>
            </a:endParaRPr>
          </a:p>
          <a:p>
            <a:pPr algn="just"/>
            <a:r>
              <a:rPr lang="ru-RU" sz="2400" dirty="0">
                <a:solidFill>
                  <a:schemeClr val="accent2">
                    <a:lumMod val="50000"/>
                  </a:schemeClr>
                </a:solidFill>
                <a:latin typeface="Times New Roman" pitchFamily="18" charset="0"/>
                <a:cs typeface="Times New Roman" pitchFamily="18" charset="0"/>
              </a:rPr>
              <a:t>     Любая психическая функция реализуется благодаря функциональному воздействию различных зон мозга, т. е. любая функция реализуется через связь факторов, но эта связь может динамически меняться, </a:t>
            </a:r>
            <a:r>
              <a:rPr lang="ru-RU" sz="2400" dirty="0" err="1">
                <a:solidFill>
                  <a:schemeClr val="accent2">
                    <a:lumMod val="50000"/>
                  </a:schemeClr>
                </a:solidFill>
                <a:latin typeface="Times New Roman" pitchFamily="18" charset="0"/>
                <a:cs typeface="Times New Roman" pitchFamily="18" charset="0"/>
              </a:rPr>
              <a:t>переструктуироваться</a:t>
            </a:r>
            <a:r>
              <a:rPr lang="ru-RU" sz="2400" dirty="0">
                <a:solidFill>
                  <a:schemeClr val="accent2">
                    <a:lumMod val="50000"/>
                  </a:schemeClr>
                </a:solidFill>
                <a:latin typeface="Times New Roman" pitchFamily="18" charset="0"/>
                <a:cs typeface="Times New Roman" pitchFamily="18" charset="0"/>
              </a:rPr>
              <a:t>, что создает возможности для компенсации функции в целом при нарушении отдельных </a:t>
            </a:r>
            <a:r>
              <a:rPr lang="ru-RU" sz="2400" dirty="0" smtClean="0">
                <a:solidFill>
                  <a:schemeClr val="accent2">
                    <a:lumMod val="50000"/>
                  </a:schemeClr>
                </a:solidFill>
                <a:latin typeface="Times New Roman" pitchFamily="18" charset="0"/>
                <a:cs typeface="Times New Roman" pitchFamily="18" charset="0"/>
              </a:rPr>
              <a:t>факторов</a:t>
            </a:r>
          </a:p>
          <a:p>
            <a:pPr algn="just"/>
            <a:endParaRPr lang="ru-RU" sz="2400" dirty="0">
              <a:solidFill>
                <a:schemeClr val="accent2">
                  <a:lumMod val="50000"/>
                </a:schemeClr>
              </a:solidFill>
              <a:latin typeface="Times New Roman" pitchFamily="18" charset="0"/>
              <a:cs typeface="Times New Roman" pitchFamily="18" charset="0"/>
            </a:endParaRPr>
          </a:p>
          <a:p>
            <a:pPr algn="just"/>
            <a:r>
              <a:rPr lang="ru-RU" sz="2400" b="1" i="1" dirty="0">
                <a:solidFill>
                  <a:schemeClr val="accent2">
                    <a:lumMod val="50000"/>
                  </a:schemeClr>
                </a:solidFill>
                <a:latin typeface="Times New Roman" pitchFamily="18" charset="0"/>
                <a:cs typeface="Times New Roman" pitchFamily="18" charset="0"/>
              </a:rPr>
              <a:t>      </a:t>
            </a:r>
            <a:r>
              <a:rPr lang="ru-RU" sz="2400" b="1" i="1" dirty="0">
                <a:solidFill>
                  <a:schemeClr val="accent1">
                    <a:lumMod val="75000"/>
                  </a:schemeClr>
                </a:solidFill>
                <a:latin typeface="Times New Roman" pitchFamily="18" charset="0"/>
                <a:cs typeface="Times New Roman" pitchFamily="18" charset="0"/>
              </a:rPr>
              <a:t>Можно активировать, создать новую нейронную связь.</a:t>
            </a:r>
          </a:p>
        </p:txBody>
      </p:sp>
    </p:spTree>
    <p:extLst>
      <p:ext uri="{BB962C8B-B14F-4D97-AF65-F5344CB8AC3E}">
        <p14:creationId xmlns:p14="http://schemas.microsoft.com/office/powerpoint/2010/main" val="3269907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274676" y="394878"/>
            <a:ext cx="5917324" cy="5722458"/>
          </a:xfrm>
        </p:spPr>
        <p:txBody>
          <a:bodyPr/>
          <a:lstStyle/>
          <a:p>
            <a:r>
              <a:rPr lang="ru-RU" sz="2800" spc="0" dirty="0"/>
              <a:t>Мозжечковая стимуляция повышает когнитивные и психические способности, становясь эффективным методом помощи для детей, имеющих проблемы с обучением. Ребенок стоит на поверхности доски округлой формы в попытках удержать равновесие. Нужно балансируя в положении стоя, выполнять простые движения по заданию педагога, под задаваемый ритм (это может быть музыка, считалка или </a:t>
            </a:r>
            <a:r>
              <a:rPr lang="ru-RU" sz="2800" spc="0" dirty="0" smtClean="0"/>
              <a:t>счет.</a:t>
            </a:r>
            <a:endParaRPr lang="ru-RU" sz="2800" spc="0" dirty="0"/>
          </a:p>
        </p:txBody>
      </p:sp>
      <p:pic>
        <p:nvPicPr>
          <p:cNvPr id="4" name="Рисунок 3" descr="IMG_1617.jpg"/>
          <p:cNvPicPr>
            <a:picLocks noChangeAspect="1"/>
          </p:cNvPicPr>
          <p:nvPr/>
        </p:nvPicPr>
        <p:blipFill>
          <a:blip r:embed="rId2"/>
          <a:stretch>
            <a:fillRect/>
          </a:stretch>
        </p:blipFill>
        <p:spPr>
          <a:xfrm rot="5400000">
            <a:off x="-562326" y="814574"/>
            <a:ext cx="4498610" cy="33739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IMG_1622.jpg"/>
          <p:cNvPicPr>
            <a:picLocks noChangeAspect="1"/>
          </p:cNvPicPr>
          <p:nvPr/>
        </p:nvPicPr>
        <p:blipFill>
          <a:blip r:embed="rId3"/>
          <a:stretch>
            <a:fillRect/>
          </a:stretch>
        </p:blipFill>
        <p:spPr>
          <a:xfrm rot="5400000">
            <a:off x="2836070" y="2859881"/>
            <a:ext cx="4133853" cy="31003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3329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7"/>
          </p:nvPr>
        </p:nvSpPr>
        <p:spPr/>
        <p:txBody>
          <a:bodyPr/>
          <a:lstStyle/>
          <a:p>
            <a:pPr rtl="0"/>
            <a:r>
              <a:rPr lang="ru-RU" noProof="0" smtClean="0"/>
              <a:t>Добавить нижний колонтитул</a:t>
            </a:r>
            <a:endParaRPr lang="ru-RU" noProof="0"/>
          </a:p>
        </p:txBody>
      </p:sp>
      <p:sp>
        <p:nvSpPr>
          <p:cNvPr id="3" name="Номер слайда 2"/>
          <p:cNvSpPr>
            <a:spLocks noGrp="1"/>
          </p:cNvSpPr>
          <p:nvPr>
            <p:ph type="sldNum" sz="quarter" idx="18"/>
          </p:nvPr>
        </p:nvSpPr>
        <p:spPr/>
        <p:txBody>
          <a:bodyPr/>
          <a:lstStyle/>
          <a:p>
            <a:pPr rtl="0"/>
            <a:fld id="{8699F50C-BE38-4BD0-BA84-9B090E1F2B9B}" type="slidenum">
              <a:rPr lang="ru-RU" noProof="0" smtClean="0"/>
              <a:pPr rtl="0"/>
              <a:t>51</a:t>
            </a:fld>
            <a:endParaRPr lang="ru-RU" noProof="0"/>
          </a:p>
        </p:txBody>
      </p:sp>
      <p:sp>
        <p:nvSpPr>
          <p:cNvPr id="4" name="Заголовок 3"/>
          <p:cNvSpPr>
            <a:spLocks noGrp="1"/>
          </p:cNvSpPr>
          <p:nvPr>
            <p:ph type="title"/>
          </p:nvPr>
        </p:nvSpPr>
        <p:spPr>
          <a:xfrm>
            <a:off x="518678" y="209028"/>
            <a:ext cx="11197072" cy="1448322"/>
          </a:xfrm>
        </p:spPr>
        <p:txBody>
          <a:bodyPr>
            <a:noAutofit/>
          </a:bodyPr>
          <a:lstStyle/>
          <a:p>
            <a:r>
              <a:rPr lang="ru-RU" sz="2800" dirty="0" err="1" smtClean="0"/>
              <a:t>Mokuru</a:t>
            </a:r>
            <a:r>
              <a:rPr lang="ru-RU" sz="2800" dirty="0" smtClean="0"/>
              <a:t> (</a:t>
            </a:r>
            <a:r>
              <a:rPr lang="ru-RU" sz="2800" dirty="0" err="1" smtClean="0"/>
              <a:t>Мокуру</a:t>
            </a:r>
            <a:r>
              <a:rPr lang="ru-RU" sz="2800" dirty="0" smtClean="0"/>
              <a:t>) — уникальная игрушка </a:t>
            </a:r>
            <a:r>
              <a:rPr lang="ru-RU" sz="2800" dirty="0" err="1" smtClean="0"/>
              <a:t>антистресс</a:t>
            </a:r>
            <a:r>
              <a:rPr lang="ru-RU" sz="2800" b="0" dirty="0" smtClean="0"/>
              <a:t>, которая сделана из бука. Она имеет простой дизайн и многочисленные варианты применения. </a:t>
            </a:r>
            <a:r>
              <a:rPr lang="ru-RU" sz="2800" b="0" dirty="0" err="1" smtClean="0"/>
              <a:t>Мокуру</a:t>
            </a:r>
            <a:r>
              <a:rPr lang="ru-RU" sz="2800" b="0" dirty="0" smtClean="0"/>
              <a:t> очень проста в использовании, Вы можете играть с ней с друзьями, либо тренироваться в трюках самостоятельно!</a:t>
            </a:r>
            <a:endParaRPr lang="ru-RU" sz="2800" dirty="0"/>
          </a:p>
        </p:txBody>
      </p:sp>
      <p:pic>
        <p:nvPicPr>
          <p:cNvPr id="7" name="Содержимое 6" descr="IMG_1468.jpg"/>
          <p:cNvPicPr>
            <a:picLocks noGrp="1" noChangeAspect="1"/>
          </p:cNvPicPr>
          <p:nvPr>
            <p:ph sz="half" idx="1"/>
          </p:nvPr>
        </p:nvPicPr>
        <p:blipFill>
          <a:blip r:embed="rId2"/>
          <a:stretch>
            <a:fillRect/>
          </a:stretch>
        </p:blipFill>
        <p:spPr>
          <a:xfrm rot="5400000">
            <a:off x="739775" y="2324100"/>
            <a:ext cx="5181600" cy="3886200"/>
          </a:xfrm>
        </p:spPr>
      </p:pic>
      <p:pic>
        <p:nvPicPr>
          <p:cNvPr id="8" name="Содержимое 7" descr="IMG_1473.jpg"/>
          <p:cNvPicPr>
            <a:picLocks noGrp="1" noChangeAspect="1"/>
          </p:cNvPicPr>
          <p:nvPr>
            <p:ph sz="half" idx="2"/>
          </p:nvPr>
        </p:nvPicPr>
        <p:blipFill>
          <a:blip r:embed="rId3"/>
          <a:stretch>
            <a:fillRect/>
          </a:stretch>
        </p:blipFill>
        <p:spPr>
          <a:xfrm rot="10800000">
            <a:off x="6534149" y="2057400"/>
            <a:ext cx="5701241" cy="4275931"/>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1945C2F8-2E24-F46B-AC7B-3070B381497A}"/>
              </a:ext>
            </a:extLst>
          </p:cNvPr>
          <p:cNvSpPr>
            <a:spLocks noGrp="1"/>
          </p:cNvSpPr>
          <p:nvPr>
            <p:ph type="title"/>
          </p:nvPr>
        </p:nvSpPr>
        <p:spPr>
          <a:xfrm>
            <a:off x="5985583" y="2214823"/>
            <a:ext cx="4663367" cy="1975104"/>
          </a:xfrm>
        </p:spPr>
        <p:txBody>
          <a:bodyPr rtlCol="0"/>
          <a:lstStyle>
            <a:defPPr>
              <a:defRPr lang="en-US"/>
            </a:defPPr>
          </a:lstStyle>
          <a:p>
            <a:pPr rtl="0"/>
            <a:r>
              <a:rPr lang="ru-RU"/>
              <a:t>Спасибо!</a:t>
            </a:r>
          </a:p>
        </p:txBody>
      </p:sp>
    </p:spTree>
    <p:extLst>
      <p:ext uri="{BB962C8B-B14F-4D97-AF65-F5344CB8AC3E}">
        <p14:creationId xmlns:p14="http://schemas.microsoft.com/office/powerpoint/2010/main" val="316121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Методист\Desktop\mozgal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469" y="5584034"/>
            <a:ext cx="1724379" cy="10621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2" name="Прямоугольник 1"/>
          <p:cNvSpPr/>
          <p:nvPr/>
        </p:nvSpPr>
        <p:spPr>
          <a:xfrm>
            <a:off x="-323850" y="599724"/>
            <a:ext cx="9983203" cy="400110"/>
          </a:xfrm>
          <a:prstGeom prst="rect">
            <a:avLst/>
          </a:prstGeom>
        </p:spPr>
        <p:txBody>
          <a:bodyPr wrap="square">
            <a:spAutoFit/>
          </a:bodyPr>
          <a:lstStyle/>
          <a:p>
            <a:pPr algn="ctr"/>
            <a:r>
              <a:rPr lang="ru-RU" sz="2000" b="1" dirty="0">
                <a:solidFill>
                  <a:schemeClr val="accent1">
                    <a:lumMod val="75000"/>
                  </a:schemeClr>
                </a:solidFill>
              </a:rPr>
              <a:t>Развитие целостной психической деятельности  мозга всегда направлено:</a:t>
            </a:r>
            <a:endParaRPr lang="ru-RU" dirty="0">
              <a:solidFill>
                <a:schemeClr val="accent1">
                  <a:lumMod val="75000"/>
                </a:schemeClr>
              </a:solidFill>
            </a:endParaRPr>
          </a:p>
        </p:txBody>
      </p:sp>
      <p:pic>
        <p:nvPicPr>
          <p:cNvPr id="8" name="Рисунок 7" descr="Семенович А.В. Нейропсихологическая диагностика и коррекция в детском  возрасте. - М.: Академия, 2002"/>
          <p:cNvPicPr/>
          <p:nvPr/>
        </p:nvPicPr>
        <p:blipFill>
          <a:blip r:embed="rId3"/>
          <a:srcRect r="49575" b="50617"/>
          <a:stretch>
            <a:fillRect/>
          </a:stretch>
        </p:blipFill>
        <p:spPr bwMode="auto">
          <a:xfrm>
            <a:off x="9168342" y="853360"/>
            <a:ext cx="2723004" cy="1790907"/>
          </a:xfrm>
          <a:prstGeom prst="rect">
            <a:avLst/>
          </a:prstGeom>
          <a:noFill/>
          <a:ln w="9525">
            <a:noFill/>
            <a:miter lim="800000"/>
            <a:headEnd/>
            <a:tailEnd/>
          </a:ln>
        </p:spPr>
      </p:pic>
      <p:pic>
        <p:nvPicPr>
          <p:cNvPr id="10" name="Рисунок 9" descr="Семенович А.В. Нейропсихологическая диагностика и коррекция в детском  возрасте. - М.: Академия, 2002"/>
          <p:cNvPicPr/>
          <p:nvPr/>
        </p:nvPicPr>
        <p:blipFill>
          <a:blip r:embed="rId3"/>
          <a:srcRect l="50425" b="50617"/>
          <a:stretch>
            <a:fillRect/>
          </a:stretch>
        </p:blipFill>
        <p:spPr bwMode="auto">
          <a:xfrm>
            <a:off x="9552384" y="4797152"/>
            <a:ext cx="2568728" cy="1858178"/>
          </a:xfrm>
          <a:prstGeom prst="rect">
            <a:avLst/>
          </a:prstGeom>
          <a:noFill/>
          <a:ln w="9525">
            <a:noFill/>
            <a:miter lim="800000"/>
            <a:headEnd/>
            <a:tailEnd/>
          </a:ln>
        </p:spPr>
      </p:pic>
      <p:sp>
        <p:nvSpPr>
          <p:cNvPr id="4" name="Прямоугольник 3"/>
          <p:cNvSpPr/>
          <p:nvPr/>
        </p:nvSpPr>
        <p:spPr>
          <a:xfrm>
            <a:off x="586053" y="1279426"/>
            <a:ext cx="8832981" cy="5262979"/>
          </a:xfrm>
          <a:prstGeom prst="rect">
            <a:avLst/>
          </a:prstGeom>
        </p:spPr>
        <p:txBody>
          <a:bodyPr wrap="square">
            <a:spAutoFit/>
          </a:bodyPr>
          <a:lstStyle/>
          <a:p>
            <a:pPr algn="just">
              <a:buFont typeface="Wingdings" pitchFamily="2" charset="2"/>
              <a:buChar char="q"/>
            </a:pPr>
            <a:r>
              <a:rPr lang="ru-RU" sz="2400" b="1" dirty="0">
                <a:solidFill>
                  <a:schemeClr val="accent2">
                    <a:lumMod val="50000"/>
                  </a:schemeClr>
                </a:solidFill>
                <a:latin typeface="Times New Roman" pitchFamily="18" charset="0"/>
                <a:cs typeface="Times New Roman" pitchFamily="18" charset="0"/>
              </a:rPr>
              <a:t>«снизу - вверх» </a:t>
            </a:r>
            <a:r>
              <a:rPr lang="ru-RU" sz="2400" dirty="0">
                <a:solidFill>
                  <a:schemeClr val="accent2">
                    <a:lumMod val="50000"/>
                  </a:schemeClr>
                </a:solidFill>
                <a:latin typeface="Times New Roman" pitchFamily="18" charset="0"/>
                <a:cs typeface="Times New Roman" pitchFamily="18" charset="0"/>
              </a:rPr>
              <a:t>(от субкортикальных</a:t>
            </a:r>
          </a:p>
          <a:p>
            <a:pPr algn="just">
              <a:buNone/>
            </a:pPr>
            <a:r>
              <a:rPr lang="ru-RU" sz="2400" dirty="0">
                <a:solidFill>
                  <a:schemeClr val="accent2">
                    <a:lumMod val="50000"/>
                  </a:schemeClr>
                </a:solidFill>
                <a:latin typeface="Times New Roman" pitchFamily="18" charset="0"/>
                <a:cs typeface="Times New Roman" pitchFamily="18" charset="0"/>
              </a:rPr>
              <a:t> образований к коре головного мозга</a:t>
            </a:r>
            <a:r>
              <a:rPr lang="ru-RU" sz="2400" dirty="0" smtClean="0">
                <a:solidFill>
                  <a:schemeClr val="accent2">
                    <a:lumMod val="50000"/>
                  </a:schemeClr>
                </a:solidFill>
                <a:latin typeface="Times New Roman" pitchFamily="18" charset="0"/>
                <a:cs typeface="Times New Roman" pitchFamily="18" charset="0"/>
              </a:rPr>
              <a:t>);</a:t>
            </a:r>
          </a:p>
          <a:p>
            <a:pPr algn="just">
              <a:buNone/>
            </a:pPr>
            <a:endParaRPr lang="ru-RU" sz="2400" dirty="0">
              <a:solidFill>
                <a:schemeClr val="accent2">
                  <a:lumMod val="50000"/>
                </a:schemeClr>
              </a:solidFill>
              <a:latin typeface="Times New Roman" pitchFamily="18" charset="0"/>
              <a:cs typeface="Times New Roman" pitchFamily="18" charset="0"/>
            </a:endParaRPr>
          </a:p>
          <a:p>
            <a:pPr algn="just">
              <a:buFont typeface="Wingdings" pitchFamily="2" charset="2"/>
              <a:buChar char="q"/>
            </a:pPr>
            <a:r>
              <a:rPr lang="ru-RU" sz="2400" b="1" dirty="0">
                <a:solidFill>
                  <a:schemeClr val="accent2">
                    <a:lumMod val="50000"/>
                  </a:schemeClr>
                </a:solidFill>
                <a:latin typeface="Times New Roman" pitchFamily="18" charset="0"/>
                <a:cs typeface="Times New Roman" pitchFamily="18" charset="0"/>
              </a:rPr>
              <a:t>  «сзади – наперед» </a:t>
            </a:r>
            <a:r>
              <a:rPr lang="ru-RU" sz="2400" dirty="0">
                <a:solidFill>
                  <a:schemeClr val="accent2">
                    <a:lumMod val="50000"/>
                  </a:schemeClr>
                </a:solidFill>
                <a:latin typeface="Times New Roman" pitchFamily="18" charset="0"/>
                <a:cs typeface="Times New Roman" pitchFamily="18" charset="0"/>
              </a:rPr>
              <a:t>(от задних </a:t>
            </a:r>
          </a:p>
          <a:p>
            <a:pPr algn="just">
              <a:buNone/>
            </a:pPr>
            <a:r>
              <a:rPr lang="ru-RU" sz="2400" dirty="0">
                <a:solidFill>
                  <a:schemeClr val="accent2">
                    <a:lumMod val="50000"/>
                  </a:schemeClr>
                </a:solidFill>
                <a:latin typeface="Times New Roman" pitchFamily="18" charset="0"/>
                <a:cs typeface="Times New Roman" pitchFamily="18" charset="0"/>
              </a:rPr>
              <a:t>(затылочных, теменных, височных) отделов</a:t>
            </a:r>
          </a:p>
          <a:p>
            <a:pPr algn="just">
              <a:buNone/>
            </a:pPr>
            <a:r>
              <a:rPr lang="ru-RU" sz="2400" dirty="0">
                <a:solidFill>
                  <a:schemeClr val="accent2">
                    <a:lumMod val="50000"/>
                  </a:schemeClr>
                </a:solidFill>
                <a:latin typeface="Times New Roman" pitchFamily="18" charset="0"/>
                <a:cs typeface="Times New Roman" pitchFamily="18" charset="0"/>
              </a:rPr>
              <a:t> к передним (лобным) отделам полушарий</a:t>
            </a:r>
          </a:p>
          <a:p>
            <a:pPr algn="just">
              <a:buNone/>
            </a:pPr>
            <a:r>
              <a:rPr lang="ru-RU" sz="2400" dirty="0">
                <a:solidFill>
                  <a:schemeClr val="accent2">
                    <a:lumMod val="50000"/>
                  </a:schemeClr>
                </a:solidFill>
                <a:latin typeface="Times New Roman" pitchFamily="18" charset="0"/>
                <a:cs typeface="Times New Roman" pitchFamily="18" charset="0"/>
              </a:rPr>
              <a:t> головного мозга</a:t>
            </a:r>
            <a:r>
              <a:rPr lang="ru-RU" sz="2400" dirty="0" smtClean="0">
                <a:solidFill>
                  <a:schemeClr val="accent2">
                    <a:lumMod val="50000"/>
                  </a:schemeClr>
                </a:solidFill>
                <a:latin typeface="Times New Roman" pitchFamily="18" charset="0"/>
                <a:cs typeface="Times New Roman" pitchFamily="18" charset="0"/>
              </a:rPr>
              <a:t>;</a:t>
            </a:r>
          </a:p>
          <a:p>
            <a:pPr algn="just">
              <a:buNone/>
            </a:pPr>
            <a:endParaRPr lang="ru-RU" sz="2400" dirty="0">
              <a:solidFill>
                <a:schemeClr val="accent2">
                  <a:lumMod val="50000"/>
                </a:schemeClr>
              </a:solidFill>
              <a:latin typeface="Times New Roman" pitchFamily="18" charset="0"/>
              <a:cs typeface="Times New Roman" pitchFamily="18" charset="0"/>
            </a:endParaRPr>
          </a:p>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  </a:t>
            </a:r>
            <a:r>
              <a:rPr lang="ru-RU" sz="2400" b="1" dirty="0">
                <a:solidFill>
                  <a:schemeClr val="accent2">
                    <a:lumMod val="50000"/>
                  </a:schemeClr>
                </a:solidFill>
                <a:latin typeface="Times New Roman" pitchFamily="18" charset="0"/>
                <a:cs typeface="Times New Roman" pitchFamily="18" charset="0"/>
              </a:rPr>
              <a:t>«справа – налево»</a:t>
            </a:r>
          </a:p>
          <a:p>
            <a:pPr algn="just">
              <a:buNone/>
            </a:pPr>
            <a:r>
              <a:rPr lang="ru-RU" sz="2400" dirty="0">
                <a:solidFill>
                  <a:schemeClr val="accent2">
                    <a:lumMod val="50000"/>
                  </a:schemeClr>
                </a:solidFill>
                <a:latin typeface="Times New Roman" pitchFamily="18" charset="0"/>
                <a:cs typeface="Times New Roman" pitchFamily="18" charset="0"/>
              </a:rPr>
              <a:t> (от правого полушария к левому</a:t>
            </a:r>
            <a:r>
              <a:rPr lang="ru-RU" sz="2400" dirty="0" smtClean="0">
                <a:solidFill>
                  <a:schemeClr val="accent2">
                    <a:lumMod val="50000"/>
                  </a:schemeClr>
                </a:solidFill>
                <a:latin typeface="Times New Roman" pitchFamily="18" charset="0"/>
                <a:cs typeface="Times New Roman" pitchFamily="18" charset="0"/>
              </a:rPr>
              <a:t>);</a:t>
            </a:r>
          </a:p>
          <a:p>
            <a:pPr algn="just">
              <a:buNone/>
            </a:pPr>
            <a:endParaRPr lang="ru-RU" sz="2400" dirty="0">
              <a:solidFill>
                <a:schemeClr val="accent2">
                  <a:lumMod val="50000"/>
                </a:schemeClr>
              </a:solidFill>
              <a:latin typeface="Times New Roman" pitchFamily="18" charset="0"/>
              <a:cs typeface="Times New Roman" pitchFamily="18" charset="0"/>
            </a:endParaRPr>
          </a:p>
          <a:p>
            <a:pPr algn="just">
              <a:buFont typeface="Wingdings" pitchFamily="2" charset="2"/>
              <a:buChar char="q"/>
            </a:pPr>
            <a:r>
              <a:rPr lang="ru-RU" sz="2400" dirty="0">
                <a:solidFill>
                  <a:schemeClr val="accent2">
                    <a:lumMod val="50000"/>
                  </a:schemeClr>
                </a:solidFill>
                <a:latin typeface="Times New Roman" pitchFamily="18" charset="0"/>
                <a:cs typeface="Times New Roman" pitchFamily="18" charset="0"/>
              </a:rPr>
              <a:t>   </a:t>
            </a:r>
            <a:r>
              <a:rPr lang="ru-RU" sz="2400" b="1" dirty="0">
                <a:solidFill>
                  <a:schemeClr val="accent2">
                    <a:lumMod val="50000"/>
                  </a:schemeClr>
                </a:solidFill>
                <a:latin typeface="Times New Roman" pitchFamily="18" charset="0"/>
                <a:cs typeface="Times New Roman" pitchFamily="18" charset="0"/>
              </a:rPr>
              <a:t>«сверху – вниз»</a:t>
            </a:r>
          </a:p>
          <a:p>
            <a:pPr algn="just">
              <a:buNone/>
            </a:pPr>
            <a:r>
              <a:rPr lang="ru-RU" sz="2400" dirty="0">
                <a:solidFill>
                  <a:schemeClr val="accent2">
                    <a:lumMod val="50000"/>
                  </a:schemeClr>
                </a:solidFill>
                <a:latin typeface="Times New Roman" pitchFamily="18" charset="0"/>
                <a:cs typeface="Times New Roman" pitchFamily="18" charset="0"/>
              </a:rPr>
              <a:t> (от коры головного мозга к подкорковым</a:t>
            </a:r>
          </a:p>
          <a:p>
            <a:pPr algn="just">
              <a:buNone/>
            </a:pPr>
            <a:r>
              <a:rPr lang="ru-RU" sz="2400" dirty="0">
                <a:solidFill>
                  <a:schemeClr val="accent2">
                    <a:lumMod val="50000"/>
                  </a:schemeClr>
                </a:solidFill>
                <a:latin typeface="Times New Roman" pitchFamily="18" charset="0"/>
                <a:cs typeface="Times New Roman" pitchFamily="18" charset="0"/>
              </a:rPr>
              <a:t> образованиям). </a:t>
            </a:r>
          </a:p>
        </p:txBody>
      </p:sp>
    </p:spTree>
    <p:extLst>
      <p:ext uri="{BB962C8B-B14F-4D97-AF65-F5344CB8AC3E}">
        <p14:creationId xmlns:p14="http://schemas.microsoft.com/office/powerpoint/2010/main" val="261345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6" name="Прямоугольник 5"/>
          <p:cNvSpPr/>
          <p:nvPr/>
        </p:nvSpPr>
        <p:spPr>
          <a:xfrm>
            <a:off x="425322" y="557272"/>
            <a:ext cx="11041227" cy="1569660"/>
          </a:xfrm>
          <a:prstGeom prst="rect">
            <a:avLst/>
          </a:prstGeom>
        </p:spPr>
        <p:txBody>
          <a:bodyPr wrap="square">
            <a:spAutoFit/>
          </a:bodyPr>
          <a:lstStyle/>
          <a:p>
            <a:pPr algn="ctr"/>
            <a:r>
              <a:rPr lang="ru-RU" sz="2400" dirty="0"/>
              <a:t>Научно - теоретической базой стала 3х уровневая система, разработанная в соответствии с учением А.Р. </a:t>
            </a:r>
            <a:r>
              <a:rPr lang="ru-RU" sz="2400" dirty="0" err="1"/>
              <a:t>Лурия</a:t>
            </a:r>
            <a:r>
              <a:rPr lang="ru-RU" sz="2400" dirty="0"/>
              <a:t> о трёх функциональных блоках мозга и закономерностях их включения в </a:t>
            </a:r>
            <a:r>
              <a:rPr lang="ru-RU" sz="2400" dirty="0" err="1"/>
              <a:t>опосредование</a:t>
            </a:r>
            <a:r>
              <a:rPr lang="ru-RU" sz="2400" dirty="0"/>
              <a:t> вербальных и невербальных психических процессов.</a:t>
            </a:r>
          </a:p>
        </p:txBody>
      </p:sp>
      <p:sp>
        <p:nvSpPr>
          <p:cNvPr id="7" name="Прямоугольник 6"/>
          <p:cNvSpPr/>
          <p:nvPr/>
        </p:nvSpPr>
        <p:spPr>
          <a:xfrm>
            <a:off x="807950" y="2005251"/>
            <a:ext cx="10561173" cy="1908215"/>
          </a:xfrm>
          <a:prstGeom prst="rect">
            <a:avLst/>
          </a:prstGeom>
        </p:spPr>
        <p:txBody>
          <a:bodyPr wrap="square">
            <a:spAutoFit/>
          </a:bodyPr>
          <a:lstStyle/>
          <a:p>
            <a:pPr algn="just">
              <a:buNone/>
            </a:pPr>
            <a:r>
              <a:rPr lang="ru-RU" sz="2800" b="1" dirty="0">
                <a:solidFill>
                  <a:schemeClr val="accent1">
                    <a:lumMod val="75000"/>
                  </a:schemeClr>
                </a:solidFill>
                <a:latin typeface="Times New Roman" pitchFamily="18" charset="0"/>
                <a:cs typeface="Times New Roman" pitchFamily="18" charset="0"/>
              </a:rPr>
              <a:t>Центральный   постулат: </a:t>
            </a:r>
            <a:r>
              <a:rPr lang="ru-RU" sz="2400" dirty="0">
                <a:solidFill>
                  <a:schemeClr val="accent2">
                    <a:lumMod val="50000"/>
                  </a:schemeClr>
                </a:solidFill>
                <a:latin typeface="Times New Roman" pitchFamily="18" charset="0"/>
                <a:cs typeface="Times New Roman" pitchFamily="18" charset="0"/>
              </a:rPr>
              <a:t>всякая    психическая  функция (деятельность  и поведение в целом) является «вертикально» организованной системой, состоящей из трех взаимосвязанных и взаимодействующих функциональных блоков с собственной мозговой организацией и набором факторов.</a:t>
            </a:r>
          </a:p>
          <a:p>
            <a:pPr algn="just">
              <a:buNone/>
            </a:pPr>
            <a:endParaRPr lang="ru-RU" dirty="0">
              <a:solidFill>
                <a:schemeClr val="accent2">
                  <a:lumMod val="75000"/>
                </a:schemeClr>
              </a:solidFill>
              <a:latin typeface="Times New Roman" pitchFamily="18" charset="0"/>
              <a:cs typeface="Times New Roman" pitchFamily="18" charset="0"/>
            </a:endParaRPr>
          </a:p>
        </p:txBody>
      </p:sp>
      <p:pic>
        <p:nvPicPr>
          <p:cNvPr id="11" name="Picture 2" descr="Признаки нарушения в развитии блоков мозга . Блог Лого-Эксперт"/>
          <p:cNvPicPr>
            <a:picLocks noChangeAspect="1" noChangeArrowheads="1"/>
          </p:cNvPicPr>
          <p:nvPr/>
        </p:nvPicPr>
        <p:blipFill>
          <a:blip r:embed="rId2"/>
          <a:srcRect/>
          <a:stretch>
            <a:fillRect/>
          </a:stretch>
        </p:blipFill>
        <p:spPr bwMode="auto">
          <a:xfrm>
            <a:off x="2987029" y="3782999"/>
            <a:ext cx="6385571" cy="2694001"/>
          </a:xfrm>
          <a:prstGeom prst="rect">
            <a:avLst/>
          </a:prstGeom>
          <a:noFill/>
        </p:spPr>
      </p:pic>
    </p:spTree>
    <p:extLst>
      <p:ext uri="{BB962C8B-B14F-4D97-AF65-F5344CB8AC3E}">
        <p14:creationId xmlns:p14="http://schemas.microsoft.com/office/powerpoint/2010/main" val="424112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2" name="Прямоугольник 1"/>
          <p:cNvSpPr/>
          <p:nvPr/>
        </p:nvSpPr>
        <p:spPr>
          <a:xfrm>
            <a:off x="3503712" y="566774"/>
            <a:ext cx="6096000" cy="800219"/>
          </a:xfrm>
          <a:prstGeom prst="rect">
            <a:avLst/>
          </a:prstGeom>
        </p:spPr>
        <p:txBody>
          <a:bodyPr>
            <a:spAutoFit/>
          </a:bodyPr>
          <a:lstStyle/>
          <a:p>
            <a:r>
              <a:rPr lang="en-US" sz="2800" b="1" dirty="0"/>
              <a:t>I</a:t>
            </a:r>
            <a:r>
              <a:rPr lang="ru-RU" sz="2800" b="1" dirty="0"/>
              <a:t> блок</a:t>
            </a:r>
            <a:r>
              <a:rPr lang="ru-RU" sz="2800" dirty="0"/>
              <a:t> – </a:t>
            </a:r>
            <a:r>
              <a:rPr lang="ru-RU" sz="2800" b="1" dirty="0"/>
              <a:t>энергетический</a:t>
            </a:r>
            <a:r>
              <a:rPr lang="ru-RU" b="1" dirty="0"/>
              <a:t/>
            </a:r>
            <a:br>
              <a:rPr lang="ru-RU" b="1" dirty="0"/>
            </a:br>
            <a:r>
              <a:rPr lang="ru-RU" b="1" dirty="0">
                <a:solidFill>
                  <a:schemeClr val="tx2"/>
                </a:solidFill>
              </a:rPr>
              <a:t>(фундамент)</a:t>
            </a:r>
            <a:endParaRPr lang="ru-RU" dirty="0"/>
          </a:p>
        </p:txBody>
      </p:sp>
      <p:pic>
        <p:nvPicPr>
          <p:cNvPr id="8" name="Рисунок 7"/>
          <p:cNvPicPr/>
          <p:nvPr/>
        </p:nvPicPr>
        <p:blipFill>
          <a:blip r:embed="rId2"/>
          <a:srcRect l="57537" t="21239" r="21367" b="57254"/>
          <a:stretch>
            <a:fillRect/>
          </a:stretch>
        </p:blipFill>
        <p:spPr bwMode="auto">
          <a:xfrm>
            <a:off x="8592277" y="162967"/>
            <a:ext cx="3143272" cy="1643074"/>
          </a:xfrm>
          <a:prstGeom prst="rect">
            <a:avLst/>
          </a:prstGeom>
          <a:ln>
            <a:noFill/>
          </a:ln>
          <a:effectLst>
            <a:softEdge rad="112500"/>
          </a:effectLst>
        </p:spPr>
      </p:pic>
      <p:pic>
        <p:nvPicPr>
          <p:cNvPr id="9" name="Рисунок 8" descr="Концепция трех структурно-функциональных блоков мозга А.Р.Лурия В  нейропсихологии на основе анализа клинических.. | ВКонтакте"/>
          <p:cNvPicPr/>
          <p:nvPr/>
        </p:nvPicPr>
        <p:blipFill>
          <a:blip r:embed="rId3"/>
          <a:srcRect t="6781" r="48271" b="52530"/>
          <a:stretch>
            <a:fillRect/>
          </a:stretch>
        </p:blipFill>
        <p:spPr bwMode="auto">
          <a:xfrm>
            <a:off x="527382" y="139617"/>
            <a:ext cx="2351583" cy="1412776"/>
          </a:xfrm>
          <a:prstGeom prst="rect">
            <a:avLst/>
          </a:prstGeom>
          <a:noFill/>
          <a:ln w="9525">
            <a:noFill/>
            <a:miter lim="800000"/>
            <a:headEnd/>
            <a:tailEnd/>
          </a:ln>
        </p:spPr>
      </p:pic>
      <p:sp>
        <p:nvSpPr>
          <p:cNvPr id="4" name="Прямоугольник 3"/>
          <p:cNvSpPr/>
          <p:nvPr/>
        </p:nvSpPr>
        <p:spPr>
          <a:xfrm>
            <a:off x="815413" y="1555009"/>
            <a:ext cx="10920136" cy="2369880"/>
          </a:xfrm>
          <a:prstGeom prst="rect">
            <a:avLst/>
          </a:prstGeom>
        </p:spPr>
        <p:txBody>
          <a:bodyPr wrap="square">
            <a:spAutoFit/>
          </a:bodyPr>
          <a:lstStyle/>
          <a:p>
            <a:pPr algn="just">
              <a:buFont typeface="Wingdings" pitchFamily="2" charset="2"/>
              <a:buChar char="q"/>
            </a:pPr>
            <a:r>
              <a:rPr lang="ru-RU" sz="2800" dirty="0">
                <a:solidFill>
                  <a:schemeClr val="accent2">
                    <a:lumMod val="50000"/>
                  </a:schemeClr>
                </a:solidFill>
              </a:rPr>
              <a:t>Девиз этого уровня </a:t>
            </a:r>
            <a:r>
              <a:rPr lang="ru-RU" sz="2800" b="1" dirty="0">
                <a:solidFill>
                  <a:schemeClr val="accent2">
                    <a:lumMod val="50000"/>
                  </a:schemeClr>
                </a:solidFill>
              </a:rPr>
              <a:t>«я хочу».</a:t>
            </a:r>
          </a:p>
          <a:p>
            <a:pPr algn="just">
              <a:buFont typeface="Wingdings" pitchFamily="2" charset="2"/>
              <a:buChar char="q"/>
            </a:pPr>
            <a:r>
              <a:rPr lang="ru-RU" sz="2400" dirty="0">
                <a:solidFill>
                  <a:schemeClr val="accent2">
                    <a:lumMod val="50000"/>
                  </a:schemeClr>
                </a:solidFill>
              </a:rPr>
              <a:t>   Формируется от внутриутробного</a:t>
            </a:r>
          </a:p>
          <a:p>
            <a:pPr algn="just">
              <a:buNone/>
            </a:pPr>
            <a:r>
              <a:rPr lang="ru-RU" sz="2400" dirty="0">
                <a:solidFill>
                  <a:schemeClr val="accent2">
                    <a:lumMod val="50000"/>
                  </a:schemeClr>
                </a:solidFill>
              </a:rPr>
              <a:t> периода до 2-3 лет (ребенок рождается с уже готовым первым блоком на 75%).</a:t>
            </a:r>
          </a:p>
          <a:p>
            <a:pPr algn="just">
              <a:buFont typeface="Wingdings" pitchFamily="2" charset="2"/>
              <a:buChar char="q"/>
            </a:pPr>
            <a:r>
              <a:rPr lang="ru-RU" sz="2400" dirty="0">
                <a:solidFill>
                  <a:schemeClr val="accent2">
                    <a:lumMod val="50000"/>
                  </a:schemeClr>
                </a:solidFill>
              </a:rPr>
              <a:t>   Отвечает за регуляцию тонуса и бодрствования (неспецифическая активация).</a:t>
            </a:r>
          </a:p>
          <a:p>
            <a:pPr algn="just">
              <a:buFont typeface="Wingdings" pitchFamily="2" charset="2"/>
              <a:buChar char="q"/>
            </a:pPr>
            <a:r>
              <a:rPr lang="ru-RU" sz="2400" dirty="0">
                <a:solidFill>
                  <a:schemeClr val="accent2">
                    <a:lumMod val="50000"/>
                  </a:schemeClr>
                </a:solidFill>
              </a:rPr>
              <a:t>   Участвует в организации внимания, памяти, а также в регуляции эмоциональных (удовольствие, боль, страх, гнев) и мотивационных состояний. </a:t>
            </a:r>
          </a:p>
        </p:txBody>
      </p:sp>
      <p:sp>
        <p:nvSpPr>
          <p:cNvPr id="5" name="Прямоугольник 4"/>
          <p:cNvSpPr/>
          <p:nvPr/>
        </p:nvSpPr>
        <p:spPr>
          <a:xfrm>
            <a:off x="739213" y="4325095"/>
            <a:ext cx="10344811" cy="1815882"/>
          </a:xfrm>
          <a:prstGeom prst="rect">
            <a:avLst/>
          </a:prstGeom>
        </p:spPr>
        <p:txBody>
          <a:bodyPr wrap="square">
            <a:spAutoFit/>
          </a:bodyPr>
          <a:lstStyle/>
          <a:p>
            <a:r>
              <a:rPr lang="ru-RU" sz="2800" dirty="0" smtClean="0"/>
              <a:t>Для </a:t>
            </a:r>
            <a:r>
              <a:rPr lang="ru-RU" sz="2800" dirty="0"/>
              <a:t>повышения энергетического тонуса головного мозга необходимо обеспечить мозг кислородом и усилить к нему кровоток. Достичь данной цели поможет дыхательная гимнастика, массаж и самомассаж.</a:t>
            </a:r>
          </a:p>
        </p:txBody>
      </p:sp>
    </p:spTree>
    <p:extLst>
      <p:ext uri="{BB962C8B-B14F-4D97-AF65-F5344CB8AC3E}">
        <p14:creationId xmlns:p14="http://schemas.microsoft.com/office/powerpoint/2010/main" val="333855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27382" y="476673"/>
            <a:ext cx="10849205" cy="369332"/>
          </a:xfrm>
          <a:prstGeom prst="rect">
            <a:avLst/>
          </a:prstGeom>
        </p:spPr>
        <p:txBody>
          <a:bodyPr wrap="square">
            <a:spAutoFit/>
          </a:bodyPr>
          <a:lstStyle/>
          <a:p>
            <a:r>
              <a:rPr lang="ru-RU" b="1" dirty="0"/>
              <a:t> </a:t>
            </a:r>
            <a:endParaRPr lang="ru-RU" dirty="0"/>
          </a:p>
        </p:txBody>
      </p:sp>
      <p:sp>
        <p:nvSpPr>
          <p:cNvPr id="6" name="Прямоугольник 5"/>
          <p:cNvSpPr/>
          <p:nvPr/>
        </p:nvSpPr>
        <p:spPr>
          <a:xfrm>
            <a:off x="1540801" y="433423"/>
            <a:ext cx="6096000" cy="1077218"/>
          </a:xfrm>
          <a:prstGeom prst="rect">
            <a:avLst/>
          </a:prstGeom>
        </p:spPr>
        <p:txBody>
          <a:bodyPr>
            <a:spAutoFit/>
          </a:bodyPr>
          <a:lstStyle/>
          <a:p>
            <a:r>
              <a:rPr lang="ru-RU" sz="3200" b="1" dirty="0">
                <a:solidFill>
                  <a:schemeClr val="accent1">
                    <a:lumMod val="75000"/>
                  </a:schemeClr>
                </a:solidFill>
              </a:rPr>
              <a:t>Признаки </a:t>
            </a:r>
            <a:r>
              <a:rPr lang="ru-RU" sz="3200" b="1" dirty="0" err="1">
                <a:solidFill>
                  <a:schemeClr val="accent1">
                    <a:lumMod val="75000"/>
                  </a:schemeClr>
                </a:solidFill>
              </a:rPr>
              <a:t>несформированности</a:t>
            </a:r>
            <a:r>
              <a:rPr lang="ru-RU" sz="3200" b="1" dirty="0">
                <a:solidFill>
                  <a:schemeClr val="accent1">
                    <a:lumMod val="75000"/>
                  </a:schemeClr>
                </a:solidFill>
              </a:rPr>
              <a:t/>
            </a:r>
            <a:br>
              <a:rPr lang="ru-RU" sz="3200" b="1" dirty="0">
                <a:solidFill>
                  <a:schemeClr val="accent1">
                    <a:lumMod val="75000"/>
                  </a:schemeClr>
                </a:solidFill>
              </a:rPr>
            </a:br>
            <a:r>
              <a:rPr lang="ru-RU" sz="3200" b="1" dirty="0">
                <a:solidFill>
                  <a:schemeClr val="accent1">
                    <a:lumMod val="75000"/>
                  </a:schemeClr>
                </a:solidFill>
              </a:rPr>
              <a:t> </a:t>
            </a:r>
            <a:r>
              <a:rPr lang="en-US" sz="3200" b="1" dirty="0">
                <a:solidFill>
                  <a:schemeClr val="accent1">
                    <a:lumMod val="75000"/>
                  </a:schemeClr>
                </a:solidFill>
              </a:rPr>
              <a:t>I</a:t>
            </a:r>
            <a:r>
              <a:rPr lang="ru-RU" sz="3200" b="1" dirty="0">
                <a:solidFill>
                  <a:schemeClr val="accent1">
                    <a:lumMod val="75000"/>
                  </a:schemeClr>
                </a:solidFill>
              </a:rPr>
              <a:t> блока  мозга</a:t>
            </a:r>
            <a:endParaRPr lang="ru-RU" sz="3200" dirty="0">
              <a:solidFill>
                <a:schemeClr val="accent1">
                  <a:lumMod val="75000"/>
                </a:schemeClr>
              </a:solidFill>
            </a:endParaRPr>
          </a:p>
        </p:txBody>
      </p:sp>
      <p:sp>
        <p:nvSpPr>
          <p:cNvPr id="7" name="Прямоугольник 6"/>
          <p:cNvSpPr/>
          <p:nvPr/>
        </p:nvSpPr>
        <p:spPr>
          <a:xfrm>
            <a:off x="719403" y="1553437"/>
            <a:ext cx="6720747" cy="4832092"/>
          </a:xfrm>
          <a:prstGeom prst="rect">
            <a:avLst/>
          </a:prstGeom>
        </p:spPr>
        <p:txBody>
          <a:bodyPr wrap="square">
            <a:spAutoFit/>
          </a:bodyPr>
          <a:lstStyle/>
          <a:p>
            <a:pPr marL="285750" indent="-285750">
              <a:buFont typeface="Wingdings" pitchFamily="2" charset="2"/>
              <a:buChar char="Ø"/>
            </a:pPr>
            <a:r>
              <a:rPr lang="ru-RU" sz="2800" dirty="0">
                <a:solidFill>
                  <a:schemeClr val="accent2">
                    <a:lumMod val="50000"/>
                  </a:schemeClr>
                </a:solidFill>
                <a:latin typeface="Times New Roman" pitchFamily="18" charset="0"/>
                <a:cs typeface="Times New Roman" pitchFamily="18" charset="0"/>
              </a:rPr>
              <a:t> повышенная утомляемость,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вялость</a:t>
            </a:r>
            <a:r>
              <a:rPr lang="ru-RU" sz="2800" dirty="0">
                <a:solidFill>
                  <a:schemeClr val="accent2">
                    <a:lumMod val="50000"/>
                  </a:schemeClr>
                </a:solidFill>
                <a:latin typeface="Times New Roman" pitchFamily="18" charset="0"/>
                <a:cs typeface="Times New Roman" pitchFamily="18" charset="0"/>
              </a:rPr>
              <a:t>, истощаемость;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 </a:t>
            </a:r>
            <a:r>
              <a:rPr lang="ru-RU" sz="2800" dirty="0">
                <a:solidFill>
                  <a:schemeClr val="accent2">
                    <a:lumMod val="50000"/>
                  </a:schemeClr>
                </a:solidFill>
                <a:latin typeface="Times New Roman" pitchFamily="18" charset="0"/>
                <a:cs typeface="Times New Roman" pitchFamily="18" charset="0"/>
              </a:rPr>
              <a:t>эмоциональная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неуравновешенность</a:t>
            </a:r>
            <a:r>
              <a:rPr lang="ru-RU" sz="2800" dirty="0">
                <a:solidFill>
                  <a:schemeClr val="accent2">
                    <a:lumMod val="50000"/>
                  </a:schemeClr>
                </a:solidFill>
                <a:latin typeface="Times New Roman" pitchFamily="18" charset="0"/>
                <a:cs typeface="Times New Roman" pitchFamily="18" charset="0"/>
              </a:rPr>
              <a:t>;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 </a:t>
            </a:r>
            <a:r>
              <a:rPr lang="ru-RU" sz="2800" dirty="0">
                <a:solidFill>
                  <a:schemeClr val="accent2">
                    <a:lumMod val="50000"/>
                  </a:schemeClr>
                </a:solidFill>
                <a:latin typeface="Times New Roman" pitchFamily="18" charset="0"/>
                <a:cs typeface="Times New Roman" pitchFamily="18" charset="0"/>
              </a:rPr>
              <a:t>соматическая </a:t>
            </a:r>
            <a:r>
              <a:rPr lang="ru-RU" sz="2800" dirty="0" err="1" smtClean="0">
                <a:solidFill>
                  <a:schemeClr val="accent2">
                    <a:lumMod val="50000"/>
                  </a:schemeClr>
                </a:solidFill>
                <a:latin typeface="Times New Roman" pitchFamily="18" charset="0"/>
                <a:cs typeface="Times New Roman" pitchFamily="18" charset="0"/>
              </a:rPr>
              <a:t>ослабленность</a:t>
            </a:r>
            <a:r>
              <a:rPr lang="ru-RU" sz="2800" dirty="0" smtClean="0">
                <a:solidFill>
                  <a:schemeClr val="accent2">
                    <a:lumMod val="50000"/>
                  </a:schemeClr>
                </a:solidFill>
                <a:latin typeface="Times New Roman" pitchFamily="18" charset="0"/>
                <a:cs typeface="Times New Roman" pitchFamily="18" charset="0"/>
              </a:rPr>
              <a:t>;</a:t>
            </a:r>
          </a:p>
          <a:p>
            <a:pPr marL="285750" indent="-285750">
              <a:buFont typeface="Wingdings" pitchFamily="2" charset="2"/>
              <a:buChar char="Ø"/>
            </a:pPr>
            <a:r>
              <a:rPr lang="ru-RU" sz="2800" dirty="0" err="1" smtClean="0">
                <a:solidFill>
                  <a:schemeClr val="accent2">
                    <a:lumMod val="50000"/>
                  </a:schemeClr>
                </a:solidFill>
                <a:latin typeface="Times New Roman" pitchFamily="18" charset="0"/>
                <a:cs typeface="Times New Roman" pitchFamily="18" charset="0"/>
              </a:rPr>
              <a:t>аллергизация</a:t>
            </a:r>
            <a:r>
              <a:rPr lang="ru-RU" sz="2800" dirty="0" smtClean="0">
                <a:solidFill>
                  <a:schemeClr val="accent2">
                    <a:lumMod val="50000"/>
                  </a:schemeClr>
                </a:solidFill>
                <a:latin typeface="Times New Roman" pitchFamily="18" charset="0"/>
                <a:cs typeface="Times New Roman" pitchFamily="18" charset="0"/>
              </a:rPr>
              <a:t> </a:t>
            </a:r>
            <a:r>
              <a:rPr lang="ru-RU" sz="2800" dirty="0">
                <a:solidFill>
                  <a:schemeClr val="accent2">
                    <a:lumMod val="50000"/>
                  </a:schemeClr>
                </a:solidFill>
                <a:latin typeface="Times New Roman" pitchFamily="18" charset="0"/>
                <a:cs typeface="Times New Roman" pitchFamily="18" charset="0"/>
              </a:rPr>
              <a:t>организма</a:t>
            </a:r>
            <a:r>
              <a:rPr lang="ru-RU" sz="2800" dirty="0" smtClean="0">
                <a:solidFill>
                  <a:schemeClr val="accent2">
                    <a:lumMod val="50000"/>
                  </a:schemeClr>
                </a:solidFill>
                <a:latin typeface="Times New Roman" pitchFamily="18" charset="0"/>
                <a:cs typeface="Times New Roman" pitchFamily="18" charset="0"/>
              </a:rPr>
              <a:t>;</a:t>
            </a: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 </a:t>
            </a:r>
            <a:r>
              <a:rPr lang="ru-RU" sz="2800" dirty="0">
                <a:solidFill>
                  <a:schemeClr val="accent2">
                    <a:lumMod val="50000"/>
                  </a:schemeClr>
                </a:solidFill>
                <a:latin typeface="Times New Roman" pitchFamily="18" charset="0"/>
                <a:cs typeface="Times New Roman" pitchFamily="18" charset="0"/>
              </a:rPr>
              <a:t>частые невротические реакции;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 </a:t>
            </a:r>
            <a:r>
              <a:rPr lang="ru-RU" sz="2800" dirty="0">
                <a:solidFill>
                  <a:schemeClr val="accent2">
                    <a:lumMod val="50000"/>
                  </a:schemeClr>
                </a:solidFill>
                <a:latin typeface="Times New Roman" pitchFamily="18" charset="0"/>
                <a:cs typeface="Times New Roman" pitchFamily="18" charset="0"/>
              </a:rPr>
              <a:t>моторная неловкость</a:t>
            </a:r>
            <a:r>
              <a:rPr lang="ru-RU" sz="2800" dirty="0" smtClean="0">
                <a:solidFill>
                  <a:schemeClr val="accent2">
                    <a:lumMod val="50000"/>
                  </a:schemeClr>
                </a:solidFill>
                <a:latin typeface="Times New Roman" pitchFamily="18" charset="0"/>
                <a:cs typeface="Times New Roman" pitchFamily="18" charset="0"/>
              </a:rPr>
              <a:t>;</a:t>
            </a: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 </a:t>
            </a:r>
            <a:r>
              <a:rPr lang="ru-RU" sz="2800" dirty="0" err="1">
                <a:solidFill>
                  <a:schemeClr val="accent2">
                    <a:lumMod val="50000"/>
                  </a:schemeClr>
                </a:solidFill>
                <a:latin typeface="Times New Roman" pitchFamily="18" charset="0"/>
                <a:cs typeface="Times New Roman" pitchFamily="18" charset="0"/>
              </a:rPr>
              <a:t>гипер</a:t>
            </a:r>
            <a:r>
              <a:rPr lang="ru-RU" sz="2800" dirty="0">
                <a:solidFill>
                  <a:schemeClr val="accent2">
                    <a:lumMod val="50000"/>
                  </a:schemeClr>
                </a:solidFill>
                <a:latin typeface="Times New Roman" pitchFamily="18" charset="0"/>
                <a:cs typeface="Times New Roman" pitchFamily="18" charset="0"/>
              </a:rPr>
              <a:t> или </a:t>
            </a:r>
            <a:r>
              <a:rPr lang="ru-RU" sz="2800" dirty="0" err="1">
                <a:solidFill>
                  <a:schemeClr val="accent2">
                    <a:lumMod val="50000"/>
                  </a:schemeClr>
                </a:solidFill>
                <a:latin typeface="Times New Roman" pitchFamily="18" charset="0"/>
                <a:cs typeface="Times New Roman" pitchFamily="18" charset="0"/>
              </a:rPr>
              <a:t>гипотонус</a:t>
            </a:r>
            <a:r>
              <a:rPr lang="ru-RU" sz="2800" dirty="0">
                <a:solidFill>
                  <a:schemeClr val="accent2">
                    <a:lumMod val="50000"/>
                  </a:schemeClr>
                </a:solidFill>
                <a:latin typeface="Times New Roman" pitchFamily="18" charset="0"/>
                <a:cs typeface="Times New Roman" pitchFamily="18" charset="0"/>
              </a:rPr>
              <a:t>,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err="1" smtClean="0">
                <a:solidFill>
                  <a:schemeClr val="accent2">
                    <a:lumMod val="50000"/>
                  </a:schemeClr>
                </a:solidFill>
                <a:latin typeface="Times New Roman" pitchFamily="18" charset="0"/>
                <a:cs typeface="Times New Roman" pitchFamily="18" charset="0"/>
              </a:rPr>
              <a:t>синкинезии</a:t>
            </a:r>
            <a:r>
              <a:rPr lang="ru-RU" sz="2800" dirty="0">
                <a:solidFill>
                  <a:schemeClr val="accent2">
                    <a:lumMod val="50000"/>
                  </a:schemeClr>
                </a:solidFill>
                <a:latin typeface="Times New Roman" pitchFamily="18" charset="0"/>
                <a:cs typeface="Times New Roman" pitchFamily="18" charset="0"/>
              </a:rPr>
              <a:t>; </a:t>
            </a:r>
            <a:endParaRPr lang="ru-RU" sz="2800" dirty="0" smtClean="0">
              <a:solidFill>
                <a:schemeClr val="accent2">
                  <a:lumMod val="50000"/>
                </a:schemeClr>
              </a:solidFill>
              <a:latin typeface="Times New Roman" pitchFamily="18" charset="0"/>
              <a:cs typeface="Times New Roman" pitchFamily="18" charset="0"/>
            </a:endParaRPr>
          </a:p>
          <a:p>
            <a:pPr marL="285750" indent="-285750">
              <a:buFont typeface="Wingdings" pitchFamily="2" charset="2"/>
              <a:buChar char="Ø"/>
            </a:pPr>
            <a:r>
              <a:rPr lang="ru-RU" sz="2800" dirty="0" smtClean="0">
                <a:solidFill>
                  <a:schemeClr val="accent2">
                    <a:lumMod val="50000"/>
                  </a:schemeClr>
                </a:solidFill>
                <a:latin typeface="Times New Roman" pitchFamily="18" charset="0"/>
                <a:cs typeface="Times New Roman" pitchFamily="18" charset="0"/>
              </a:rPr>
              <a:t>сужение </a:t>
            </a:r>
            <a:r>
              <a:rPr lang="ru-RU" sz="2800" dirty="0">
                <a:solidFill>
                  <a:schemeClr val="accent2">
                    <a:lumMod val="50000"/>
                  </a:schemeClr>
                </a:solidFill>
                <a:latin typeface="Times New Roman" pitchFamily="18" charset="0"/>
                <a:cs typeface="Times New Roman" pitchFamily="18" charset="0"/>
              </a:rPr>
              <a:t>полей зрения </a:t>
            </a:r>
            <a:endParaRPr lang="ru-RU" sz="2800" dirty="0"/>
          </a:p>
        </p:txBody>
      </p:sp>
      <p:pic>
        <p:nvPicPr>
          <p:cNvPr id="10" name="Рисунок 9" descr="kid boy dress clothes Cheaper Than Retail Price&amp;gt; Buy Clothing, Accessories  and lifestyle products for women &amp;amp; men -"/>
          <p:cNvPicPr/>
          <p:nvPr/>
        </p:nvPicPr>
        <p:blipFill>
          <a:blip r:embed="rId2"/>
          <a:srcRect l="6034" t="29176" r="2985" b="2450"/>
          <a:stretch>
            <a:fillRect/>
          </a:stretch>
        </p:blipFill>
        <p:spPr bwMode="auto">
          <a:xfrm>
            <a:off x="7280851" y="2492896"/>
            <a:ext cx="4095736" cy="3596248"/>
          </a:xfrm>
          <a:prstGeom prst="rect">
            <a:avLst/>
          </a:prstGeom>
          <a:noFill/>
          <a:ln w="9525">
            <a:noFill/>
            <a:miter lim="800000"/>
            <a:headEnd/>
            <a:tailEnd/>
          </a:ln>
        </p:spPr>
      </p:pic>
    </p:spTree>
    <p:extLst>
      <p:ext uri="{BB962C8B-B14F-4D97-AF65-F5344CB8AC3E}">
        <p14:creationId xmlns:p14="http://schemas.microsoft.com/office/powerpoint/2010/main" val="3443665431"/>
      </p:ext>
    </p:extLst>
  </p:cSld>
  <p:clrMapOvr>
    <a:masterClrMapping/>
  </p:clrMapOvr>
</p:sld>
</file>

<file path=ppt/theme/theme1.xml><?xml version="1.0" encoding="utf-8"?>
<a:theme xmlns:a="http://schemas.openxmlformats.org/drawingml/2006/main" name="Тема Offic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30740506_TF00951641.potx" id="{D61D9B98-77EB-4AFD-A5C1-4C81238E65A1}" vid="{ED9A72C6-E22F-4D0A-8A23-0B9FD3BEF397}"/>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9A80A7-0DD1-4CF4-ABD5-362A6549C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4D15D6-87BC-477C-8E91-9F90829C2FC8}">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79AA90D-A39D-4F83-B1BD-92099B1CA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Светлая презентация с шестиугольником</Template>
  <TotalTime>0</TotalTime>
  <Words>2029</Words>
  <Application>Microsoft Office PowerPoint</Application>
  <PresentationFormat>Произвольный</PresentationFormat>
  <Paragraphs>246</Paragraphs>
  <Slides>52</Slides>
  <Notes>20</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Использование приемов нейропсихологии в работе педагога-психолога и учителя –логопеда   с детьми с ОВЗ</vt:lpstr>
      <vt:lpstr>«Нейро-упражнения и нейро-игры  в работе педагога психолога и учителя логопеда  с детьми с ОВЗ»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Мост от медицины к педагогике.  </vt:lpstr>
      <vt:lpstr>Нейрологопедия — это научная дисциплина, возникшая на стыке неврологии и лингвистики и изучающая систему языка в соотношении с мозговой деятельностью языкового поведения.</vt:lpstr>
      <vt:lpstr>Методы нейрологопедии позволяют решать речевые проблемы ребенка на 35% быстрее. Их эффективность научно подтверждена. </vt:lpstr>
      <vt:lpstr>Основные векторы формирования мозговой организации психических процессов.</vt:lpstr>
      <vt:lpstr>Особенно актуален нейрологопедический подход для детей с трудностями обучения и развития. Это различные варианты ЗПР, ММД (минимальные мозговые дисфункции), ОНР, дисграфии, дислексии, дизорфографии. </vt:lpstr>
      <vt:lpstr>Занятия по нейрологопедической коррекции направлены на стимуляцию развития речи и формирование слаженной, скоординированной деятельности различных структур  мозга. </vt:lpstr>
      <vt:lpstr>К нейрологопедическим методам относятся: моторное планирование, сенсорная интеграция, логоритмика, биоэнергопластика и межполушарное взаимодействие.  </vt:lpstr>
      <vt:lpstr>Моторное планирование </vt:lpstr>
      <vt:lpstr>Сенсорная интеграция </vt:lpstr>
      <vt:lpstr>Биоэнергопластика </vt:lpstr>
      <vt:lpstr>Межполушарное взаимодействие  </vt:lpstr>
      <vt:lpstr>Кинезиология</vt:lpstr>
      <vt:lpstr>Нейрогимнастика</vt:lpstr>
      <vt:lpstr>Нейроигры в логопедии</vt:lpstr>
      <vt:lpstr>Нейроигры</vt:lpstr>
      <vt:lpstr>Презентация PowerPoint</vt:lpstr>
      <vt:lpstr>Презентация PowerPoint</vt:lpstr>
      <vt:lpstr>Презентация PowerPoint</vt:lpstr>
      <vt:lpstr>Презентация PowerPoint</vt:lpstr>
      <vt:lpstr>Презентация PowerPoint</vt:lpstr>
      <vt:lpstr>Основной инструмент – нейромоторика</vt:lpstr>
      <vt:lpstr>Используемая литература</vt:lpstr>
      <vt:lpstr>Основной принцип нейромоторики – системность: </vt:lpstr>
      <vt:lpstr>Презентация PowerPoint</vt:lpstr>
      <vt:lpstr>Презентация PowerPoint</vt:lpstr>
      <vt:lpstr>Презентация PowerPoint</vt:lpstr>
      <vt:lpstr>Презентация PowerPoint</vt:lpstr>
      <vt:lpstr>Презентация PowerPoint</vt:lpstr>
      <vt:lpstr>Mokuru (Мокуру) — уникальная игрушка антистресс, которая сделана из бука. Она имеет простой дизайн и многочисленные варианты применения. Мокуру очень проста в использовании, Вы можете играть с ней с друзьями, либо тренироваться в трюках самостоятельно!</vt:lpstr>
      <vt:lpstr>Спасибо!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2024-01-28T11:05:36Z</dcterms:created>
  <dcterms:modified xsi:type="dcterms:W3CDTF">2024-02-02T10:31:37Z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