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8" r:id="rId3"/>
    <p:sldId id="263" r:id="rId4"/>
    <p:sldId id="299" r:id="rId5"/>
    <p:sldId id="260" r:id="rId6"/>
    <p:sldId id="300" r:id="rId7"/>
    <p:sldId id="301" r:id="rId8"/>
    <p:sldId id="261" r:id="rId9"/>
    <p:sldId id="278" r:id="rId10"/>
    <p:sldId id="257" r:id="rId11"/>
    <p:sldId id="279" r:id="rId12"/>
    <p:sldId id="264" r:id="rId13"/>
    <p:sldId id="303" r:id="rId14"/>
    <p:sldId id="304" r:id="rId15"/>
    <p:sldId id="294" r:id="rId16"/>
    <p:sldId id="295" r:id="rId17"/>
    <p:sldId id="265" r:id="rId18"/>
    <p:sldId id="296" r:id="rId19"/>
    <p:sldId id="267" r:id="rId20"/>
    <p:sldId id="309" r:id="rId21"/>
    <p:sldId id="274" r:id="rId22"/>
    <p:sldId id="311" r:id="rId23"/>
    <p:sldId id="286" r:id="rId24"/>
    <p:sldId id="287" r:id="rId25"/>
    <p:sldId id="288" r:id="rId26"/>
    <p:sldId id="315" r:id="rId27"/>
    <p:sldId id="316" r:id="rId28"/>
    <p:sldId id="317" r:id="rId29"/>
    <p:sldId id="292" r:id="rId30"/>
    <p:sldId id="293" r:id="rId31"/>
    <p:sldId id="318" r:id="rId3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8" autoAdjust="0"/>
    <p:restoredTop sz="94660"/>
  </p:normalViewPr>
  <p:slideViewPr>
    <p:cSldViewPr>
      <p:cViewPr varScale="1">
        <p:scale>
          <a:sx n="84" d="100"/>
          <a:sy n="84" d="100"/>
        </p:scale>
        <p:origin x="-141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неизвестный\Desktop\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8490"/>
            <a:ext cx="9143999" cy="7178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4032447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2000" dirty="0" smtClean="0"/>
              <a:t>ПСИХОЛОГИЧЕСКИЙ ПРАКТИКУМ ДЛЯ ВОСПИТАТЕЛЕЙ МБДОУ №320</a:t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СИНДРОМ ЭМОЦИОНАЛЬНОГО ВЫГОРАНИЯ (СЭВ)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27984" y="4437112"/>
            <a:ext cx="3344416" cy="120168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Составила: педагог-психолог МБДОУ № 320</a:t>
            </a:r>
          </a:p>
          <a:p>
            <a:r>
              <a:rPr lang="ru-RU" dirty="0" err="1" smtClean="0">
                <a:solidFill>
                  <a:schemeClr val="tx1"/>
                </a:solidFill>
              </a:rPr>
              <a:t>Ю.В.Амбросимова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59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неизвестный\Desktop\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88490"/>
            <a:ext cx="9144000" cy="6919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6792"/>
            <a:ext cx="8229600" cy="208823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Причины возникновения СЭВ ?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288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неизвестный\Desktop\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8490"/>
            <a:ext cx="9143999" cy="7178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ГРУППЫ РИСКА: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-специалисты ,которые по роду своей деятельности имеют круг контактов с людьми (врачи ,учителя, юристы, продавцы,  и т.д.);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-люди творческих профессий (художники, музыканты и т.д.)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-интеллектуальная перегрузка ,перенасыщение информацией;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-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жители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мегаполисов (высокий ритм жизни, большое кол-во людей и т.д.).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219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неизвестный\Desktop\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8490"/>
            <a:ext cx="9143999" cy="7178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Причины возникновения: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Отсутствие четкой связи между трудовым процессом и получаемым результатом;</a:t>
            </a:r>
          </a:p>
          <a:p>
            <a:r>
              <a:rPr lang="ru-RU" dirty="0"/>
              <a:t>Несоответствие результатов затраченным силам;</a:t>
            </a:r>
          </a:p>
          <a:p>
            <a:r>
              <a:rPr lang="ru-RU" dirty="0"/>
              <a:t>Ограниченность времени для реализации поставленных целей;</a:t>
            </a:r>
          </a:p>
          <a:p>
            <a:r>
              <a:rPr lang="ru-RU" dirty="0"/>
              <a:t>Неумение регулировать собственные эмоциональные состояния; </a:t>
            </a:r>
          </a:p>
          <a:p>
            <a:r>
              <a:rPr lang="ru-RU" dirty="0"/>
              <a:t>Большие нагрузки и ответственность перед начальством;</a:t>
            </a:r>
          </a:p>
          <a:p>
            <a:r>
              <a:rPr lang="ru-RU" dirty="0"/>
              <a:t>Отсутствие навыков коммуникации и умения выходить из трудных ситуаций</a:t>
            </a:r>
            <a:r>
              <a:rPr lang="ru-RU" dirty="0" smtClean="0"/>
              <a:t>.</a:t>
            </a:r>
          </a:p>
          <a:p>
            <a:r>
              <a:rPr lang="ru-RU" dirty="0" smtClean="0"/>
              <a:t>Малоподвижный образ жизни</a:t>
            </a:r>
          </a:p>
          <a:p>
            <a:r>
              <a:rPr lang="ru-RU" dirty="0" smtClean="0"/>
              <a:t>Отсутствие гармоничных отношений с близкими  людьми ,семьей</a:t>
            </a:r>
          </a:p>
          <a:p>
            <a:r>
              <a:rPr lang="ru-RU" dirty="0" smtClean="0"/>
              <a:t>Низкая з/плата ,что дает чувство ненужности, </a:t>
            </a:r>
            <a:r>
              <a:rPr lang="ru-RU" dirty="0" err="1" smtClean="0"/>
              <a:t>невостребованности</a:t>
            </a:r>
            <a:r>
              <a:rPr lang="ru-RU" dirty="0" smtClean="0"/>
              <a:t> , </a:t>
            </a:r>
            <a:r>
              <a:rPr lang="ru-RU" dirty="0" err="1" smtClean="0"/>
              <a:t>недооцененности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 smtClean="0"/>
              <a:t>8-ми часовой рабочий день подразумевает 1 час активной ходьбы, если вы мало двигаетесь, ждите выгорания</a:t>
            </a:r>
          </a:p>
          <a:p>
            <a:r>
              <a:rPr lang="ru-RU" dirty="0" smtClean="0"/>
              <a:t>По долгу находитесь в закрытом помещении (давайте своему телу выходить на улицу на 1 час)</a:t>
            </a:r>
          </a:p>
          <a:p>
            <a:r>
              <a:rPr lang="ru-RU" dirty="0" smtClean="0"/>
              <a:t>Отсутствие мелких радостей, впечатлений, путешествий и т.д.</a:t>
            </a:r>
          </a:p>
          <a:p>
            <a:r>
              <a:rPr lang="ru-RU" dirty="0" smtClean="0"/>
              <a:t>Возрастные кризисы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916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неизвестный\Desktop\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8490"/>
            <a:ext cx="9143999" cy="7178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Кристина </a:t>
            </a:r>
            <a:r>
              <a:rPr lang="ru-RU" dirty="0" err="1" smtClean="0"/>
              <a:t>Маслач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Стадии:</a:t>
            </a:r>
          </a:p>
          <a:p>
            <a:pPr marL="514350" indent="-514350">
              <a:buAutoNum type="arabicParenR"/>
            </a:pPr>
            <a:r>
              <a:rPr lang="ru-RU" b="1" i="1" dirty="0" smtClean="0"/>
              <a:t>Эмоциональное и психическое истощение </a:t>
            </a:r>
            <a:r>
              <a:rPr lang="ru-RU" dirty="0" smtClean="0"/>
              <a:t>(ощущение эмоционального перенапряжения, чувство опустошённости, исчерпанность своих эмоциональных ресурсов);</a:t>
            </a:r>
          </a:p>
          <a:p>
            <a:pPr marL="514350" indent="-514350">
              <a:buAutoNum type="arabicParenR"/>
            </a:pPr>
            <a:r>
              <a:rPr lang="ru-RU" b="1" i="1" dirty="0" smtClean="0"/>
              <a:t>Деперсонализация</a:t>
            </a:r>
            <a:r>
              <a:rPr lang="ru-RU" dirty="0" smtClean="0"/>
              <a:t> –возникновение равнодушного и даже негативного отношения к участникам ОП);</a:t>
            </a:r>
          </a:p>
          <a:p>
            <a:pPr marL="514350" indent="-514350">
              <a:buAutoNum type="arabicParenR"/>
            </a:pPr>
            <a:r>
              <a:rPr lang="ru-RU" b="1" i="1" dirty="0" smtClean="0"/>
              <a:t>Редукция</a:t>
            </a:r>
            <a:r>
              <a:rPr lang="ru-RU" dirty="0" smtClean="0"/>
              <a:t> – негативное оценивание себя, своих профессиональных достижений и успехов, достоинств и возможностей.</a:t>
            </a:r>
          </a:p>
          <a:p>
            <a:pPr marL="514350" indent="-514350">
              <a:buAutoNum type="arabicParenR"/>
            </a:pPr>
            <a:endParaRPr lang="ru-RU" dirty="0"/>
          </a:p>
          <a:p>
            <a:pPr marL="0" indent="0" algn="ctr">
              <a:buNone/>
            </a:pPr>
            <a:r>
              <a:rPr lang="ru-RU" b="1" u="sng" dirty="0" smtClean="0"/>
              <a:t>Все это ведет к краху и болезни.</a:t>
            </a:r>
            <a:endParaRPr lang="ru-RU" b="1" u="sng" dirty="0"/>
          </a:p>
        </p:txBody>
      </p:sp>
    </p:spTree>
    <p:extLst>
      <p:ext uri="{BB962C8B-B14F-4D97-AF65-F5344CB8AC3E}">
        <p14:creationId xmlns:p14="http://schemas.microsoft.com/office/powerpoint/2010/main" val="136730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неизвестный\Desktop\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8490"/>
            <a:ext cx="9143999" cy="7178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Альфрид</a:t>
            </a:r>
            <a:r>
              <a:rPr lang="ru-RU" dirty="0" smtClean="0"/>
              <a:t> </a:t>
            </a:r>
            <a:r>
              <a:rPr lang="ru-RU" dirty="0" err="1" smtClean="0"/>
              <a:t>Лангле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..сначала человек «сжигает» все, что дается ему жизнью – способности, задачи, людей, потом человек и себя сжигает до состояния холодного пепла»…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286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5580112" y="2492896"/>
            <a:ext cx="45719" cy="7200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2" descr="C:\Users\неизвестный\Desktop\1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Блок-схема: альтернативный процесс 4"/>
          <p:cNvSpPr/>
          <p:nvPr/>
        </p:nvSpPr>
        <p:spPr>
          <a:xfrm>
            <a:off x="539552" y="44624"/>
            <a:ext cx="8136904" cy="1872208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>
                <a:solidFill>
                  <a:schemeClr val="tx1"/>
                </a:solidFill>
              </a:rPr>
              <a:t>ФАЗЫ </a:t>
            </a:r>
            <a:r>
              <a:rPr lang="ru-RU" sz="4400" dirty="0" smtClean="0">
                <a:solidFill>
                  <a:schemeClr val="tx1"/>
                </a:solidFill>
              </a:rPr>
              <a:t> ЭМОЦИОНАЛЬНОГО ВЫГОРАНИЯ   по </a:t>
            </a:r>
            <a:r>
              <a:rPr lang="ru-RU" sz="4400" dirty="0" err="1" smtClean="0">
                <a:solidFill>
                  <a:schemeClr val="tx1"/>
                </a:solidFill>
              </a:rPr>
              <a:t>В.В.Бойко</a:t>
            </a:r>
            <a:r>
              <a:rPr lang="ru-RU" sz="4400" dirty="0" smtClean="0">
                <a:solidFill>
                  <a:schemeClr val="tx1"/>
                </a:solidFill>
              </a:rPr>
              <a:t>:</a:t>
            </a: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467544" y="2492896"/>
            <a:ext cx="5040560" cy="1119863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/>
              <a:t>напряжение</a:t>
            </a:r>
            <a:endParaRPr lang="ru-RU" sz="4800" dirty="0"/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1259632" y="4221088"/>
            <a:ext cx="5328592" cy="1008112"/>
          </a:xfrm>
          <a:prstGeom prst="flowChartAlternateProces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err="1" smtClean="0"/>
              <a:t>резистенция</a:t>
            </a:r>
            <a:endParaRPr lang="ru-RU" sz="4800" dirty="0"/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2699792" y="5760640"/>
            <a:ext cx="5184576" cy="908720"/>
          </a:xfrm>
          <a:prstGeom prst="flowChartAlternateProces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/>
              <a:t>истощения</a:t>
            </a:r>
            <a:endParaRPr lang="ru-RU" sz="4800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2987824" y="2060848"/>
            <a:ext cx="648072" cy="360040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3635896" y="3717032"/>
            <a:ext cx="576064" cy="360040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4427984" y="5373216"/>
            <a:ext cx="684076" cy="315416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3380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Users\неизвестный\Desktop\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3"/>
            <a:ext cx="917508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4400" b="1" dirty="0">
                <a:solidFill>
                  <a:srgbClr val="7030A0"/>
                </a:solidFill>
              </a:rPr>
              <a:t>Фаза напряжения</a:t>
            </a:r>
            <a:r>
              <a:rPr lang="ru-RU" sz="4400" dirty="0">
                <a:solidFill>
                  <a:srgbClr val="7030A0"/>
                </a:solidFill>
              </a:rPr>
              <a:t> – является предвестником и "запускающим" механизмом в формировании эмоционального выгорания. 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152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неизвестный\Desktop\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83" y="133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548680"/>
            <a:ext cx="8507288" cy="5976664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9300" b="1" dirty="0" smtClean="0">
                <a:solidFill>
                  <a:srgbClr val="7030A0"/>
                </a:solidFill>
              </a:rPr>
              <a:t>Симптомы фазы напряжения:</a:t>
            </a:r>
          </a:p>
          <a:p>
            <a:pPr marL="0" indent="0">
              <a:buNone/>
            </a:pPr>
            <a:r>
              <a:rPr lang="ru-RU" sz="6500" dirty="0">
                <a:solidFill>
                  <a:srgbClr val="7030A0"/>
                </a:solidFill>
              </a:rPr>
              <a:t/>
            </a:r>
            <a:br>
              <a:rPr lang="ru-RU" sz="6500" dirty="0">
                <a:solidFill>
                  <a:srgbClr val="7030A0"/>
                </a:solidFill>
              </a:rPr>
            </a:br>
            <a:r>
              <a:rPr lang="ru-RU" sz="6500" b="1" dirty="0" smtClean="0">
                <a:solidFill>
                  <a:srgbClr val="7030A0"/>
                </a:solidFill>
              </a:rPr>
              <a:t>1</a:t>
            </a:r>
            <a:r>
              <a:rPr lang="ru-RU" sz="6500" b="1" dirty="0">
                <a:solidFill>
                  <a:srgbClr val="7030A0"/>
                </a:solidFill>
              </a:rPr>
              <a:t>. Симптом</a:t>
            </a:r>
            <a:r>
              <a:rPr lang="ru-RU" sz="6500" dirty="0">
                <a:solidFill>
                  <a:srgbClr val="7030A0"/>
                </a:solidFill>
              </a:rPr>
              <a:t> </a:t>
            </a:r>
            <a:r>
              <a:rPr lang="ru-RU" sz="6500" b="1" i="1" dirty="0">
                <a:solidFill>
                  <a:srgbClr val="7030A0"/>
                </a:solidFill>
              </a:rPr>
              <a:t>"</a:t>
            </a:r>
            <a:r>
              <a:rPr lang="ru-RU" sz="6500" b="1" u="sng" dirty="0">
                <a:solidFill>
                  <a:srgbClr val="7030A0"/>
                </a:solidFill>
              </a:rPr>
              <a:t>переживания психотравмирующих </a:t>
            </a:r>
            <a:r>
              <a:rPr lang="ru-RU" sz="6500" b="1" u="sng" dirty="0" smtClean="0">
                <a:solidFill>
                  <a:srgbClr val="7030A0"/>
                </a:solidFill>
              </a:rPr>
              <a:t>обстоятельств»</a:t>
            </a:r>
            <a:r>
              <a:rPr lang="ru-RU" sz="6500" b="1" i="1" dirty="0" smtClean="0">
                <a:solidFill>
                  <a:srgbClr val="7030A0"/>
                </a:solidFill>
              </a:rPr>
              <a:t> </a:t>
            </a:r>
            <a:r>
              <a:rPr lang="ru-RU" sz="6500" dirty="0" smtClean="0">
                <a:solidFill>
                  <a:srgbClr val="7030A0"/>
                </a:solidFill>
              </a:rPr>
              <a:t>(накапливается отчаяние и негодование);</a:t>
            </a:r>
          </a:p>
          <a:p>
            <a:pPr marL="0" indent="0">
              <a:buNone/>
            </a:pPr>
            <a:endParaRPr lang="ru-RU" sz="65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ru-RU" sz="6500" b="1" dirty="0">
                <a:solidFill>
                  <a:srgbClr val="7030A0"/>
                </a:solidFill>
              </a:rPr>
              <a:t>2. Симптом</a:t>
            </a:r>
            <a:r>
              <a:rPr lang="ru-RU" sz="6500" dirty="0">
                <a:solidFill>
                  <a:srgbClr val="7030A0"/>
                </a:solidFill>
              </a:rPr>
              <a:t>  </a:t>
            </a:r>
            <a:r>
              <a:rPr lang="ru-RU" sz="6500" b="1" u="sng" dirty="0" smtClean="0">
                <a:solidFill>
                  <a:srgbClr val="7030A0"/>
                </a:solidFill>
              </a:rPr>
              <a:t>«неудовлетворенности собой» </a:t>
            </a:r>
            <a:r>
              <a:rPr lang="ru-RU" sz="6500" dirty="0" smtClean="0">
                <a:solidFill>
                  <a:srgbClr val="7030A0"/>
                </a:solidFill>
              </a:rPr>
              <a:t>( в результате неудач , неспособности повлиять на ситуацию человек испытывает недовольство собой, профессией, обязанностями);</a:t>
            </a:r>
          </a:p>
          <a:p>
            <a:pPr marL="0" indent="0">
              <a:buNone/>
            </a:pPr>
            <a:endParaRPr lang="ru-RU" sz="65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ru-RU" sz="6500" b="1" dirty="0">
                <a:solidFill>
                  <a:srgbClr val="7030A0"/>
                </a:solidFill>
              </a:rPr>
              <a:t>3. Симптомы</a:t>
            </a:r>
            <a:r>
              <a:rPr lang="ru-RU" sz="6500" dirty="0">
                <a:solidFill>
                  <a:srgbClr val="7030A0"/>
                </a:solidFill>
              </a:rPr>
              <a:t>  </a:t>
            </a:r>
            <a:r>
              <a:rPr lang="ru-RU" sz="6500" b="1" u="sng" dirty="0" smtClean="0">
                <a:solidFill>
                  <a:srgbClr val="7030A0"/>
                </a:solidFill>
              </a:rPr>
              <a:t>«загнанности </a:t>
            </a:r>
            <a:r>
              <a:rPr lang="ru-RU" sz="6500" b="1" u="sng" dirty="0">
                <a:solidFill>
                  <a:srgbClr val="7030A0"/>
                </a:solidFill>
              </a:rPr>
              <a:t>в </a:t>
            </a:r>
            <a:r>
              <a:rPr lang="ru-RU" sz="6500" b="1" u="sng" dirty="0" smtClean="0">
                <a:solidFill>
                  <a:srgbClr val="7030A0"/>
                </a:solidFill>
              </a:rPr>
              <a:t>клетку»</a:t>
            </a:r>
            <a:r>
              <a:rPr lang="ru-RU" sz="6500" dirty="0" smtClean="0">
                <a:solidFill>
                  <a:srgbClr val="7030A0"/>
                </a:solidFill>
              </a:rPr>
              <a:t> (понимание ,что человек ничего не может изменить,  не смотря на то, что задействует все свои ресурсы: мышление, планы, цели, установки, возникает чувство беспомощности, и если не находит выход у него наступает состояние  интеллектуально-эмоционального ступора) ;</a:t>
            </a:r>
          </a:p>
          <a:p>
            <a:pPr marL="0" indent="0">
              <a:buNone/>
            </a:pPr>
            <a:endParaRPr lang="ru-RU" sz="65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ru-RU" sz="6500" b="1" dirty="0">
                <a:solidFill>
                  <a:srgbClr val="7030A0"/>
                </a:solidFill>
              </a:rPr>
              <a:t>4. Симптом</a:t>
            </a:r>
            <a:r>
              <a:rPr lang="ru-RU" sz="6500" dirty="0">
                <a:solidFill>
                  <a:srgbClr val="7030A0"/>
                </a:solidFill>
              </a:rPr>
              <a:t>  </a:t>
            </a:r>
            <a:r>
              <a:rPr lang="ru-RU" sz="6500" b="1" u="sng" dirty="0" smtClean="0">
                <a:solidFill>
                  <a:srgbClr val="7030A0"/>
                </a:solidFill>
              </a:rPr>
              <a:t>«тревоги </a:t>
            </a:r>
            <a:r>
              <a:rPr lang="ru-RU" sz="6500" b="1" u="sng" dirty="0">
                <a:solidFill>
                  <a:srgbClr val="7030A0"/>
                </a:solidFill>
              </a:rPr>
              <a:t>и </a:t>
            </a:r>
            <a:r>
              <a:rPr lang="ru-RU" sz="6500" b="1" u="sng" dirty="0" smtClean="0">
                <a:solidFill>
                  <a:srgbClr val="7030A0"/>
                </a:solidFill>
              </a:rPr>
              <a:t>депрессии»  </a:t>
            </a:r>
            <a:r>
              <a:rPr lang="ru-RU" sz="6500" dirty="0" smtClean="0">
                <a:solidFill>
                  <a:srgbClr val="7030A0"/>
                </a:solidFill>
              </a:rPr>
              <a:t>(наблюдается тревожно-депрессивная симптоматика, разочарование во всех сферах жизни: себе ,семье, профессии).</a:t>
            </a:r>
            <a:r>
              <a:rPr lang="ru-RU" sz="6500" dirty="0">
                <a:solidFill>
                  <a:srgbClr val="7030A0"/>
                </a:solidFill>
              </a:rPr>
              <a:t/>
            </a:r>
            <a:br>
              <a:rPr lang="ru-RU" sz="6500" dirty="0">
                <a:solidFill>
                  <a:srgbClr val="7030A0"/>
                </a:solidFill>
              </a:rPr>
            </a:br>
            <a:endParaRPr lang="ru-RU" sz="65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837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неизвестный\Desktop\1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86" y="57787"/>
            <a:ext cx="9144000" cy="6832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259632" y="2060847"/>
            <a:ext cx="66247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>
                <a:solidFill>
                  <a:schemeClr val="accent4">
                    <a:lumMod val="75000"/>
                  </a:schemeClr>
                </a:solidFill>
              </a:rPr>
              <a:t>Фаза "</a:t>
            </a:r>
            <a:r>
              <a:rPr lang="ru-RU" sz="3600" b="1" dirty="0" err="1" smtClean="0">
                <a:solidFill>
                  <a:schemeClr val="accent4">
                    <a:lumMod val="75000"/>
                  </a:schemeClr>
                </a:solidFill>
              </a:rPr>
              <a:t>резистенции</a:t>
            </a:r>
            <a:r>
              <a:rPr lang="ru-RU" sz="36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3600" dirty="0" smtClean="0">
                <a:solidFill>
                  <a:schemeClr val="accent4">
                    <a:lumMod val="75000"/>
                  </a:schemeClr>
                </a:solidFill>
              </a:rPr>
              <a:t>–Формирование </a:t>
            </a:r>
            <a:r>
              <a:rPr lang="ru-RU" sz="3600" dirty="0">
                <a:solidFill>
                  <a:schemeClr val="accent4">
                    <a:lumMod val="75000"/>
                  </a:schemeClr>
                </a:solidFill>
              </a:rPr>
              <a:t>защиты на этапе </a:t>
            </a:r>
            <a:r>
              <a:rPr lang="ru-RU" sz="3600" dirty="0" smtClean="0">
                <a:solidFill>
                  <a:schemeClr val="accent4">
                    <a:lumMod val="75000"/>
                  </a:schemeClr>
                </a:solidFill>
              </a:rPr>
              <a:t> сопротивления </a:t>
            </a:r>
            <a:r>
              <a:rPr lang="ru-RU" sz="3600" dirty="0">
                <a:solidFill>
                  <a:schemeClr val="accent4">
                    <a:lumMod val="75000"/>
                  </a:schemeClr>
                </a:solidFill>
              </a:rPr>
              <a:t>происходит на </a:t>
            </a:r>
            <a:r>
              <a:rPr lang="ru-RU" sz="3600" dirty="0" smtClean="0">
                <a:solidFill>
                  <a:schemeClr val="accent4">
                    <a:lumMod val="75000"/>
                  </a:schemeClr>
                </a:solidFill>
              </a:rPr>
              <a:t> фоне </a:t>
            </a:r>
            <a:r>
              <a:rPr lang="ru-RU" sz="3600" dirty="0">
                <a:solidFill>
                  <a:schemeClr val="accent4">
                    <a:lumMod val="75000"/>
                  </a:schemeClr>
                </a:solidFill>
              </a:rPr>
              <a:t>следующих </a:t>
            </a:r>
            <a:r>
              <a:rPr lang="ru-RU" sz="3600" dirty="0" smtClean="0">
                <a:solidFill>
                  <a:schemeClr val="accent4">
                    <a:lumMod val="75000"/>
                  </a:schemeClr>
                </a:solidFill>
              </a:rPr>
              <a:t>явлений.</a:t>
            </a:r>
            <a:endParaRPr lang="ru-RU" sz="36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20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неизвестный\Desktop\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Симптомы фазы </a:t>
            </a:r>
            <a:r>
              <a:rPr lang="ru-RU" b="1" dirty="0" err="1" smtClean="0">
                <a:solidFill>
                  <a:schemeClr val="accent4">
                    <a:lumMod val="75000"/>
                  </a:schemeClr>
                </a:solidFill>
              </a:rPr>
              <a:t>резистенции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: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 </a:t>
            </a:r>
            <a:r>
              <a:rPr lang="ru-RU" sz="3600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3600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</a:rPr>
              <a:t>1</a:t>
            </a: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. Симптом</a:t>
            </a:r>
            <a:r>
              <a:rPr lang="ru-RU" sz="3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 "</a:t>
            </a:r>
            <a:r>
              <a:rPr lang="ru-RU" sz="3600" b="1" u="sng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неадекватного избирательного эмоционального </a:t>
            </a:r>
            <a:r>
              <a:rPr lang="ru-RU" sz="3600" b="1" u="sng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реагирования» </a:t>
            </a:r>
            <a:r>
              <a:rPr lang="ru-RU" sz="3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теряется разница между экономией ресурсов и  неадекватным эмоциональным реагированием (Хочу буду делать-не хочу –не буду или будет настроение, то сделаю, а если не будет ..неучтивость, черствость, равнодушие);</a:t>
            </a:r>
          </a:p>
          <a:p>
            <a:pPr marL="0" indent="0">
              <a:buNone/>
            </a:pPr>
            <a:endParaRPr lang="ru-RU" sz="3600" dirty="0" smtClean="0">
              <a:solidFill>
                <a:schemeClr val="accent4">
                  <a:lumMod val="75000"/>
                </a:schemeClr>
              </a:solidFill>
              <a:latin typeface="+mj-lt"/>
            </a:endParaRPr>
          </a:p>
          <a:p>
            <a:pPr marL="0" indent="0">
              <a:buNone/>
            </a:pP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2. Симптом</a:t>
            </a:r>
            <a:r>
              <a:rPr lang="ru-RU" sz="3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  </a:t>
            </a:r>
            <a:r>
              <a:rPr lang="ru-RU" sz="3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«</a:t>
            </a:r>
            <a:r>
              <a:rPr lang="ru-RU" sz="3600" b="1" u="sng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эмоционально-нравственной дезориентации» (</a:t>
            </a:r>
            <a:r>
              <a:rPr lang="ru-RU" sz="3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человек не только не осознает ,что не проявляет должного отношения к подопечному, но и еще оправдывается: «Таким людям нельзя сочувствовать», «почему  я должен за всех волноваться?» и т.п.</a:t>
            </a:r>
          </a:p>
          <a:p>
            <a:pPr marL="0" indent="0">
              <a:buNone/>
            </a:pPr>
            <a:r>
              <a:rPr lang="ru-RU" sz="3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/>
            </a:r>
            <a:br>
              <a:rPr lang="ru-RU" sz="3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</a:b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3. Симптом</a:t>
            </a:r>
            <a:r>
              <a:rPr lang="ru-RU" sz="3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 </a:t>
            </a:r>
            <a:r>
              <a:rPr lang="ru-RU" sz="3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</a:t>
            </a:r>
            <a:r>
              <a:rPr lang="ru-RU" sz="3600" b="1" u="sng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«расширения </a:t>
            </a:r>
            <a:r>
              <a:rPr lang="ru-RU" sz="3600" b="1" u="sng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сферы экономии </a:t>
            </a:r>
            <a:r>
              <a:rPr lang="ru-RU" sz="3600" b="1" u="sng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эмоций»   </a:t>
            </a:r>
            <a:r>
              <a:rPr lang="ru-RU" sz="3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начинает проявляться в общении с друзьями и близкими. Например, много разговариваете на работе, а в семье уже общаться нет желания. Или выплескиваете негативные эмоции и усталость на членов  своей семьи)</a:t>
            </a:r>
            <a:r>
              <a:rPr lang="ru-RU" sz="3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/>
            </a:r>
            <a:br>
              <a:rPr lang="ru-RU" sz="3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</a:br>
            <a:r>
              <a:rPr lang="ru-RU" sz="3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/>
            </a:r>
            <a:br>
              <a:rPr lang="ru-RU" sz="3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</a:b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4. Симптом</a:t>
            </a:r>
            <a:r>
              <a:rPr lang="ru-RU" sz="3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 </a:t>
            </a:r>
            <a:r>
              <a:rPr lang="ru-RU" sz="3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«</a:t>
            </a:r>
            <a:r>
              <a:rPr lang="ru-RU" sz="3600" b="1" u="sng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редукции </a:t>
            </a:r>
            <a:r>
              <a:rPr lang="ru-RU" sz="3600" b="1" u="sng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профессиональных </a:t>
            </a:r>
            <a:r>
              <a:rPr lang="ru-RU" sz="3600" b="1" u="sng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обязанностей»  </a:t>
            </a:r>
            <a:r>
              <a:rPr lang="ru-RU" sz="3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(попытка облегчить или сократить обязанности, которые требуют эмоциональных затрат. Подопечным обделяют элементарным вниманием)</a:t>
            </a:r>
            <a:r>
              <a:rPr lang="ru-RU" sz="3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/>
            </a:r>
            <a:br>
              <a:rPr lang="ru-RU" sz="3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</a:br>
            <a:endParaRPr lang="ru-RU" sz="36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79940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неизвестный\Desktop\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23" y="-30826"/>
            <a:ext cx="9144000" cy="6888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600" dirty="0" smtClean="0">
                <a:solidFill>
                  <a:schemeClr val="accent4">
                    <a:lumMod val="75000"/>
                  </a:schemeClr>
                </a:solidFill>
              </a:rPr>
              <a:t>Почему необходимо знать о СЭВ?</a:t>
            </a:r>
            <a:endParaRPr lang="ru-RU" sz="66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74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неизвестный\Desktop\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</a:rPr>
              <a:t>Третья стадия</a:t>
            </a:r>
            <a:endParaRPr lang="ru-RU" sz="4000" b="1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40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4000" b="1" u="sng" dirty="0" smtClean="0">
                <a:solidFill>
                  <a:schemeClr val="accent4">
                    <a:lumMod val="50000"/>
                  </a:schemeClr>
                </a:solidFill>
              </a:rPr>
              <a:t>Истощение</a:t>
            </a:r>
            <a:r>
              <a:rPr lang="ru-RU" sz="40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4000" dirty="0">
                <a:solidFill>
                  <a:schemeClr val="accent4">
                    <a:lumMod val="50000"/>
                  </a:schemeClr>
                </a:solidFill>
              </a:rPr>
              <a:t>– </a:t>
            </a:r>
            <a:r>
              <a:rPr lang="ru-RU" sz="4000" dirty="0">
                <a:solidFill>
                  <a:schemeClr val="accent4">
                    <a:lumMod val="75000"/>
                  </a:schemeClr>
                </a:solidFill>
              </a:rPr>
              <a:t>характеризуется падением общего энергетического тонуса и ослаблением нервной системы. </a:t>
            </a:r>
          </a:p>
          <a:p>
            <a:pPr marL="0" indent="0">
              <a:buNone/>
            </a:pPr>
            <a:r>
              <a:rPr lang="ru-RU" sz="4000" dirty="0">
                <a:solidFill>
                  <a:schemeClr val="accent4">
                    <a:lumMod val="75000"/>
                  </a:schemeClr>
                </a:solidFill>
              </a:rPr>
              <a:t>"</a:t>
            </a:r>
            <a:r>
              <a:rPr lang="ru-RU" sz="4000" u="sng" dirty="0">
                <a:solidFill>
                  <a:schemeClr val="accent4">
                    <a:lumMod val="75000"/>
                  </a:schemeClr>
                </a:solidFill>
              </a:rPr>
              <a:t>Выгорание" становится неотъемлемым атрибутом личности</a:t>
            </a:r>
            <a:r>
              <a:rPr lang="ru-RU" sz="4800" u="sng" dirty="0">
                <a:solidFill>
                  <a:schemeClr val="accent4">
                    <a:lumMod val="75000"/>
                  </a:schemeClr>
                </a:solidFill>
              </a:rPr>
              <a:t>.</a:t>
            </a:r>
            <a:br>
              <a:rPr lang="ru-RU" sz="4800" u="sng" dirty="0">
                <a:solidFill>
                  <a:schemeClr val="accent4">
                    <a:lumMod val="75000"/>
                  </a:schemeClr>
                </a:solidFill>
              </a:rPr>
            </a:br>
            <a:endParaRPr lang="ru-RU" sz="4800" u="sng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ru-RU" sz="4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29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неизвестный\Desktop\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Симптомы стадии истощения: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20688"/>
            <a:ext cx="8424936" cy="460851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7000" dirty="0"/>
              <a:t/>
            </a:r>
            <a:br>
              <a:rPr lang="ru-RU" sz="7000" dirty="0"/>
            </a:br>
            <a:r>
              <a:rPr lang="ru-RU" sz="11200" b="1" dirty="0" smtClean="0">
                <a:solidFill>
                  <a:schemeClr val="accent4">
                    <a:lumMod val="75000"/>
                  </a:schemeClr>
                </a:solidFill>
              </a:rPr>
              <a:t>1) </a:t>
            </a:r>
            <a:r>
              <a:rPr lang="ru-RU" sz="9600" b="1" u="sng" dirty="0" smtClean="0">
                <a:solidFill>
                  <a:schemeClr val="accent4">
                    <a:lumMod val="75000"/>
                  </a:schemeClr>
                </a:solidFill>
              </a:rPr>
              <a:t>Симптом </a:t>
            </a:r>
            <a:r>
              <a:rPr lang="ru-RU" sz="9600" b="1" u="sng" dirty="0">
                <a:solidFill>
                  <a:schemeClr val="accent4">
                    <a:lumMod val="75000"/>
                  </a:schemeClr>
                </a:solidFill>
              </a:rPr>
              <a:t>"эмоционального дефицита". </a:t>
            </a:r>
            <a:r>
              <a:rPr lang="ru-RU" sz="9600" dirty="0" smtClean="0">
                <a:solidFill>
                  <a:schemeClr val="accent4">
                    <a:lumMod val="75000"/>
                  </a:schemeClr>
                </a:solidFill>
              </a:rPr>
              <a:t>Человек не в состоянии войти в положение подопечных, соучаствовать, сопереживать. Раньше таких ощущений не было, а сейчас появляется раздражительность</a:t>
            </a:r>
            <a:r>
              <a:rPr lang="ru-RU" sz="9600" dirty="0">
                <a:solidFill>
                  <a:schemeClr val="accent4">
                    <a:lumMod val="75000"/>
                  </a:schemeClr>
                </a:solidFill>
              </a:rPr>
              <a:t>, обиды, резкость, </a:t>
            </a:r>
            <a:r>
              <a:rPr lang="ru-RU" sz="9600" dirty="0" smtClean="0">
                <a:solidFill>
                  <a:schemeClr val="accent4">
                    <a:lumMod val="75000"/>
                  </a:schemeClr>
                </a:solidFill>
              </a:rPr>
              <a:t>грубость;</a:t>
            </a:r>
          </a:p>
          <a:p>
            <a:pPr marL="0" indent="0">
              <a:buNone/>
            </a:pPr>
            <a:r>
              <a:rPr lang="ru-RU" sz="9600" b="1" dirty="0" smtClean="0">
                <a:solidFill>
                  <a:schemeClr val="accent4">
                    <a:lumMod val="75000"/>
                  </a:schemeClr>
                </a:solidFill>
              </a:rPr>
              <a:t>2</a:t>
            </a:r>
            <a:r>
              <a:rPr lang="ru-RU" sz="9600" b="1" dirty="0">
                <a:solidFill>
                  <a:schemeClr val="accent4">
                    <a:lumMod val="75000"/>
                  </a:schemeClr>
                </a:solidFill>
              </a:rPr>
              <a:t>) </a:t>
            </a:r>
            <a:r>
              <a:rPr lang="ru-RU" sz="9600" b="1" u="sng" dirty="0">
                <a:solidFill>
                  <a:schemeClr val="accent4">
                    <a:lumMod val="75000"/>
                  </a:schemeClr>
                </a:solidFill>
              </a:rPr>
              <a:t>Симптом "эмоциональной </a:t>
            </a:r>
            <a:r>
              <a:rPr lang="ru-RU" sz="9600" b="1" u="sng" dirty="0" smtClean="0">
                <a:solidFill>
                  <a:schemeClr val="accent4">
                    <a:lumMod val="75000"/>
                  </a:schemeClr>
                </a:solidFill>
              </a:rPr>
              <a:t>отстраненности</a:t>
            </a:r>
            <a:r>
              <a:rPr lang="ru-RU" sz="9600" u="sng" dirty="0" smtClean="0">
                <a:solidFill>
                  <a:schemeClr val="accent4">
                    <a:lumMod val="75000"/>
                  </a:schemeClr>
                </a:solidFill>
              </a:rPr>
              <a:t>»</a:t>
            </a:r>
          </a:p>
          <a:p>
            <a:pPr marL="0" indent="0">
              <a:buNone/>
            </a:pPr>
            <a:r>
              <a:rPr lang="ru-RU" sz="9600" dirty="0" smtClean="0">
                <a:solidFill>
                  <a:schemeClr val="accent4">
                    <a:lumMod val="75000"/>
                  </a:schemeClr>
                </a:solidFill>
              </a:rPr>
              <a:t>Человек </a:t>
            </a:r>
            <a:r>
              <a:rPr lang="ru-RU" sz="9600" dirty="0">
                <a:solidFill>
                  <a:schemeClr val="accent4">
                    <a:lumMod val="75000"/>
                  </a:schemeClr>
                </a:solidFill>
              </a:rPr>
              <a:t>постепенно научается работать как бездушный автомат. Он почти полностью исключает эмоции из сферы профессиональной </a:t>
            </a:r>
            <a:r>
              <a:rPr lang="ru-RU" sz="9600" dirty="0" smtClean="0">
                <a:solidFill>
                  <a:schemeClr val="accent4">
                    <a:lumMod val="75000"/>
                  </a:schemeClr>
                </a:solidFill>
              </a:rPr>
              <a:t>деятельности;</a:t>
            </a:r>
          </a:p>
          <a:p>
            <a:pPr marL="0" indent="0">
              <a:buNone/>
            </a:pPr>
            <a:r>
              <a:rPr lang="ru-RU" sz="9600" b="1" dirty="0" smtClean="0">
                <a:solidFill>
                  <a:schemeClr val="accent4">
                    <a:lumMod val="75000"/>
                  </a:schemeClr>
                </a:solidFill>
              </a:rPr>
              <a:t>3</a:t>
            </a:r>
            <a:r>
              <a:rPr lang="ru-RU" sz="9600" b="1" dirty="0">
                <a:solidFill>
                  <a:schemeClr val="accent4">
                    <a:lumMod val="75000"/>
                  </a:schemeClr>
                </a:solidFill>
              </a:rPr>
              <a:t>) </a:t>
            </a:r>
            <a:r>
              <a:rPr lang="ru-RU" sz="9600" b="1" u="sng" dirty="0">
                <a:solidFill>
                  <a:schemeClr val="accent4">
                    <a:lumMod val="75000"/>
                  </a:schemeClr>
                </a:solidFill>
              </a:rPr>
              <a:t>Симптом </a:t>
            </a:r>
            <a:r>
              <a:rPr lang="ru-RU" sz="9600" b="1" u="sng" dirty="0" smtClean="0">
                <a:solidFill>
                  <a:schemeClr val="accent4">
                    <a:lumMod val="75000"/>
                  </a:schemeClr>
                </a:solidFill>
              </a:rPr>
              <a:t>«личной отстраненности»</a:t>
            </a:r>
            <a:r>
              <a:rPr lang="ru-RU" sz="9600" b="1" dirty="0">
                <a:solidFill>
                  <a:schemeClr val="accent4">
                    <a:lumMod val="75000"/>
                  </a:schemeClr>
                </a:solidFill>
              </a:rPr>
              <a:t> </a:t>
            </a:r>
            <a:r>
              <a:rPr lang="ru-RU" sz="9600" dirty="0" smtClean="0">
                <a:solidFill>
                  <a:schemeClr val="accent4">
                    <a:lumMod val="75000"/>
                  </a:schemeClr>
                </a:solidFill>
              </a:rPr>
              <a:t>выгорание проникает в другие сферы не связанные с профессиональной деятельностью ,человек говорит «ненавижу», «презираю», «взять бы автомат и всех.., появляются </a:t>
            </a:r>
            <a:r>
              <a:rPr lang="ru-RU" sz="9600" dirty="0" err="1" smtClean="0">
                <a:solidFill>
                  <a:schemeClr val="accent4">
                    <a:lumMod val="75000"/>
                  </a:schemeClr>
                </a:solidFill>
              </a:rPr>
              <a:t>неврозоподобные</a:t>
            </a:r>
            <a:r>
              <a:rPr lang="ru-RU" sz="9600" dirty="0" smtClean="0">
                <a:solidFill>
                  <a:schemeClr val="accent4">
                    <a:lumMod val="75000"/>
                  </a:schemeClr>
                </a:solidFill>
              </a:rPr>
              <a:t> и психопатические состояния;</a:t>
            </a:r>
          </a:p>
          <a:p>
            <a:pPr marL="0" indent="0">
              <a:buNone/>
            </a:pPr>
            <a:r>
              <a:rPr lang="ru-RU" sz="9600" b="1" dirty="0" smtClean="0">
                <a:solidFill>
                  <a:schemeClr val="accent4">
                    <a:lumMod val="75000"/>
                  </a:schemeClr>
                </a:solidFill>
              </a:rPr>
              <a:t>4. </a:t>
            </a:r>
            <a:r>
              <a:rPr lang="ru-RU" sz="9600" b="1" u="sng" dirty="0" smtClean="0">
                <a:solidFill>
                  <a:schemeClr val="accent4">
                    <a:lumMod val="75000"/>
                  </a:schemeClr>
                </a:solidFill>
              </a:rPr>
              <a:t>Симптом</a:t>
            </a:r>
            <a:r>
              <a:rPr lang="ru-RU" sz="9600" b="1" u="sng" dirty="0">
                <a:solidFill>
                  <a:schemeClr val="accent4">
                    <a:lumMod val="75000"/>
                  </a:schemeClr>
                </a:solidFill>
              </a:rPr>
              <a:t> "психосоматических и </a:t>
            </a:r>
            <a:r>
              <a:rPr lang="ru-RU" sz="9600" b="1" u="sng" dirty="0" smtClean="0">
                <a:solidFill>
                  <a:schemeClr val="accent4">
                    <a:lumMod val="75000"/>
                  </a:schemeClr>
                </a:solidFill>
              </a:rPr>
              <a:t>психовегетативных нарушений" </a:t>
            </a:r>
            <a:r>
              <a:rPr lang="ru-RU" sz="9600" dirty="0" smtClean="0">
                <a:solidFill>
                  <a:schemeClr val="accent4">
                    <a:lumMod val="75000"/>
                  </a:schemeClr>
                </a:solidFill>
              </a:rPr>
              <a:t>мысль о трудных подопечных вызывает плохое настроение, возникает чувство страха, неприятные ощущения в области сердца, сосудистые реакции, обострения хронических заболеваний и т.д.</a:t>
            </a:r>
            <a:r>
              <a:rPr lang="ru-RU" sz="9600" dirty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ru-RU" sz="9600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8600" dirty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ru-RU" sz="8600" dirty="0">
                <a:solidFill>
                  <a:schemeClr val="accent4">
                    <a:lumMod val="75000"/>
                  </a:schemeClr>
                </a:solidFill>
              </a:rPr>
            </a:br>
            <a:endParaRPr lang="ru-RU" sz="86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01350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5580112" y="2492896"/>
            <a:ext cx="45719" cy="7200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2" descr="C:\Users\неизвестный\Desktop\1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Блок-схема: альтернативный процесс 4"/>
          <p:cNvSpPr/>
          <p:nvPr/>
        </p:nvSpPr>
        <p:spPr>
          <a:xfrm>
            <a:off x="539552" y="44624"/>
            <a:ext cx="8136904" cy="1872208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>
                <a:solidFill>
                  <a:schemeClr val="tx1"/>
                </a:solidFill>
              </a:rPr>
              <a:t>ФАЗЫ </a:t>
            </a:r>
            <a:r>
              <a:rPr lang="ru-RU" sz="4400" dirty="0" smtClean="0">
                <a:solidFill>
                  <a:schemeClr val="tx1"/>
                </a:solidFill>
              </a:rPr>
              <a:t> ЭМОЦИОНАЛЬНОГО ВЫГОРАНИЯ   по </a:t>
            </a:r>
            <a:r>
              <a:rPr lang="ru-RU" sz="4400" dirty="0" err="1" smtClean="0">
                <a:solidFill>
                  <a:schemeClr val="tx1"/>
                </a:solidFill>
              </a:rPr>
              <a:t>В.В.Бойко</a:t>
            </a:r>
            <a:r>
              <a:rPr lang="ru-RU" sz="4400" dirty="0" smtClean="0">
                <a:solidFill>
                  <a:schemeClr val="tx1"/>
                </a:solidFill>
              </a:rPr>
              <a:t>:</a:t>
            </a: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467544" y="2492896"/>
            <a:ext cx="5040560" cy="1119863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/>
              <a:t>напряжение</a:t>
            </a:r>
            <a:endParaRPr lang="ru-RU" sz="4800" dirty="0"/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1259632" y="4221088"/>
            <a:ext cx="5328592" cy="1008112"/>
          </a:xfrm>
          <a:prstGeom prst="flowChartAlternateProces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err="1" smtClean="0"/>
              <a:t>резистенция</a:t>
            </a:r>
            <a:endParaRPr lang="ru-RU" sz="4800" dirty="0"/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2699792" y="5760640"/>
            <a:ext cx="5184576" cy="908720"/>
          </a:xfrm>
          <a:prstGeom prst="flowChartAlternateProces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/>
              <a:t>истощения</a:t>
            </a:r>
            <a:endParaRPr lang="ru-RU" sz="4800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2987824" y="2060848"/>
            <a:ext cx="648072" cy="360040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3635896" y="3717032"/>
            <a:ext cx="576064" cy="360040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4427984" y="5373216"/>
            <a:ext cx="684076" cy="315416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980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неизвестный\Desktop\5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631" y="1"/>
            <a:ext cx="9149631" cy="6880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7340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неизвестный\Desktop\6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41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471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неизвестный\Desktop\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78498"/>
          </a:xfrm>
        </p:spPr>
        <p:txBody>
          <a:bodyPr>
            <a:normAutofit/>
          </a:bodyPr>
          <a:lstStyle/>
          <a:p>
            <a:r>
              <a:rPr lang="ru-RU" dirty="0" smtClean="0"/>
              <a:t>Профилактика и  способы выхода из СЭВ?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69442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неизвестный\Desktop\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Профилактика и способы выхода из СЭВ: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 smtClean="0">
                <a:latin typeface="+mj-lt"/>
                <a:cs typeface="Times New Roman" panose="02020603050405020304" pitchFamily="18" charset="0"/>
              </a:rPr>
              <a:t>1)Бывать на воздухе минимум 1 час (8 часов сидячей работы должно быть компенсировано 1 часовой прогулкой;</a:t>
            </a:r>
          </a:p>
          <a:p>
            <a:pPr marL="0" indent="0">
              <a:buNone/>
            </a:pPr>
            <a:r>
              <a:rPr lang="ru-RU" sz="2800" dirty="0" smtClean="0">
                <a:latin typeface="+mj-lt"/>
                <a:cs typeface="Times New Roman" panose="02020603050405020304" pitchFamily="18" charset="0"/>
              </a:rPr>
              <a:t>2)Правильное </a:t>
            </a:r>
            <a:r>
              <a:rPr lang="ru-RU" sz="2800" dirty="0" smtClean="0">
                <a:latin typeface="+mj-lt"/>
                <a:cs typeface="Times New Roman" panose="02020603050405020304" pitchFamily="18" charset="0"/>
              </a:rPr>
              <a:t>питание </a:t>
            </a:r>
            <a:r>
              <a:rPr lang="ru-RU" sz="2800" dirty="0" smtClean="0">
                <a:latin typeface="+mj-lt"/>
                <a:cs typeface="Times New Roman" panose="02020603050405020304" pitchFamily="18" charset="0"/>
              </a:rPr>
              <a:t>(не </a:t>
            </a:r>
            <a:r>
              <a:rPr lang="ru-RU" sz="2800" dirty="0" smtClean="0">
                <a:latin typeface="+mj-lt"/>
                <a:cs typeface="Times New Roman" panose="02020603050405020304" pitchFamily="18" charset="0"/>
              </a:rPr>
              <a:t>есть на </a:t>
            </a:r>
            <a:r>
              <a:rPr lang="ru-RU" sz="2800" dirty="0" smtClean="0">
                <a:latin typeface="+mj-lt"/>
                <a:cs typeface="Times New Roman" panose="02020603050405020304" pitchFamily="18" charset="0"/>
              </a:rPr>
              <a:t>ночь, </a:t>
            </a:r>
            <a:r>
              <a:rPr lang="ru-RU" sz="2800" dirty="0" smtClean="0">
                <a:latin typeface="+mj-lt"/>
                <a:cs typeface="Times New Roman" panose="02020603050405020304" pitchFamily="18" charset="0"/>
              </a:rPr>
              <a:t>не переедать);</a:t>
            </a:r>
          </a:p>
          <a:p>
            <a:pPr marL="0" indent="0">
              <a:buNone/>
            </a:pPr>
            <a:r>
              <a:rPr lang="ru-RU" sz="2800" dirty="0" smtClean="0">
                <a:latin typeface="+mj-lt"/>
                <a:cs typeface="Times New Roman" panose="02020603050405020304" pitchFamily="18" charset="0"/>
              </a:rPr>
              <a:t>3)Сбалансировать </a:t>
            </a:r>
            <a:r>
              <a:rPr lang="ru-RU" sz="2800" dirty="0" smtClean="0">
                <a:latin typeface="+mj-lt"/>
                <a:cs typeface="Times New Roman" panose="02020603050405020304" pitchFamily="18" charset="0"/>
              </a:rPr>
              <a:t>все сферы жизни (колесо баланса);</a:t>
            </a:r>
          </a:p>
          <a:p>
            <a:pPr marL="0" indent="0">
              <a:buNone/>
            </a:pPr>
            <a:r>
              <a:rPr lang="ru-RU" sz="2800" dirty="0" smtClean="0">
                <a:latin typeface="+mj-lt"/>
                <a:cs typeface="Times New Roman" panose="02020603050405020304" pitchFamily="18" charset="0"/>
              </a:rPr>
              <a:t>4)Давать </a:t>
            </a:r>
            <a:r>
              <a:rPr lang="ru-RU" sz="2800" dirty="0" smtClean="0">
                <a:latin typeface="+mj-lt"/>
                <a:cs typeface="Times New Roman" panose="02020603050405020304" pitchFamily="18" charset="0"/>
              </a:rPr>
              <a:t>телу физические нагрузки (зарядка, бассейн ,йога и т.д.).</a:t>
            </a:r>
          </a:p>
          <a:p>
            <a:pPr marL="0" indent="0">
              <a:buNone/>
            </a:pPr>
            <a:r>
              <a:rPr lang="ru-RU" sz="2800" dirty="0" smtClean="0">
                <a:latin typeface="+mj-lt"/>
                <a:cs typeface="Times New Roman" panose="02020603050405020304" pitchFamily="18" charset="0"/>
              </a:rPr>
              <a:t>5)Заботиться </a:t>
            </a:r>
            <a:r>
              <a:rPr lang="ru-RU" sz="2800" dirty="0" smtClean="0">
                <a:latin typeface="+mj-lt"/>
                <a:cs typeface="Times New Roman" panose="02020603050405020304" pitchFamily="18" charset="0"/>
              </a:rPr>
              <a:t>о хорошем сне (за 1,5-2 часа до сна исключить </a:t>
            </a:r>
            <a:r>
              <a:rPr lang="en-US" sz="2800" dirty="0" smtClean="0">
                <a:latin typeface="+mj-lt"/>
                <a:cs typeface="Times New Roman" panose="02020603050405020304" pitchFamily="18" charset="0"/>
              </a:rPr>
              <a:t>TV</a:t>
            </a:r>
            <a:r>
              <a:rPr lang="ru-RU" sz="2800" dirty="0" smtClean="0">
                <a:latin typeface="+mj-lt"/>
                <a:cs typeface="Times New Roman" panose="02020603050405020304" pitchFamily="18" charset="0"/>
              </a:rPr>
              <a:t>, компьютер) лучше принять ванну, почитать;</a:t>
            </a:r>
          </a:p>
          <a:p>
            <a:pPr marL="0" indent="0">
              <a:buNone/>
            </a:pPr>
            <a:endParaRPr lang="ru-RU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6041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неизвестный\Desktop\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+mj-lt"/>
                <a:cs typeface="Times New Roman" panose="02020603050405020304" pitchFamily="18" charset="0"/>
              </a:rPr>
              <a:t>6)Нарабатывать умение меняться. Мир постоянно меняется-нам нужно меняться вместе с ним;</a:t>
            </a:r>
          </a:p>
          <a:p>
            <a:pPr marL="0" indent="0">
              <a:buNone/>
            </a:pPr>
            <a:r>
              <a:rPr lang="ru-RU" dirty="0" smtClean="0">
                <a:latin typeface="+mj-lt"/>
                <a:cs typeface="Times New Roman" panose="02020603050405020304" pitchFamily="18" charset="0"/>
              </a:rPr>
              <a:t>7) Учиться. Жизнь постоянно усложняется-значит нам нужно постоянно учиться. Йоги утверждают, что жизнь – это сплошное обучение.</a:t>
            </a:r>
          </a:p>
          <a:p>
            <a:pPr marL="0" indent="0">
              <a:buNone/>
            </a:pPr>
            <a:r>
              <a:rPr lang="ru-RU" dirty="0" smtClean="0">
                <a:latin typeface="+mj-lt"/>
                <a:cs typeface="Times New Roman" panose="02020603050405020304" pitchFamily="18" charset="0"/>
              </a:rPr>
              <a:t>8)Развивать навыки общения т.к. жизнь на 90% состоит из общения;</a:t>
            </a:r>
          </a:p>
          <a:p>
            <a:pPr marL="0" indent="0">
              <a:buNone/>
            </a:pPr>
            <a:r>
              <a:rPr lang="ru-RU" dirty="0" smtClean="0">
                <a:latin typeface="+mj-lt"/>
                <a:cs typeface="Times New Roman" panose="02020603050405020304" pitchFamily="18" charset="0"/>
              </a:rPr>
              <a:t>9)Научиться отдыхать;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48940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неизвестный\Desktop\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10) Заботиться о своем здоровье заранее;</a:t>
            </a:r>
          </a:p>
          <a:p>
            <a:pPr marL="0" indent="0">
              <a:buNone/>
            </a:pPr>
            <a:r>
              <a:rPr lang="ru-RU" dirty="0" smtClean="0"/>
              <a:t>11)Учиться быть добрым в меру и к месту;</a:t>
            </a:r>
          </a:p>
          <a:p>
            <a:pPr marL="0" indent="0">
              <a:buNone/>
            </a:pPr>
            <a:r>
              <a:rPr lang="ru-RU" dirty="0" smtClean="0"/>
              <a:t>12)Благодарность (начните благодарить и давать признательность другим и вы увидите на </a:t>
            </a:r>
            <a:r>
              <a:rPr lang="ru-RU" dirty="0" err="1" smtClean="0"/>
              <a:t>ск</a:t>
            </a:r>
            <a:r>
              <a:rPr lang="ru-RU" dirty="0" smtClean="0"/>
              <a:t>-ко лучше к вам станут относиться люди);</a:t>
            </a:r>
          </a:p>
          <a:p>
            <a:pPr marL="0" indent="0">
              <a:buNone/>
            </a:pPr>
            <a:r>
              <a:rPr lang="ru-RU" dirty="0" smtClean="0"/>
              <a:t>13)Научиться заниматься релаксацией, медитацией;</a:t>
            </a:r>
          </a:p>
          <a:p>
            <a:pPr marL="0" indent="0">
              <a:buNone/>
            </a:pPr>
            <a:r>
              <a:rPr lang="ru-RU" dirty="0" smtClean="0"/>
              <a:t>14) Составить режим дня;</a:t>
            </a:r>
          </a:p>
          <a:p>
            <a:pPr marL="0" indent="0">
              <a:buNone/>
            </a:pPr>
            <a:r>
              <a:rPr lang="ru-RU" dirty="0" smtClean="0"/>
              <a:t>15)Перед сном вспоминайте день в обратном порядке: отпускайте все плохое;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88636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C:\Users\неизвестный\Desktop\1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6585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 чем опасность?</a:t>
            </a:r>
            <a:br>
              <a:rPr lang="ru-RU" dirty="0"/>
            </a:br>
            <a:endParaRPr lang="ru-RU" dirty="0"/>
          </a:p>
        </p:txBody>
      </p:sp>
      <p:pic>
        <p:nvPicPr>
          <p:cNvPr id="4" name="Picture 2" descr="C:\Users\неизвестный\Desktop\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8490"/>
            <a:ext cx="9143999" cy="7178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   </a:t>
            </a:r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</a:rPr>
              <a:t>Выгорание отрицательно сказывается на профессиональной деятельности,  отношениях с близкими и здоровье самого человека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59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0" name="Picture 2" descr="C:\Users\неизвестный\Desktop\1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62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2926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неизвестный\Desktop\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b="1" dirty="0" smtClean="0">
                <a:solidFill>
                  <a:schemeClr val="accent4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СПАСИБО </a:t>
            </a:r>
          </a:p>
          <a:p>
            <a:pPr marL="0" indent="0" algn="ctr">
              <a:buNone/>
            </a:pPr>
            <a:r>
              <a:rPr lang="ru-RU" sz="6000" b="1" dirty="0" smtClean="0">
                <a:solidFill>
                  <a:schemeClr val="accent4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ЗА ВИМАНИЕ!</a:t>
            </a:r>
            <a:endParaRPr lang="ru-RU" sz="6000" b="1" dirty="0">
              <a:solidFill>
                <a:schemeClr val="accent4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2717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неизвестный\Desktop\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8490"/>
            <a:ext cx="9143999" cy="7178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Знание о СЭВ и последствиях его  пагубного  влиянии на нашу жизнь дает нам возможность : </a:t>
            </a:r>
          </a:p>
          <a:p>
            <a:pPr marL="0" indent="0">
              <a:buNone/>
            </a:pPr>
            <a:endParaRPr lang="ru-RU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514350" indent="-514350">
              <a:buAutoNum type="arabicParenR"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В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овремя отследить возникновение или стадию СЭВ;</a:t>
            </a:r>
          </a:p>
          <a:p>
            <a:pPr marL="514350" indent="-514350">
              <a:buAutoNum type="arabicParenR"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Найти способы выхода из СЭВ;</a:t>
            </a:r>
          </a:p>
          <a:p>
            <a:pPr marL="514350" indent="-514350">
              <a:buAutoNum type="arabicParenR"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Сбалансировать свою жизнь, чтобы не допустить возникновение СЭВ (профилактика).</a:t>
            </a:r>
          </a:p>
          <a:p>
            <a:pPr marL="514350" indent="-514350">
              <a:buAutoNum type="arabicParenR"/>
            </a:pPr>
            <a:endParaRPr lang="ru-RU" dirty="0" smtClean="0"/>
          </a:p>
          <a:p>
            <a:pPr marL="514350" indent="-514350">
              <a:buAutoNum type="arabicParenR"/>
            </a:pPr>
            <a:endParaRPr lang="ru-RU" dirty="0" smtClean="0"/>
          </a:p>
          <a:p>
            <a:pPr marL="514350" indent="-514350">
              <a:buAutoNum type="arabicParenR"/>
            </a:pPr>
            <a:endParaRPr lang="ru-RU" dirty="0" smtClean="0"/>
          </a:p>
          <a:p>
            <a:pPr marL="514350" indent="-514350">
              <a:buAutoNum type="arabicParenR"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116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неизвестный\Desktop\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8490"/>
            <a:ext cx="9143999" cy="7178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504056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ЭМОЦИОНАЛЬНОЕ ВЫГОРАНИЕ</a:t>
            </a:r>
            <a:b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сам термин введен впервые американским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психиатором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Фрейзенбергом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в 1947 году</a:t>
            </a:r>
            <a:b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Первоначально этот термин определялся, как комплекс особых психических проблем, возникающих у человека в связи с его профессиональной деятельностью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795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неизвестный\Desktop\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8490"/>
            <a:ext cx="9143999" cy="7178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В 1982 г. Кристина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Маслач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  Описала симптомы ЭВ и предложила метод его  диагностики.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  Это синдром эмоционального истощения, деперсонализации и снижение личностной результативности ,который может возникать среди специалистов помогающих профессий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042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неизвестный\Desktop\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8490"/>
            <a:ext cx="9143999" cy="7178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Альфрид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Лангле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«..за синдромом выгорания стоит двойная бедность отношений»</a:t>
            </a:r>
          </a:p>
          <a:p>
            <a:pPr marL="0" indent="0">
              <a:buNone/>
            </a:pPr>
            <a:endParaRPr lang="ru-RU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u="sng" dirty="0" smtClean="0">
                <a:solidFill>
                  <a:schemeClr val="accent4">
                    <a:lumMod val="50000"/>
                  </a:schemeClr>
                </a:solidFill>
              </a:rPr>
              <a:t>внешняя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– с другими людьми и деятельностью;</a:t>
            </a:r>
          </a:p>
          <a:p>
            <a:pPr marL="0" indent="0">
              <a:buNone/>
            </a:pPr>
            <a:endParaRPr lang="ru-RU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u="sng" dirty="0" smtClean="0">
                <a:solidFill>
                  <a:schemeClr val="accent4">
                    <a:lumMod val="50000"/>
                  </a:schemeClr>
                </a:solidFill>
              </a:rPr>
              <a:t>внутренняя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- с самим собой и собственной эмоциональностью.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56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неизвестный\Desktop\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8490"/>
            <a:ext cx="9143999" cy="7178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6048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</a:rPr>
              <a:t>Эмоциональное выгорание </a:t>
            </a:r>
            <a:r>
              <a:rPr lang="ru-RU" sz="4000" dirty="0" smtClean="0">
                <a:solidFill>
                  <a:schemeClr val="accent4">
                    <a:lumMod val="50000"/>
                  </a:schemeClr>
                </a:solidFill>
              </a:rPr>
              <a:t>–это выбранный механизм психологической защиты в форме полного или частичного исключения эмоций в ответ на избранные психотравмирующие воздействия..»</a:t>
            </a:r>
          </a:p>
          <a:p>
            <a:pPr marL="0" indent="0">
              <a:buNone/>
            </a:pPr>
            <a:r>
              <a:rPr lang="ru-RU" sz="4000" dirty="0" err="1" smtClean="0">
                <a:solidFill>
                  <a:schemeClr val="accent4">
                    <a:lumMod val="50000"/>
                  </a:schemeClr>
                </a:solidFill>
              </a:rPr>
              <a:t>В.Бойко</a:t>
            </a:r>
            <a:endParaRPr lang="ru-RU" sz="4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84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неизвестный\Desktop\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89573"/>
            <a:ext cx="9143999" cy="7178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933056"/>
            <a:ext cx="8363272" cy="273630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4000" b="1" dirty="0" smtClean="0">
                <a:solidFill>
                  <a:srgbClr val="FF0000"/>
                </a:solidFill>
              </a:rPr>
              <a:t>"Запах горящей психологической проводки»</a:t>
            </a:r>
          </a:p>
          <a:p>
            <a:pPr marL="0" indent="0">
              <a:buNone/>
            </a:pPr>
            <a:endParaRPr lang="ru-RU" sz="4000" dirty="0"/>
          </a:p>
          <a:p>
            <a:pPr marL="0" indent="0">
              <a:buNone/>
            </a:pPr>
            <a:r>
              <a:rPr lang="ru-RU" sz="4000" dirty="0" smtClean="0"/>
              <a:t>Профессиональное выгорание возникает в результате внутреннего накопления отрицательных эмоций  без соответствующей «разрядки», или «освобождения» от них.</a:t>
            </a:r>
            <a:endParaRPr lang="ru-RU" sz="4000" dirty="0"/>
          </a:p>
        </p:txBody>
      </p:sp>
      <p:pic>
        <p:nvPicPr>
          <p:cNvPr id="1026" name="Picture 2" descr="C:\Users\неизвестный\Desktop\проводка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951819" y="-1755576"/>
            <a:ext cx="3240360" cy="7848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812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1287</TotalTime>
  <Words>643</Words>
  <Application>Microsoft Office PowerPoint</Application>
  <PresentationFormat>Экран (4:3)</PresentationFormat>
  <Paragraphs>116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Тема Office</vt:lpstr>
      <vt:lpstr> ПСИХОЛОГИЧЕСКИЙ ПРАКТИКУМ ДЛЯ ВОСПИТАТЕЛЕЙ МБДОУ №320   СИНДРОМ ЭМОЦИОНАЛЬНОГО ВЫГОРАНИЯ (СЭВ)</vt:lpstr>
      <vt:lpstr>Презентация PowerPoint</vt:lpstr>
      <vt:lpstr>В чем опасность? </vt:lpstr>
      <vt:lpstr>Презентация PowerPoint</vt:lpstr>
      <vt:lpstr>ЭМОЦИОНАЛЬНОЕ ВЫГОРАНИЕ сам термин введен впервые американским психиатором Фрейзенбергом в 1947 году Первоначально этот термин определялся, как комплекс особых психических проблем, возникающих у человека в связи с его профессиональной деятельностью.</vt:lpstr>
      <vt:lpstr>В 1982 г. Кристина Маслач</vt:lpstr>
      <vt:lpstr>Альфрид Лангле</vt:lpstr>
      <vt:lpstr>Презентация PowerPoint</vt:lpstr>
      <vt:lpstr>Презентация PowerPoint</vt:lpstr>
      <vt:lpstr>Причины возникновения СЭВ ?</vt:lpstr>
      <vt:lpstr>ГРУППЫ РИСКА:</vt:lpstr>
      <vt:lpstr>Причины возникновения:</vt:lpstr>
      <vt:lpstr>Кристина Маслач</vt:lpstr>
      <vt:lpstr>Альфрид Лангле </vt:lpstr>
      <vt:lpstr>Презентация PowerPoint</vt:lpstr>
      <vt:lpstr>Презентация PowerPoint</vt:lpstr>
      <vt:lpstr>Презентация PowerPoint</vt:lpstr>
      <vt:lpstr>Презентация PowerPoint</vt:lpstr>
      <vt:lpstr>Симптомы фазы резистенции:</vt:lpstr>
      <vt:lpstr>Презентация PowerPoint</vt:lpstr>
      <vt:lpstr>Симптомы стадии истощения:</vt:lpstr>
      <vt:lpstr>Презентация PowerPoint</vt:lpstr>
      <vt:lpstr>Презентация PowerPoint</vt:lpstr>
      <vt:lpstr>Презентация PowerPoint</vt:lpstr>
      <vt:lpstr>Профилактика и  способы выхода из СЭВ?</vt:lpstr>
      <vt:lpstr>Профилактика и способы выхода из СЭВ: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СИНДРОМ ЭМОЦИОНАЛЬНОГО ВЫГОРАНИЯ</dc:title>
  <dc:creator>неизвестный</dc:creator>
  <cp:lastModifiedBy>неизвестный</cp:lastModifiedBy>
  <cp:revision>115</cp:revision>
  <cp:lastPrinted>2019-03-27T07:44:46Z</cp:lastPrinted>
  <dcterms:created xsi:type="dcterms:W3CDTF">2019-02-07T09:27:18Z</dcterms:created>
  <dcterms:modified xsi:type="dcterms:W3CDTF">2021-09-22T08:04:03Z</dcterms:modified>
</cp:coreProperties>
</file>