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72" r:id="rId4"/>
    <p:sldId id="299" r:id="rId5"/>
    <p:sldId id="267" r:id="rId6"/>
    <p:sldId id="271" r:id="rId7"/>
    <p:sldId id="291" r:id="rId8"/>
    <p:sldId id="273" r:id="rId9"/>
    <p:sldId id="277" r:id="rId10"/>
    <p:sldId id="280" r:id="rId11"/>
    <p:sldId id="301" r:id="rId12"/>
    <p:sldId id="300" r:id="rId13"/>
    <p:sldId id="286" r:id="rId14"/>
    <p:sldId id="259" r:id="rId15"/>
    <p:sldId id="292" r:id="rId16"/>
    <p:sldId id="276" r:id="rId17"/>
    <p:sldId id="278" r:id="rId18"/>
    <p:sldId id="294" r:id="rId19"/>
    <p:sldId id="266" r:id="rId20"/>
    <p:sldId id="279" r:id="rId21"/>
    <p:sldId id="264" r:id="rId22"/>
    <p:sldId id="296" r:id="rId23"/>
    <p:sldId id="295" r:id="rId24"/>
    <p:sldId id="287" r:id="rId25"/>
    <p:sldId id="265" r:id="rId26"/>
    <p:sldId id="285" r:id="rId27"/>
    <p:sldId id="268" r:id="rId28"/>
    <p:sldId id="284" r:id="rId29"/>
    <p:sldId id="283" r:id="rId30"/>
    <p:sldId id="293" r:id="rId31"/>
    <p:sldId id="281" r:id="rId32"/>
    <p:sldId id="258" r:id="rId33"/>
    <p:sldId id="288" r:id="rId34"/>
    <p:sldId id="269" r:id="rId35"/>
    <p:sldId id="290" r:id="rId36"/>
    <p:sldId id="289" r:id="rId37"/>
    <p:sldId id="275" r:id="rId38"/>
    <p:sldId id="270" r:id="rId39"/>
    <p:sldId id="282" r:id="rId40"/>
    <p:sldId id="298" r:id="rId41"/>
    <p:sldId id="260" r:id="rId42"/>
    <p:sldId id="262" r:id="rId43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764" y="4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activeX1.xml><?xml version="1.0" encoding="utf-8"?>
<ax:ocx xmlns:ax="http://schemas.microsoft.com/office/2006/activeX" xmlns:r="http://schemas.openxmlformats.org/officeDocument/2006/relationships" ax:classid="{5512D11C-5CC6-11CF-8D67-00AA00BDCE1D}" ax:persistence="persistStream" r:id="rId1"/>
</file>

<file path=ppt/activeX/activeX2.xml><?xml version="1.0" encoding="utf-8"?>
<ax:ocx xmlns:ax="http://schemas.microsoft.com/office/2006/activeX" xmlns:r="http://schemas.openxmlformats.org/officeDocument/2006/relationships" ax:classid="{5512D11C-5CC6-11CF-8D67-00AA00BDCE1D}" ax:persistence="persistStream" r:id="rId1"/>
</file>

<file path=ppt/activeX/activeX3.xml><?xml version="1.0" encoding="utf-8"?>
<ax:ocx xmlns:ax="http://schemas.microsoft.com/office/2006/activeX" xmlns:r="http://schemas.openxmlformats.org/officeDocument/2006/relationships" ax:classid="{5512D11A-5CC6-11CF-8D67-00AA00BDCE1D}" ax:persistence="persistStream" r:id="rId1"/>
</file>

<file path=ppt/activeX/activeX4.xml><?xml version="1.0" encoding="utf-8"?>
<ax:ocx xmlns:ax="http://schemas.microsoft.com/office/2006/activeX" xmlns:r="http://schemas.openxmlformats.org/officeDocument/2006/relationships" ax:classid="{5512D11A-5CC6-11CF-8D67-00AA00BDCE1D}" ax:persistence="persistStream" r:id="rId1"/>
</file>

<file path=ppt/activeX/activeX5.xml><?xml version="1.0" encoding="utf-8"?>
<ax:ocx xmlns:ax="http://schemas.microsoft.com/office/2006/activeX" xmlns:r="http://schemas.openxmlformats.org/officeDocument/2006/relationships" ax:classid="{5512D11A-5CC6-11CF-8D67-00AA00BDCE1D}" ax:persistence="persistStream" r:id="rId1"/>
</file>

<file path=ppt/activeX/activeX6.xml><?xml version="1.0" encoding="utf-8"?>
<ax:ocx xmlns:ax="http://schemas.microsoft.com/office/2006/activeX" xmlns:r="http://schemas.openxmlformats.org/officeDocument/2006/relationships" ax:classid="{5512D11C-5CC6-11CF-8D67-00AA00BDCE1D}" ax:persistence="persistStream" r:id="rId1"/>
</file>

<file path=ppt/activeX/activeX7.xml><?xml version="1.0" encoding="utf-8"?>
<ax:ocx xmlns:ax="http://schemas.microsoft.com/office/2006/activeX" xmlns:r="http://schemas.openxmlformats.org/officeDocument/2006/relationships" ax:classid="{5512D11C-5CC6-11CF-8D67-00AA00BDCE1D}" ax:persistence="persistStream" r:id="rId1"/>
</file>

<file path=ppt/activeX/activeX8.xml><?xml version="1.0" encoding="utf-8"?>
<ax:ocx xmlns:ax="http://schemas.microsoft.com/office/2006/activeX" xmlns:r="http://schemas.openxmlformats.org/officeDocument/2006/relationships" ax:classid="{5512D11C-5CC6-11CF-8D67-00AA00BDCE1D}" ax:persistence="persistStream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4" Type="http://schemas.openxmlformats.org/officeDocument/2006/relationships/image" Target="../media/image5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70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8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8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21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4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4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1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71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2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9" y="364070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2" y="1913470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4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7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7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7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png"/><Relationship Id="rId9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hyperlink" Target="https://musrukds.nethouse.ru/new-settings/domains/add" TargetMode="External"/><Relationship Id="rId21" Type="http://schemas.openxmlformats.org/officeDocument/2006/relationships/hyperlink" Target="https://musrukds.nethouse.ru/new-settings/billing/services/create" TargetMode="External"/><Relationship Id="rId42" Type="http://schemas.openxmlformats.org/officeDocument/2006/relationships/hyperlink" Target="https://musrukds.nethouse.ru/new-settings/mailing/collection" TargetMode="External"/><Relationship Id="rId47" Type="http://schemas.openxmlformats.org/officeDocument/2006/relationships/hyperlink" Target="https://musrukds.nethouse.ru/new-settings/partner/stat" TargetMode="External"/><Relationship Id="rId63" Type="http://schemas.openxmlformats.org/officeDocument/2006/relationships/hyperlink" Target="https://musrukds.nethouse.ru/page/1197009" TargetMode="External"/><Relationship Id="rId68" Type="http://schemas.openxmlformats.org/officeDocument/2006/relationships/hyperlink" Target="https://musrukds.nethouse.ru/contacts" TargetMode="External"/><Relationship Id="rId84" Type="http://schemas.openxmlformats.org/officeDocument/2006/relationships/hyperlink" Target="https://musrukds.nethouse.ru/posts/3165388" TargetMode="External"/><Relationship Id="rId89" Type="http://schemas.openxmlformats.org/officeDocument/2006/relationships/image" Target="../media/image61.jpeg"/><Relationship Id="rId7" Type="http://schemas.openxmlformats.org/officeDocument/2006/relationships/control" Target="../activeX/activeX6.xml"/><Relationship Id="rId71" Type="http://schemas.openxmlformats.org/officeDocument/2006/relationships/hyperlink" Target="tel:83434942134" TargetMode="External"/><Relationship Id="rId92" Type="http://schemas.openxmlformats.org/officeDocument/2006/relationships/image" Target="../media/image64.png"/><Relationship Id="rId2" Type="http://schemas.openxmlformats.org/officeDocument/2006/relationships/control" Target="../activeX/activeX1.xml"/><Relationship Id="rId16" Type="http://schemas.openxmlformats.org/officeDocument/2006/relationships/hyperlink" Target="https://musrukds.nethouse.ru/new-settings/store/promocodes" TargetMode="External"/><Relationship Id="rId29" Type="http://schemas.openxmlformats.org/officeDocument/2006/relationships/hyperlink" Target="https://musrukds.nethouse.ru/new-settings/domains/redirect" TargetMode="External"/><Relationship Id="rId107" Type="http://schemas.openxmlformats.org/officeDocument/2006/relationships/image" Target="../media/image79.wmf"/><Relationship Id="rId11" Type="http://schemas.openxmlformats.org/officeDocument/2006/relationships/image" Target="../media/image58.jpeg"/><Relationship Id="rId24" Type="http://schemas.openxmlformats.org/officeDocument/2006/relationships/hyperlink" Target="https://musrukds.nethouse.ru/new-settings/billing/history" TargetMode="External"/><Relationship Id="rId32" Type="http://schemas.openxmlformats.org/officeDocument/2006/relationships/hyperlink" Target="https://musrukds.nethouse.ru/new-settings/design/ready" TargetMode="External"/><Relationship Id="rId37" Type="http://schemas.openxmlformats.org/officeDocument/2006/relationships/hyperlink" Target="https://musrukds.nethouse.ru/new-settings/site/seo" TargetMode="External"/><Relationship Id="rId40" Type="http://schemas.openxmlformats.org/officeDocument/2006/relationships/hyperlink" Target="https://musrukds.nethouse.ru/new-settings/account/change-password" TargetMode="External"/><Relationship Id="rId45" Type="http://schemas.openxmlformats.org/officeDocument/2006/relationships/hyperlink" Target="https://musrukds.nethouse.ru/new-settings/mailing/stat" TargetMode="External"/><Relationship Id="rId53" Type="http://schemas.openxmlformats.org/officeDocument/2006/relationships/hyperlink" Target="https://musrukds.nethouse.ru/new-settings/account" TargetMode="External"/><Relationship Id="rId58" Type="http://schemas.openxmlformats.org/officeDocument/2006/relationships/hyperlink" Target="https://musrukds.nethouse.ru/posts" TargetMode="External"/><Relationship Id="rId66" Type="http://schemas.openxmlformats.org/officeDocument/2006/relationships/hyperlink" Target="https://musrukds.nethouse.ru/video" TargetMode="External"/><Relationship Id="rId74" Type="http://schemas.openxmlformats.org/officeDocument/2006/relationships/hyperlink" Target="https://musrukds.nethouse.ru/#feedback" TargetMode="External"/><Relationship Id="rId79" Type="http://schemas.openxmlformats.org/officeDocument/2006/relationships/hyperlink" Target="https://i.siteapi.org/iVhCemQ6RLDqMSgoLAwvWByebig=/0x0:0x0/fit-in/900x1000/center/top/filters:format(png)/262dcb8f3df7a7f.ru.s.siteapi.org/img/f4ed3900165f12d1e70113f2cbac88e67c6fc2c0.JPG" TargetMode="External"/><Relationship Id="rId87" Type="http://schemas.openxmlformats.org/officeDocument/2006/relationships/hyperlink" Target="http://nethouse.ru/?p=footer" TargetMode="External"/><Relationship Id="rId102" Type="http://schemas.openxmlformats.org/officeDocument/2006/relationships/image" Target="../media/image74.jpeg"/><Relationship Id="rId5" Type="http://schemas.openxmlformats.org/officeDocument/2006/relationships/control" Target="../activeX/activeX4.xml"/><Relationship Id="rId61" Type="http://schemas.openxmlformats.org/officeDocument/2006/relationships/hyperlink" Target="https://musrukds.nethouse.ru/page/921047" TargetMode="External"/><Relationship Id="rId82" Type="http://schemas.openxmlformats.org/officeDocument/2006/relationships/hyperlink" Target="https://musrukds.nethouse.ru/posts/3205225" TargetMode="External"/><Relationship Id="rId90" Type="http://schemas.openxmlformats.org/officeDocument/2006/relationships/image" Target="../media/image62.png"/><Relationship Id="rId95" Type="http://schemas.openxmlformats.org/officeDocument/2006/relationships/image" Target="../media/image67.jpeg"/><Relationship Id="rId19" Type="http://schemas.openxmlformats.org/officeDocument/2006/relationships/hyperlink" Target="https://musrukds.nethouse.ru/new-settings/crm/clients" TargetMode="External"/><Relationship Id="rId14" Type="http://schemas.openxmlformats.org/officeDocument/2006/relationships/hyperlink" Target="https://musrukds.nethouse.ru/new-settings/store/orders" TargetMode="External"/><Relationship Id="rId22" Type="http://schemas.openxmlformats.org/officeDocument/2006/relationships/hyperlink" Target="https://musrukds.nethouse.ru/new-settings/billing/services/pro" TargetMode="External"/><Relationship Id="rId27" Type="http://schemas.openxmlformats.org/officeDocument/2006/relationships/hyperlink" Target="https://musrukds.nethouse.ru/new-settings/domains/list" TargetMode="External"/><Relationship Id="rId30" Type="http://schemas.openxmlformats.org/officeDocument/2006/relationships/hyperlink" Target="https://musrukds.nethouse.ru/new-settings/design/templates" TargetMode="External"/><Relationship Id="rId35" Type="http://schemas.openxmlformats.org/officeDocument/2006/relationships/hyperlink" Target="https://musrukds.nethouse.ru/new-settings/comments/settings" TargetMode="External"/><Relationship Id="rId43" Type="http://schemas.openxmlformats.org/officeDocument/2006/relationships/hyperlink" Target="https://musrukds.nethouse.ru/new-settings/mailing/subscribers" TargetMode="External"/><Relationship Id="rId48" Type="http://schemas.openxmlformats.org/officeDocument/2006/relationships/hyperlink" Target="https://musrukds.nethouse.ru/new-settings/partner/banner" TargetMode="External"/><Relationship Id="rId56" Type="http://schemas.openxmlformats.org/officeDocument/2006/relationships/hyperlink" Target="https://musrukds.nethouse.ru/" TargetMode="External"/><Relationship Id="rId64" Type="http://schemas.openxmlformats.org/officeDocument/2006/relationships/hyperlink" Target="https://musrukds.nethouse.ru/page/970716" TargetMode="External"/><Relationship Id="rId69" Type="http://schemas.openxmlformats.org/officeDocument/2006/relationships/hyperlink" Target="https://musrukds.nethouse.ru/#/editor/text-pages?link=v1~2Fwidget~2Fget~2F10%3Ftoken%3DeyJ0eXAiOiJKV1QiLCJhbGciOiJIUzI1NiJ9.eyJxc2giOiJiMTIwZTIzYmMxMGJhYWIzZTJhNWM1NTNjODliYmVkNjVkMmYwMzExNWEyZmFjZGM4MTM5NDAxNGIxNTczMWJhIn0.MXRFlfw0X6eAPPCU8p3Er8O8TWOYL4C0BGfP_ScFh6A" TargetMode="External"/><Relationship Id="rId77" Type="http://schemas.openxmlformats.org/officeDocument/2006/relationships/hyperlink" Target="https://i.siteapi.org/WCzz2m6Np0X3IlAtuJpUtCFvT2A=/0x0:0x0/fit-in/900x1000/center/top/filters:format(png)/262dcb8f3df7a7f.ru.s.siteapi.org/img/c0b435c7f458bbbe7cff9d2d9063ee45b70b4f76.JPG" TargetMode="External"/><Relationship Id="rId100" Type="http://schemas.openxmlformats.org/officeDocument/2006/relationships/image" Target="../media/image72.jpeg"/><Relationship Id="rId105" Type="http://schemas.openxmlformats.org/officeDocument/2006/relationships/image" Target="../media/image77.wmf"/><Relationship Id="rId8" Type="http://schemas.openxmlformats.org/officeDocument/2006/relationships/control" Target="../activeX/activeX7.xml"/><Relationship Id="rId51" Type="http://schemas.openxmlformats.org/officeDocument/2006/relationships/hyperlink" Target="https://musrukds.nethouse.ru/new-settings/billing/service" TargetMode="External"/><Relationship Id="rId72" Type="http://schemas.openxmlformats.org/officeDocument/2006/relationships/hyperlink" Target="mailto:novoselova-natashenka@list.ru" TargetMode="External"/><Relationship Id="rId80" Type="http://schemas.openxmlformats.org/officeDocument/2006/relationships/hyperlink" Target="https://musrukds.nethouse.ru/#/editor/posts" TargetMode="External"/><Relationship Id="rId85" Type="http://schemas.openxmlformats.org/officeDocument/2006/relationships/hyperlink" Target="https://musrukds.nethouse.ru/posts/3142249" TargetMode="External"/><Relationship Id="rId93" Type="http://schemas.openxmlformats.org/officeDocument/2006/relationships/image" Target="../media/image65.png"/><Relationship Id="rId98" Type="http://schemas.openxmlformats.org/officeDocument/2006/relationships/image" Target="../media/image70.jpeg"/><Relationship Id="rId3" Type="http://schemas.openxmlformats.org/officeDocument/2006/relationships/control" Target="../activeX/activeX2.xml"/><Relationship Id="rId12" Type="http://schemas.openxmlformats.org/officeDocument/2006/relationships/image" Target="../media/image59.jpeg"/><Relationship Id="rId17" Type="http://schemas.openxmlformats.org/officeDocument/2006/relationships/hyperlink" Target="https://musrukds.nethouse.ru/new-settings/store/settings" TargetMode="External"/><Relationship Id="rId25" Type="http://schemas.openxmlformats.org/officeDocument/2006/relationships/hyperlink" Target="https://musrukds.nethouse.ru/new-settings/billing/invoices" TargetMode="External"/><Relationship Id="rId33" Type="http://schemas.openxmlformats.org/officeDocument/2006/relationships/hyperlink" Target="https://musrukds.nethouse.ru/new-settings/applications" TargetMode="External"/><Relationship Id="rId38" Type="http://schemas.openxmlformats.org/officeDocument/2006/relationships/hyperlink" Target="https://musrukds.nethouse.ru/new-settings/account/settings" TargetMode="External"/><Relationship Id="rId46" Type="http://schemas.openxmlformats.org/officeDocument/2006/relationships/hyperlink" Target="https://musrukds.nethouse.ru/new-settings/partner/link" TargetMode="External"/><Relationship Id="rId59" Type="http://schemas.openxmlformats.org/officeDocument/2006/relationships/hyperlink" Target="https://musrukds.nethouse.ru/documents" TargetMode="External"/><Relationship Id="rId67" Type="http://schemas.openxmlformats.org/officeDocument/2006/relationships/hyperlink" Target="https://musrukds.nethouse.ru/comment" TargetMode="External"/><Relationship Id="rId103" Type="http://schemas.openxmlformats.org/officeDocument/2006/relationships/image" Target="../media/image75.jpeg"/><Relationship Id="rId108" Type="http://schemas.openxmlformats.org/officeDocument/2006/relationships/image" Target="../media/image80.wmf"/><Relationship Id="rId20" Type="http://schemas.openxmlformats.org/officeDocument/2006/relationships/hyperlink" Target="https://musrukds.nethouse.ru/new-settings/billing/tariffs" TargetMode="External"/><Relationship Id="rId41" Type="http://schemas.openxmlformats.org/officeDocument/2006/relationships/hyperlink" Target="https://musrukds.nethouse.ru/new-settings/mailing/edit" TargetMode="External"/><Relationship Id="rId54" Type="http://schemas.openxmlformats.org/officeDocument/2006/relationships/hyperlink" Target="http://nethouse.ru/auth/logout" TargetMode="External"/><Relationship Id="rId62" Type="http://schemas.openxmlformats.org/officeDocument/2006/relationships/hyperlink" Target="https://musrukds.nethouse.ru/page/968994" TargetMode="External"/><Relationship Id="rId70" Type="http://schemas.openxmlformats.org/officeDocument/2006/relationships/hyperlink" Target="https://musrukds.nethouse.ru/contacts/showmap/1597776/0/ru_RU" TargetMode="External"/><Relationship Id="rId75" Type="http://schemas.openxmlformats.org/officeDocument/2006/relationships/hyperlink" Target="https://musrukds.nethouse.ru/#callback" TargetMode="External"/><Relationship Id="rId83" Type="http://schemas.openxmlformats.org/officeDocument/2006/relationships/hyperlink" Target="https://musrukds.nethouse.ru/posts/3198244" TargetMode="External"/><Relationship Id="rId88" Type="http://schemas.openxmlformats.org/officeDocument/2006/relationships/image" Target="../media/image60.png"/><Relationship Id="rId91" Type="http://schemas.openxmlformats.org/officeDocument/2006/relationships/image" Target="../media/image63.jpeg"/><Relationship Id="rId96" Type="http://schemas.openxmlformats.org/officeDocument/2006/relationships/image" Target="../media/image68.gi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5" Type="http://schemas.openxmlformats.org/officeDocument/2006/relationships/hyperlink" Target="https://musrukds.nethouse.ru/new-settings/store/export" TargetMode="External"/><Relationship Id="rId23" Type="http://schemas.openxmlformats.org/officeDocument/2006/relationships/hyperlink" Target="https://musrukds.nethouse.ru/new-settings/billing/balance" TargetMode="External"/><Relationship Id="rId28" Type="http://schemas.openxmlformats.org/officeDocument/2006/relationships/hyperlink" Target="https://musrukds.nethouse.ru/new-settings/applications/22" TargetMode="External"/><Relationship Id="rId36" Type="http://schemas.openxmlformats.org/officeDocument/2006/relationships/hyperlink" Target="https://musrukds.nethouse.ru/new-settings/site/common" TargetMode="External"/><Relationship Id="rId49" Type="http://schemas.openxmlformats.org/officeDocument/2006/relationships/hyperlink" Target="https://musrukds.nethouse.ru/new-settings/partner/rules" TargetMode="External"/><Relationship Id="rId57" Type="http://schemas.openxmlformats.org/officeDocument/2006/relationships/hyperlink" Target="https://www.logaster.ru/logo/?utm_source=nethouse&amp;utm_medium=menu&amp;utm_content=nethouse_men&amp;utm_campaign=Nethouse_banner" TargetMode="External"/><Relationship Id="rId106" Type="http://schemas.openxmlformats.org/officeDocument/2006/relationships/image" Target="../media/image78.wmf"/><Relationship Id="rId10" Type="http://schemas.openxmlformats.org/officeDocument/2006/relationships/slideLayout" Target="../slideLayouts/slideLayout2.xml"/><Relationship Id="rId31" Type="http://schemas.openxmlformats.org/officeDocument/2006/relationships/hyperlink" Target="https://musrukds.nethouse.ru/new-settings/designs/edit" TargetMode="External"/><Relationship Id="rId44" Type="http://schemas.openxmlformats.org/officeDocument/2006/relationships/hyperlink" Target="https://musrukds.nethouse.ru/new-settings/mailing/form" TargetMode="External"/><Relationship Id="rId52" Type="http://schemas.openxmlformats.org/officeDocument/2006/relationships/hyperlink" Target="http://nethouse.ru/about/instructions" TargetMode="External"/><Relationship Id="rId60" Type="http://schemas.openxmlformats.org/officeDocument/2006/relationships/hyperlink" Target="https://musrukds.nethouse.ru/page/923835" TargetMode="External"/><Relationship Id="rId65" Type="http://schemas.openxmlformats.org/officeDocument/2006/relationships/hyperlink" Target="https://musrukds.nethouse.ru/photoalbums" TargetMode="External"/><Relationship Id="rId73" Type="http://schemas.openxmlformats.org/officeDocument/2006/relationships/hyperlink" Target="https://musrukds.nethouse.ru/contacts#contactssocnet" TargetMode="External"/><Relationship Id="rId78" Type="http://schemas.openxmlformats.org/officeDocument/2006/relationships/hyperlink" Target="https://i.siteapi.org/u2WEPPqVaOUpSaaNE-lp7lpZINM=/0x0:0x0/fit-in/900x1000/center/top/filters:format(png)/262dcb8f3df7a7f.ru.s.siteapi.org/img/67542191f610837b42566b0d4bfca72e36e31adb.JPG" TargetMode="External"/><Relationship Id="rId81" Type="http://schemas.openxmlformats.org/officeDocument/2006/relationships/hyperlink" Target="https://musrukds.nethouse.ru/posts/rss" TargetMode="External"/><Relationship Id="rId86" Type="http://schemas.openxmlformats.org/officeDocument/2006/relationships/hyperlink" Target="https://musrukds.nethouse.ru/#/editor/lead-form" TargetMode="External"/><Relationship Id="rId94" Type="http://schemas.openxmlformats.org/officeDocument/2006/relationships/image" Target="../media/image66.png"/><Relationship Id="rId99" Type="http://schemas.openxmlformats.org/officeDocument/2006/relationships/image" Target="../media/image71.gif"/><Relationship Id="rId101" Type="http://schemas.openxmlformats.org/officeDocument/2006/relationships/image" Target="../media/image73.gif"/><Relationship Id="rId4" Type="http://schemas.openxmlformats.org/officeDocument/2006/relationships/control" Target="../activeX/activeX3.xml"/><Relationship Id="rId9" Type="http://schemas.openxmlformats.org/officeDocument/2006/relationships/control" Target="../activeX/activeX8.xml"/><Relationship Id="rId13" Type="http://schemas.openxmlformats.org/officeDocument/2006/relationships/hyperlink" Target="https://musrukds.nethouse.ru/new-settings/summary" TargetMode="External"/><Relationship Id="rId18" Type="http://schemas.openxmlformats.org/officeDocument/2006/relationships/hyperlink" Target="https://musrukds.nethouse.ru/new-settings/applications/21" TargetMode="External"/><Relationship Id="rId39" Type="http://schemas.openxmlformats.org/officeDocument/2006/relationships/hyperlink" Target="https://musrukds.nethouse.ru/new-settings/users" TargetMode="External"/><Relationship Id="rId34" Type="http://schemas.openxmlformats.org/officeDocument/2006/relationships/hyperlink" Target="https://musrukds.nethouse.ru/new-settings/comments/collection" TargetMode="External"/><Relationship Id="rId50" Type="http://schemas.openxmlformats.org/officeDocument/2006/relationships/hyperlink" Target="https://musrukds.nethouse.ru/new-settings/bonuses" TargetMode="External"/><Relationship Id="rId55" Type="http://schemas.openxmlformats.org/officeDocument/2006/relationships/hyperlink" Target="http://nethouse.ru/blog" TargetMode="External"/><Relationship Id="rId76" Type="http://schemas.openxmlformats.org/officeDocument/2006/relationships/hyperlink" Target="https://musrukds.nethouse.ru/#/editor/desc/edit" TargetMode="External"/><Relationship Id="rId97" Type="http://schemas.openxmlformats.org/officeDocument/2006/relationships/image" Target="../media/image69.jpeg"/><Relationship Id="rId104" Type="http://schemas.openxmlformats.org/officeDocument/2006/relationships/image" Target="../media/image76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864"/>
            <a:ext cx="6858000" cy="9144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0" t="9281" r="14388" b="36849"/>
          <a:stretch/>
        </p:blipFill>
        <p:spPr>
          <a:xfrm>
            <a:off x="3150922" y="827584"/>
            <a:ext cx="2345678" cy="230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717033" y="5940152"/>
            <a:ext cx="3140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НОВОСЕЛОВОЙ</a:t>
            </a: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НАТАЛЬИ</a:t>
            </a:r>
          </a:p>
          <a:p>
            <a:pPr algn="ctr"/>
            <a:r>
              <a:rPr 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АНАТОЛЬЕВНЫ</a:t>
            </a:r>
          </a:p>
        </p:txBody>
      </p:sp>
    </p:spTree>
    <p:extLst>
      <p:ext uri="{BB962C8B-B14F-4D97-AF65-F5344CB8AC3E}">
        <p14:creationId xmlns:p14="http://schemas.microsoft.com/office/powerpoint/2010/main" val="204106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"/>
          <a:stretch/>
        </p:blipFill>
        <p:spPr>
          <a:xfrm>
            <a:off x="2" y="0"/>
            <a:ext cx="6857999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6672" y="1719660"/>
            <a:ext cx="59046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Прохождение аттестации </a:t>
            </a:r>
          </a:p>
        </p:txBody>
      </p:sp>
    </p:spTree>
    <p:extLst>
      <p:ext uri="{BB962C8B-B14F-4D97-AF65-F5344CB8AC3E}">
        <p14:creationId xmlns:p14="http://schemas.microsoft.com/office/powerpoint/2010/main" val="170819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9426428"/>
              </p:ext>
            </p:extLst>
          </p:nvPr>
        </p:nvGraphicFramePr>
        <p:xfrm>
          <a:off x="188640" y="755576"/>
          <a:ext cx="6359259" cy="5625369"/>
        </p:xfrm>
        <a:graphic>
          <a:graphicData uri="http://schemas.openxmlformats.org/drawingml/2006/table">
            <a:tbl>
              <a:tblPr/>
              <a:tblGrid>
                <a:gridCol w="2119753"/>
                <a:gridCol w="2119753"/>
                <a:gridCol w="2119753"/>
              </a:tblGrid>
              <a:tr h="9664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наименование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квалификационной категории</a:t>
                      </a:r>
                    </a:p>
                  </a:txBody>
                  <a:tcPr marL="74293" marR="74293" marT="0" marB="0">
                    <a:lnL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дата 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присвоения</a:t>
                      </a:r>
                    </a:p>
                  </a:txBody>
                  <a:tcPr marL="74293" marR="74293" marT="0" marB="0">
                    <a:lnL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должность</a:t>
                      </a: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по которой присвоена квалификационная категория</a:t>
                      </a:r>
                    </a:p>
                  </a:txBody>
                  <a:tcPr marL="74293" marR="74293" marT="0" marB="0">
                    <a:lnL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73246">
                <a:tc>
                  <a:txBody>
                    <a:bodyPr/>
                    <a:lstStyle/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Третья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квалификационная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категория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293" marR="74293" marT="0" marB="0">
                    <a:lnL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09.09.1996г.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293" marR="74293" marT="0" marB="0">
                    <a:lnL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Музыкальный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руководитель.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293" marR="74293" marT="0" marB="0">
                    <a:lnL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3762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Вторая квалификационная категория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293" marR="74293" marT="0" marB="0">
                    <a:lnL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28.01.20008 г.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293" marR="74293" marT="0" marB="0">
                    <a:lnL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Музыкальный руководитель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293" marR="74293" marT="0" marB="0">
                    <a:lnL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9260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Первая квалификационная категория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293" marR="74293" marT="0" marB="0">
                    <a:lnL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26.11.2009 г.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293" marR="74293" marT="0" marB="0">
                    <a:lnL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Музыкальный руководитель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293" marR="74293" marT="0" marB="0">
                    <a:lnL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320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Соответствие занимаемой должности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293" marR="74293" marT="0" marB="0">
                    <a:lnL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26.04.2011 г.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293" marR="74293" marT="0" marB="0">
                    <a:lnL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Воспитатель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293" marR="74293" marT="0" marB="0">
                    <a:lnL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320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Соответствие занимаемой должности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293" marR="74293" marT="0" marB="0">
                    <a:lnL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01.09.2012 г.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293" marR="74293" marT="0" marB="0">
                    <a:lnL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Заведующая детского сада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293" marR="74293" marT="0" marB="0">
                    <a:lnL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320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Первая квалификационная категория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293" marR="74293" marT="0" marB="0">
                    <a:lnL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24.11.2014 г.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293" marR="74293" marT="0" marB="0">
                    <a:lnL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Музыкальный руководитель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293" marR="74293" marT="0" marB="0">
                    <a:lnL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32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Соответствие занимаемой должности</a:t>
                      </a:r>
                    </a:p>
                  </a:txBody>
                  <a:tcPr marL="74293" marR="74293" marT="0" marB="0">
                    <a:lnL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05.04.2017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293" marR="74293" marT="0" marB="0">
                    <a:lnL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Воспитатель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293" marR="74293" marT="0" marB="0">
                    <a:lnL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832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Первая </a:t>
                      </a:r>
                      <a:r>
                        <a:rPr kumimoji="0" lang="ru-RU" sz="1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квалификационная категория</a:t>
                      </a: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74293" marR="74293" marT="0" marB="0">
                    <a:lnL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25.11.2019 г.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293" marR="74293" marT="0" marB="0">
                    <a:lnL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Музыкальный руководитель</a:t>
                      </a:r>
                    </a:p>
                    <a:p>
                      <a:pPr algn="ctr"/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4293" marR="74293" marT="0" marB="0">
                    <a:lnL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9B0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95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"/>
          <a:stretch/>
        </p:blipFill>
        <p:spPr>
          <a:xfrm>
            <a:off x="2" y="0"/>
            <a:ext cx="6857999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2736" y="1691680"/>
            <a:ext cx="4752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Мои</a:t>
            </a:r>
          </a:p>
          <a:p>
            <a:pPr algn="ctr"/>
            <a:r>
              <a:rPr lang="ru-RU" sz="7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грамоты </a:t>
            </a:r>
          </a:p>
        </p:txBody>
      </p:sp>
    </p:spTree>
    <p:extLst>
      <p:ext uri="{BB962C8B-B14F-4D97-AF65-F5344CB8AC3E}">
        <p14:creationId xmlns:p14="http://schemas.microsoft.com/office/powerpoint/2010/main" val="29261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3733"/>
            <a:ext cx="2355165" cy="3240000"/>
          </a:xfrm>
          <a:prstGeom prst="rect">
            <a:avLst/>
          </a:prstGeom>
        </p:spPr>
      </p:pic>
      <p:pic>
        <p:nvPicPr>
          <p:cNvPr id="5" name="Рисунок 4" descr="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24250" y="38327"/>
            <a:ext cx="2530036" cy="3240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7" y="3263734"/>
            <a:ext cx="2393272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86080" y="3272051"/>
            <a:ext cx="2468206" cy="3240000"/>
          </a:xfrm>
          <a:prstGeom prst="rect">
            <a:avLst/>
          </a:prstGeom>
        </p:spPr>
      </p:pic>
      <p:pic>
        <p:nvPicPr>
          <p:cNvPr id="8" name="Рисунок 7" descr="9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11227" y="3652"/>
            <a:ext cx="2467057" cy="3240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874">
            <a:off x="4536059" y="3177166"/>
            <a:ext cx="2587383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User\Desktop\SDC10373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5" t="6804" r="42512" b="5858"/>
          <a:stretch/>
        </p:blipFill>
        <p:spPr bwMode="auto">
          <a:xfrm>
            <a:off x="4713564" y="5905500"/>
            <a:ext cx="2232371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37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32656" y="467544"/>
            <a:ext cx="6264696" cy="757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2211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Мои награды и грамоты</a:t>
            </a:r>
          </a:p>
          <a:p>
            <a:pPr lvl="0" algn="ctr" defTabSz="1212211"/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212211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За плодотворный  многолетний труд   и в честь 35-летия со дня открытия детского сада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Грамота « За плодотворный  многолетний труд   и в честь 35-летия со дня открытия детского сада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Заведующая детского сада </a:t>
            </a:r>
          </a:p>
          <a:p>
            <a:pPr lvl="0" defTabSz="1212211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Быкова Г.П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2004 г.</a:t>
            </a:r>
          </a:p>
          <a:p>
            <a:pPr lvl="0"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Почётная Грамота «За творческий подход к организации воспитательного процесса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 Управления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Образованием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Ситова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Л.Г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2005 г.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1212211">
              <a:defRPr/>
            </a:pPr>
            <a:endParaRPr lang="ru-RU" sz="14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lvl="0" algn="just" defTabSz="1212211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Почётная Грамота «За успехи в организации и совершенствовании образовательного и воспитательного процессов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Управления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образованием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Ситова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Л.Г.20007 г.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defTabSz="1212211">
              <a:defRPr/>
            </a:pP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Почётная Грамота «За  многолетний и плодотворный труд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Глава Туринского городского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Мельник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2008 г.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Благодарственное письмо  «За большой вклад и активное участие в деле воспитания и образования подрастающего поколения и в связи с 25-летием педагогической деятельности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Управления образованием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Л.Г.2010 г.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Почетная Грамота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значительные успехи в организации и совершенствовании воспитательного и образовательного процессов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Глава Туринского городского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округа Белоусов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2012 г.</a:t>
            </a:r>
          </a:p>
          <a:p>
            <a:pPr lvl="0"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Благодарственное письмо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«Управление образование Администрации Туринского городского округа выражает благодарность за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успехив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организации и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совершенсивовании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образовательного процесса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имноголетний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плодотворный труд. Начальник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образованием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Ситова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Л.Г.2015 г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1100" dirty="0">
              <a:latin typeface="Cambria" pitchFamily="18" charset="0"/>
              <a:cs typeface="Times New Roman"/>
            </a:endParaRPr>
          </a:p>
          <a:p>
            <a:pPr lvl="0" defTabSz="1212211">
              <a:defRPr/>
            </a:pPr>
            <a:endParaRPr lang="ru-RU" sz="1100" dirty="0">
              <a:latin typeface="Cambria" pitchFamily="18" charset="0"/>
              <a:cs typeface="Times New Roman"/>
            </a:endParaRPr>
          </a:p>
          <a:p>
            <a:pPr lvl="0"/>
            <a:endParaRPr lang="ru-RU" sz="1100" dirty="0">
              <a:latin typeface="Cambria" pitchFamily="18" charset="0"/>
              <a:cs typeface="Times New Roman"/>
            </a:endParaRPr>
          </a:p>
          <a:p>
            <a:pPr lvl="0"/>
            <a:endParaRPr lang="ru-RU" sz="1100" dirty="0">
              <a:solidFill>
                <a:srgbClr val="002060"/>
              </a:solidFill>
              <a:latin typeface="Cambria" pitchFamily="18" charset="0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2861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1"/>
          <a:stretch/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2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5831">
            <a:off x="237105" y="368069"/>
            <a:ext cx="3215171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80728" y="10750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ПРОЕКТЫ</a:t>
            </a:r>
            <a:endParaRPr lang="ru-RU" sz="2800" b="1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99" y="2569352"/>
            <a:ext cx="2498015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2569">
            <a:off x="3514260" y="2734182"/>
            <a:ext cx="2369390" cy="19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7" t="7914" r="6939"/>
          <a:stretch/>
        </p:blipFill>
        <p:spPr>
          <a:xfrm>
            <a:off x="3882494" y="661352"/>
            <a:ext cx="2330387" cy="190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5" r="5850" b="5737"/>
          <a:stretch/>
        </p:blipFill>
        <p:spPr>
          <a:xfrm>
            <a:off x="911849" y="4499992"/>
            <a:ext cx="2618802" cy="216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4" t="4646" r="16463" b="3923"/>
          <a:stretch/>
        </p:blipFill>
        <p:spPr>
          <a:xfrm>
            <a:off x="4940317" y="4235361"/>
            <a:ext cx="1799911" cy="216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3" t="4646" r="16464" b="10091"/>
          <a:stretch/>
        </p:blipFill>
        <p:spPr>
          <a:xfrm>
            <a:off x="99204" y="6481499"/>
            <a:ext cx="2122046" cy="216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0" r="21360" b="4286"/>
          <a:stretch/>
        </p:blipFill>
        <p:spPr>
          <a:xfrm>
            <a:off x="5069954" y="6509625"/>
            <a:ext cx="1670274" cy="216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6" t="15374" r="19456" b="3197"/>
          <a:stretch/>
        </p:blipFill>
        <p:spPr>
          <a:xfrm>
            <a:off x="2377749" y="6518277"/>
            <a:ext cx="268509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2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r="11564" b="11905"/>
          <a:stretch/>
        </p:blipFill>
        <p:spPr>
          <a:xfrm>
            <a:off x="207708" y="251520"/>
            <a:ext cx="3238049" cy="2520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0968" y="-306480"/>
            <a:ext cx="4027075" cy="36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" t="11905" r="9932" b="3561"/>
          <a:stretch/>
        </p:blipFill>
        <p:spPr>
          <a:xfrm>
            <a:off x="207708" y="2899797"/>
            <a:ext cx="3331157" cy="252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37" r="22177" b="10091"/>
          <a:stretch/>
        </p:blipFill>
        <p:spPr>
          <a:xfrm>
            <a:off x="3924786" y="2907505"/>
            <a:ext cx="2459438" cy="32400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2161" y="5148000"/>
            <a:ext cx="4473174" cy="39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236" y="6516216"/>
            <a:ext cx="2268538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623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0648" y="611560"/>
            <a:ext cx="6264696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Мои методические материалы.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«Рабочая программа (проект)»;</a:t>
            </a:r>
          </a:p>
          <a:p>
            <a:pPr>
              <a:spcAft>
                <a:spcPts val="0"/>
              </a:spcAf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«Рабочая программа 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по коррекционно-развивающей работе с детьми </a:t>
            </a:r>
            <a:r>
              <a:rPr lang="ru-RU" sz="1400" dirty="0" smtClean="0">
                <a:latin typeface="Times New Roman"/>
                <a:ea typeface="Calibri"/>
                <a:cs typeface="Times New Roman"/>
              </a:rPr>
              <a:t>ОВЗ</a:t>
            </a:r>
            <a:r>
              <a:rPr lang="ru-RU" sz="1400" dirty="0">
                <a:latin typeface="Times New Roman"/>
                <a:ea typeface="Calibri"/>
              </a:rPr>
              <a:t> </a:t>
            </a:r>
            <a:r>
              <a:rPr lang="ru-RU" sz="1400" dirty="0" smtClean="0">
                <a:latin typeface="Times New Roman"/>
                <a:ea typeface="Calibri"/>
                <a:cs typeface="Times New Roman"/>
              </a:rPr>
              <a:t>музыкального </a:t>
            </a:r>
            <a:r>
              <a:rPr lang="ru-RU" sz="1400" dirty="0">
                <a:latin typeface="Times New Roman"/>
                <a:ea typeface="Calibri"/>
                <a:cs typeface="Times New Roman"/>
              </a:rPr>
              <a:t>руководителя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(проект)»;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«Нам есть, кем гордиться»;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 любовью к России, малой родине»;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«Улицы нашего села»;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«Народные праздники»;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«Танцы, танцы, танцы»;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«Домашние животные- наши друзья»;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«Деревья нашего края»;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«Растительный мир нашего края»;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«Пожарная безопасность»;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«Моя семья- моё богатство»;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детей – в наших руках»;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«Вечный песенный огонь»;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«Музыкальные народные игры»;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«Загадки про музыкальные инструменты»;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«Моя семья – моя Родина»;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«Кружок ритмики и пластики»;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«Музыкальные игры, обучающие детей танцевальному искусству»;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«Упражнения и игры для развития у детей творческих способностей»;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«Интегрированная образовательная деятельность».</a:t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/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247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"/>
          <a:stretch/>
        </p:blipFill>
        <p:spPr>
          <a:xfrm>
            <a:off x="2" y="0"/>
            <a:ext cx="6857999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2736" y="1691680"/>
            <a:ext cx="47525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</a:t>
            </a:r>
          </a:p>
          <a:p>
            <a:pPr algn="ctr"/>
            <a:r>
              <a:rPr lang="ru-RU" sz="7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конкурсах</a:t>
            </a:r>
            <a:endParaRPr lang="ru-RU" sz="7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251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"/>
          <a:stretch/>
        </p:blipFill>
        <p:spPr>
          <a:xfrm>
            <a:off x="2" y="0"/>
            <a:ext cx="6857999" cy="9144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7720">
            <a:off x="523254" y="3850501"/>
            <a:ext cx="3951094" cy="76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21090" y="3563891"/>
            <a:ext cx="26369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НОВОСЕЛОВОЙ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НАТАЛЬИ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АНАТОЛЬЕВНЫ</a:t>
            </a:r>
          </a:p>
        </p:txBody>
      </p:sp>
    </p:spTree>
    <p:extLst>
      <p:ext uri="{BB962C8B-B14F-4D97-AF65-F5344CB8AC3E}">
        <p14:creationId xmlns:p14="http://schemas.microsoft.com/office/powerpoint/2010/main" val="258664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1" y="6098560"/>
            <a:ext cx="2185733" cy="306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2" y="3077884"/>
            <a:ext cx="2055672" cy="3060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350" y="3082448"/>
            <a:ext cx="2163293" cy="306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27" y="17884"/>
            <a:ext cx="2163293" cy="3060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" y="-10345"/>
            <a:ext cx="2180718" cy="306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779" y="17884"/>
            <a:ext cx="2185733" cy="306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" t="2027" r="1779" b="2285"/>
          <a:stretch/>
        </p:blipFill>
        <p:spPr>
          <a:xfrm>
            <a:off x="4589993" y="3116604"/>
            <a:ext cx="2172199" cy="306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" b="2387"/>
          <a:stretch/>
        </p:blipFill>
        <p:spPr>
          <a:xfrm>
            <a:off x="2293260" y="6084000"/>
            <a:ext cx="2166615" cy="306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" r="3814"/>
          <a:stretch/>
        </p:blipFill>
        <p:spPr>
          <a:xfrm>
            <a:off x="4644681" y="6084000"/>
            <a:ext cx="2037928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36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10" y="3491880"/>
            <a:ext cx="4456113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/>
          <a:stretch/>
        </p:blipFill>
        <p:spPr>
          <a:xfrm>
            <a:off x="116632" y="0"/>
            <a:ext cx="2243435" cy="324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671" y="0"/>
            <a:ext cx="2290545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5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4480" y="251520"/>
            <a:ext cx="6408712" cy="8295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latin typeface="Times New Roman"/>
                <a:ea typeface="Calibri"/>
                <a:cs typeface="Times New Roman"/>
              </a:rPr>
              <a:t>Участие в конкурсах</a:t>
            </a:r>
          </a:p>
          <a:p>
            <a:r>
              <a:rPr lang="ru-RU" dirty="0" smtClean="0">
                <a:latin typeface="Times New Roman"/>
                <a:ea typeface="Calibri"/>
                <a:cs typeface="Times New Roman"/>
              </a:rPr>
              <a:t>1.Всероссийский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(интернет-конкурс) «Сценарий праздника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»;</a:t>
            </a:r>
          </a:p>
          <a:p>
            <a:pPr lvl="0"/>
            <a:r>
              <a:rPr lang="ru-RU" sz="1600" dirty="0" smtClean="0">
                <a:latin typeface="Times New Roman"/>
                <a:ea typeface="Calibri"/>
                <a:cs typeface="Times New Roman"/>
              </a:rPr>
              <a:t>2.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Международная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(онлайн-олимпиада)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«Профессиональная компетентность педагога ДОУ»;</a:t>
            </a:r>
            <a:endParaRPr lang="ru-RU" sz="1600" dirty="0">
              <a:ea typeface="Calibri"/>
              <a:cs typeface="Times New Roman"/>
            </a:endParaRPr>
          </a:p>
          <a:p>
            <a:r>
              <a:rPr lang="ru-RU" dirty="0" smtClean="0">
                <a:latin typeface="Times New Roman"/>
                <a:ea typeface="Calibri"/>
                <a:cs typeface="Times New Roman"/>
              </a:rPr>
              <a:t>3.Международная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(онлайн-олимпиада)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«Формирование педагогической культуры родителей, как фактор повышения качества образования по ФГОС ДОО»;</a:t>
            </a:r>
            <a:endParaRPr lang="ru-RU" sz="1600" dirty="0">
              <a:ea typeface="Calibri"/>
              <a:cs typeface="Times New Roman"/>
            </a:endParaRPr>
          </a:p>
          <a:p>
            <a:r>
              <a:rPr lang="ru-RU" dirty="0" smtClean="0">
                <a:latin typeface="Times New Roman"/>
                <a:ea typeface="Calibri"/>
                <a:cs typeface="Times New Roman"/>
              </a:rPr>
              <a:t>4.Международная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(онлайн-олимпиада) «Методическая работа в ДОУ в условиях внедрения ФГОС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»;</a:t>
            </a:r>
            <a:endParaRPr lang="ru-RU" sz="1600" dirty="0">
              <a:ea typeface="Calibri"/>
              <a:cs typeface="Times New Roman"/>
            </a:endParaRPr>
          </a:p>
          <a:p>
            <a:r>
              <a:rPr lang="ru-RU" dirty="0" smtClean="0">
                <a:latin typeface="Times New Roman"/>
                <a:ea typeface="Calibri"/>
                <a:cs typeface="Times New Roman"/>
              </a:rPr>
              <a:t>5.Всероссийский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(интернет-конкурс) «Теоретико-методологические принципы проектирования ООП в соответствии с ФГОС ДО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»;</a:t>
            </a:r>
            <a:endParaRPr lang="ru-RU" sz="1600" dirty="0">
              <a:ea typeface="Calibri"/>
              <a:cs typeface="Times New Roman"/>
            </a:endParaRPr>
          </a:p>
          <a:p>
            <a:r>
              <a:rPr lang="ru-RU" dirty="0" smtClean="0">
                <a:latin typeface="Times New Roman"/>
                <a:ea typeface="Calibri"/>
                <a:cs typeface="Times New Roman"/>
              </a:rPr>
              <a:t>6.Всероссийский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(интернет-конкурс) «Интеллектуальное развитие дошкольников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»;</a:t>
            </a:r>
            <a:endParaRPr lang="ru-RU" sz="1600" dirty="0">
              <a:ea typeface="Calibri"/>
              <a:cs typeface="Times New Roman"/>
            </a:endParaRPr>
          </a:p>
          <a:p>
            <a:r>
              <a:rPr lang="ru-RU" dirty="0" smtClean="0">
                <a:latin typeface="Times New Roman"/>
                <a:ea typeface="Calibri"/>
                <a:cs typeface="Times New Roman"/>
              </a:rPr>
              <a:t>7.Всероссийский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(интернет-конкурс) «Шаг в будущее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»;</a:t>
            </a:r>
            <a:endParaRPr lang="ru-RU" sz="1600" dirty="0">
              <a:ea typeface="Calibri"/>
              <a:cs typeface="Times New Roman"/>
            </a:endParaRPr>
          </a:p>
          <a:p>
            <a:r>
              <a:rPr lang="ru-RU" dirty="0" smtClean="0">
                <a:latin typeface="Times New Roman"/>
                <a:ea typeface="Calibri"/>
                <a:cs typeface="Times New Roman"/>
              </a:rPr>
              <a:t>8.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Всероссийский (интернет-конкурс) «Проект педагога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»;</a:t>
            </a:r>
            <a:endParaRPr lang="ru-RU" sz="1600" dirty="0">
              <a:ea typeface="Calibri"/>
              <a:cs typeface="Times New Roman"/>
            </a:endParaRPr>
          </a:p>
          <a:p>
            <a:r>
              <a:rPr lang="ru-RU" dirty="0" smtClean="0">
                <a:latin typeface="Times New Roman"/>
                <a:ea typeface="Calibri"/>
                <a:cs typeface="Times New Roman"/>
              </a:rPr>
              <a:t>9.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Всероссийский (интернет-конкурс) «Педагогические проекты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»;</a:t>
            </a:r>
            <a:endParaRPr lang="ru-RU" sz="1600" dirty="0">
              <a:ea typeface="Calibri"/>
              <a:cs typeface="Times New Roman"/>
            </a:endParaRPr>
          </a:p>
          <a:p>
            <a:r>
              <a:rPr lang="ru-RU" dirty="0" smtClean="0">
                <a:latin typeface="Times New Roman"/>
                <a:ea typeface="Calibri"/>
              </a:rPr>
              <a:t>10. Всероссийский конкурс «Кладовая знаний педагога ДОУ»;</a:t>
            </a:r>
          </a:p>
          <a:p>
            <a:r>
              <a:rPr lang="ru-RU" dirty="0" smtClean="0">
                <a:latin typeface="Times New Roman"/>
                <a:ea typeface="Calibri"/>
              </a:rPr>
              <a:t>11. Областной конкурс методических разработок по использованию коммуникативных технологий, интерактивных информационных средств в образовательном учреждении;</a:t>
            </a:r>
          </a:p>
          <a:p>
            <a:r>
              <a:rPr lang="ru-RU" dirty="0" smtClean="0">
                <a:latin typeface="Times New Roman"/>
                <a:ea typeface="Calibri"/>
              </a:rPr>
              <a:t>12. Муниципальный конкурс Педагогическая регата» номинация «Социальный ролик (Безопасность нам нужна-безопасность нам важна)» ; </a:t>
            </a:r>
          </a:p>
          <a:p>
            <a:pPr lvl="0"/>
            <a:r>
              <a:rPr lang="ru-RU" dirty="0" smtClean="0">
                <a:solidFill>
                  <a:prstClr val="black"/>
                </a:solidFill>
                <a:latin typeface="Times New Roman"/>
                <a:ea typeface="Calibri"/>
              </a:rPr>
              <a:t>13. </a:t>
            </a:r>
            <a:r>
              <a:rPr lang="ru-RU" dirty="0">
                <a:solidFill>
                  <a:prstClr val="black"/>
                </a:solidFill>
                <a:latin typeface="Times New Roman"/>
                <a:ea typeface="Calibri"/>
              </a:rPr>
              <a:t>Муниципальный конкурс Педагогическая регата» номинация </a:t>
            </a:r>
            <a:r>
              <a:rPr lang="ru-RU" dirty="0" smtClean="0">
                <a:solidFill>
                  <a:prstClr val="black"/>
                </a:solidFill>
                <a:latin typeface="Times New Roman"/>
                <a:ea typeface="Calibri"/>
              </a:rPr>
              <a:t>«</a:t>
            </a:r>
            <a:r>
              <a:rPr lang="ru-RU" dirty="0">
                <a:latin typeface="Times New Roman"/>
                <a:ea typeface="Calibri"/>
              </a:rPr>
              <a:t>Детские исследовательские проекты «Мои открытия</a:t>
            </a:r>
            <a:r>
              <a:rPr lang="ru-RU" dirty="0" smtClean="0">
                <a:latin typeface="Times New Roman"/>
                <a:ea typeface="Calibri"/>
              </a:rPr>
              <a:t>», </a:t>
            </a:r>
            <a:r>
              <a:rPr lang="ru-RU" u="sng" dirty="0">
                <a:latin typeface="Times New Roman"/>
                <a:ea typeface="Calibri"/>
              </a:rPr>
              <a:t>Проект  «Обитатели водоёмов России и родного края.»</a:t>
            </a:r>
            <a:r>
              <a:rPr lang="ru-RU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03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4"/>
          <a:stretch/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2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1" y="19878"/>
            <a:ext cx="3306654" cy="468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336" y="19878"/>
            <a:ext cx="3306239" cy="4680000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13"/>
              </a:rPr>
              <a:t>Сводка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Магазин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14"/>
              </a:rPr>
              <a:t>Заказы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15"/>
              </a:rPr>
              <a:t>Экспорт/Импорт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16"/>
              </a:rPr>
              <a:t>Промокоды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17"/>
              </a:rPr>
              <a:t>Настройки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18"/>
              </a:rPr>
              <a:t>Прием платежей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Клиенты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19"/>
              </a:rPr>
              <a:t>Список клиентов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Платные услуги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20"/>
              </a:rPr>
              <a:t>Тарифы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21"/>
              </a:rPr>
              <a:t>Услуги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22"/>
              </a:rPr>
              <a:t>Продвижение сайта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23"/>
              </a:rPr>
              <a:t>Пополнение баланса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24"/>
              </a:rPr>
              <a:t>История платежей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25"/>
              </a:rPr>
              <a:t>Счета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Домены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26"/>
              </a:rPr>
              <a:t>Подключение домена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27"/>
              </a:rPr>
              <a:t>Управление доменами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28"/>
              </a:rPr>
              <a:t>Почта на домене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29"/>
              </a:rPr>
              <a:t>Перенос сайта на Nethouse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Дизайн сайта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30"/>
              </a:rPr>
              <a:t>Выбор шаблона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31"/>
              </a:rPr>
              <a:t>Настройка фона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32"/>
              </a:rPr>
              <a:t>Готовые дизайны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33"/>
              </a:rPr>
              <a:t>Приложения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Комментарии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34"/>
              </a:rPr>
              <a:t>Лента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35"/>
              </a:rPr>
              <a:t>Настройки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Настройки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36"/>
              </a:rPr>
              <a:t>Основные настройки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37"/>
              </a:rPr>
              <a:t>SEO-настройки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38"/>
              </a:rPr>
              <a:t>Ваш профиль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39"/>
              </a:rPr>
              <a:t>Пользователи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40"/>
              </a:rPr>
              <a:t>Смена пароля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Рассылка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41"/>
              </a:rPr>
              <a:t>Создать новую рассылку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42"/>
              </a:rPr>
              <a:t>Ваши рассылки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43"/>
              </a:rPr>
              <a:t>Подписчики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44"/>
              </a:rPr>
              <a:t>Веб-форма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45"/>
              </a:rPr>
              <a:t>Статистика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Получить бонусы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46"/>
              </a:rPr>
              <a:t>Отправить приглашение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47"/>
              </a:rPr>
              <a:t>Статистика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48"/>
              </a:rPr>
              <a:t>Рекламные материалы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49"/>
              </a:rPr>
              <a:t>Правила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50"/>
              </a:rPr>
              <a:t>Скидки от партнеров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Редактор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13"/>
              </a:rPr>
              <a:t>Настройки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51"/>
              </a:rPr>
              <a:t>Все возможности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23"/>
              </a:rPr>
              <a:t>Баланс : 0 баллов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52"/>
              </a:rPr>
              <a:t>Помощь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53"/>
              </a:rPr>
              <a:t>musrukds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53"/>
              </a:rPr>
              <a:t>Владелец сайта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  <a:hlinkClick r:id="rId5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54"/>
              </a:rPr>
              <a:t>Выйти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55"/>
              </a:rPr>
              <a:t>Энциклопедия интернет-бизнеса. Глава 55.</a:t>
            </a: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+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Добавить переводчик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56"/>
              </a:rPr>
              <a:t>Редактировать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Загрузить новое изображение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Выводить текстовое название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57"/>
              </a:rPr>
              <a:t>Создать логотип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56"/>
              </a:rPr>
              <a:t>  </a:t>
            </a:r>
            <a:r>
              <a:rPr kumimoji="0" lang="ru-RU" altLang="ru-RU" sz="103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                              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56"/>
              </a:rPr>
              <a:t>Главная</a:t>
            </a: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58"/>
              </a:rPr>
              <a:t>Новости</a:t>
            </a: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59"/>
              </a:rPr>
              <a:t>Документы</a:t>
            </a: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60"/>
              </a:rPr>
              <a:t>Повышение квалификации</a:t>
            </a: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61"/>
              </a:rPr>
              <a:t>Мои достижения</a:t>
            </a: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62"/>
              </a:rPr>
              <a:t>Достижения воспитанников</a:t>
            </a: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63"/>
              </a:rPr>
              <a:t>Мои публикации</a:t>
            </a: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64"/>
              </a:rPr>
              <a:t>Родителям</a:t>
            </a: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65"/>
              </a:rPr>
              <a:t>Фотоальбом</a:t>
            </a: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66"/>
              </a:rPr>
              <a:t>Видео</a:t>
            </a: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67"/>
              </a:rPr>
              <a:t>Отзывы и комментарии</a:t>
            </a: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68"/>
              </a:rPr>
              <a:t>Контактная информация</a:t>
            </a: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Редактировать меню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69"/>
              </a:rPr>
              <a:t>Список текстовых страниц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Добавить страницу</a:t>
            </a:r>
            <a:endParaRPr kumimoji="0" lang="ru-RU" altLang="ru-RU" sz="7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7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68"/>
              </a:rPr>
              <a:t>Контактная информация</a:t>
            </a:r>
            <a:endParaRPr kumimoji="0" lang="ru-RU" altLang="ru-RU" sz="7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Скрыть</a:t>
            </a: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/ Показать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Скрыть / Показать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Редактировать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623908, Россия, Свердловская область, Туринский р.,, с. Городище, ул. Культуры,3 </a:t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70"/>
              </a:rPr>
              <a:t>Посмотреть на карте</a:t>
            </a: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71"/>
              </a:rPr>
              <a:t>8 (34349) 42134</a:t>
            </a: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8 (34349) 42134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 8:00 до 17:00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72"/>
              </a:rPr>
              <a:t>novoselova-natashenka@li...</a:t>
            </a: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7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73"/>
              </a:rPr>
              <a:t>Мы в социальных сетях</a:t>
            </a:r>
            <a:endParaRPr kumimoji="0" lang="ru-RU" altLang="ru-RU" sz="7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Скрыть</a:t>
            </a: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/ Показать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Скрыть / Показать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Редактировать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Ссылок нет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+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Добавить поиск от Яндекса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+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Добавить поиск от Google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+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Добавить блок статистики сайта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+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Добавить блок подписки на рассылку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+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Добавить Gismeteo информер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+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Добавить Баннер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Скрыть / Показать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Скрыть / Показать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Редактировать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74"/>
              </a:rPr>
              <a:t>Напишите нам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75"/>
              </a:rPr>
              <a:t>Обратный звонок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Скрыть / Показать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Скрыть / Показать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Редактировать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kumimoji="0" lang="ru-RU" altLang="ru-RU" sz="16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                                                     </a:t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altLang="ru-RU" sz="1300" b="1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latin typeface="Comic Sans MS" pitchFamily="66" charset="0"/>
                <a:cs typeface="Arial" pitchFamily="34" charset="0"/>
              </a:rPr>
              <a:t>Сайт музыкального руководителя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1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latin typeface="Comic Sans MS" pitchFamily="66" charset="0"/>
                <a:cs typeface="Arial" pitchFamily="34" charset="0"/>
              </a:rPr>
              <a:t>дошкольного отдела Городищенской СОШ</a:t>
            </a: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smtClean="0">
                <a:ln>
                  <a:noFill/>
                </a:ln>
                <a:solidFill>
                  <a:srgbClr val="800080"/>
                </a:solidFill>
                <a:effectLst/>
                <a:latin typeface="Arial" pitchFamily="34" charset="0"/>
                <a:cs typeface="Arial" pitchFamily="34" charset="0"/>
              </a:rPr>
              <a:t>Новоселовой </a:t>
            </a: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smtClean="0">
                <a:ln>
                  <a:noFill/>
                </a:ln>
                <a:solidFill>
                  <a:srgbClr val="800080"/>
                </a:solidFill>
                <a:effectLst/>
                <a:latin typeface="Arial" pitchFamily="34" charset="0"/>
                <a:cs typeface="Arial" pitchFamily="34" charset="0"/>
              </a:rPr>
              <a:t>Натальи Анатольевны</a:t>
            </a: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Добро пожаловать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Раздел: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56"/>
              </a:rPr>
              <a:t>Скрыть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/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Показать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|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hlinkClick r:id="rId76"/>
              </a:rPr>
              <a:t>Редактировать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|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kumimoji="0" lang="ru-RU" altLang="ru-RU" sz="299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7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  <a:hlinkClick r:id="rId65"/>
              </a:rPr>
              <a:t>Фотоальбом</a:t>
            </a:r>
            <a:endParaRPr kumimoji="0" lang="ru-RU" altLang="ru-RU" sz="7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Раздел: </a:t>
            </a:r>
            <a:endParaRPr kumimoji="0" lang="ru-RU" altLang="ru-RU" sz="13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Скрыть / Показать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Скрыть / Показать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Редактировать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Выбрать фото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  <a:hlinkClick r:id="rId77"/>
              </a:rPr>
              <a:t>  </a:t>
            </a:r>
            <a:r>
              <a:rPr kumimoji="0" lang="ru-RU" altLang="ru-RU" sz="72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                               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  <a:hlinkClick r:id="rId78"/>
              </a:rPr>
              <a:t>  </a:t>
            </a:r>
            <a:r>
              <a:rPr kumimoji="0" lang="ru-RU" altLang="ru-RU" sz="72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                               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  <a:hlinkClick r:id="rId79"/>
              </a:rPr>
              <a:t>  </a:t>
            </a:r>
            <a:r>
              <a:rPr kumimoji="0" lang="ru-RU" altLang="ru-RU" sz="72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                               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7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  <a:hlinkClick r:id="rId67"/>
              </a:rPr>
              <a:t>Отзывы и комментарии</a:t>
            </a:r>
            <a:endParaRPr kumimoji="0" lang="ru-RU" altLang="ru-RU" sz="7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Раздел: </a:t>
            </a:r>
            <a:endParaRPr kumimoji="0" lang="ru-RU" altLang="ru-RU" sz="13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Скрыть / Показать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Скрыть / Показать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Редактировать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Добавить свой отзыв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Отзывов и комментариев нет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Добавить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|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Раздел: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  <a:hlinkClick r:id="rId56"/>
              </a:rPr>
              <a:t>Скрыть</a:t>
            </a:r>
            <a:endParaRPr kumimoji="0" lang="ru-RU" altLang="ru-RU" sz="13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/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Показать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|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  <a:hlinkClick r:id="rId80"/>
              </a:rPr>
              <a:t>Редактировать</a:t>
            </a:r>
            <a:endParaRPr kumimoji="0" lang="ru-RU" altLang="ru-RU" sz="13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|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7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  <a:hlinkClick r:id="rId58"/>
              </a:rPr>
              <a:t>Новости</a:t>
            </a:r>
            <a:endParaRPr kumimoji="0" lang="ru-RU" altLang="ru-RU" sz="7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  <a:hlinkClick r:id="rId81" tooltip="Подписаться на RSS"/>
              </a:rPr>
              <a:t>Подписаться на RSS </a:t>
            </a:r>
            <a:endParaRPr kumimoji="0" lang="ru-RU" altLang="ru-RU" sz="13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31.05.2018 </a:t>
            </a:r>
            <a:endParaRPr kumimoji="0" lang="ru-RU" altLang="ru-RU" sz="6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6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  <a:hlinkClick r:id="rId82"/>
              </a:rPr>
              <a:t>Выпускной бал </a:t>
            </a:r>
            <a:endParaRPr kumimoji="0" lang="ru-RU" altLang="ru-RU" sz="6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smtClean="0">
                <a:ln>
                  <a:noFill/>
                </a:ln>
                <a:solidFill>
                  <a:srgbClr val="800080"/>
                </a:solidFill>
                <a:effectLst/>
                <a:latin typeface="Arial" pitchFamily="34" charset="0"/>
                <a:cs typeface="Arial" pitchFamily="34" charset="0"/>
              </a:rPr>
              <a:t>Выпускной бал состоится 31.05.2018 г. в 9.30 ч.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kumimoji="0" lang="ru-RU" altLang="ru-RU" sz="276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09.05.2018 </a:t>
            </a:r>
            <a:endParaRPr kumimoji="0" lang="ru-RU" altLang="ru-RU" sz="6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6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  <a:hlinkClick r:id="rId83"/>
              </a:rPr>
              <a:t>Заметка о праздновании 9 Мая </a:t>
            </a:r>
            <a:endParaRPr kumimoji="0" lang="ru-RU" altLang="ru-RU" sz="6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smtClean="0">
                <a:ln>
                  <a:noFill/>
                </a:ln>
                <a:solidFill>
                  <a:srgbClr val="800000"/>
                </a:solidFill>
                <a:effectLst/>
                <a:latin typeface="Arial" pitchFamily="34" charset="0"/>
                <a:cs typeface="Arial" pitchFamily="34" charset="0"/>
              </a:rPr>
              <a:t>Заметка о праздновании 9 Мая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На протяжении десятилетий День Победы 9 мая остается в России самым трогательным, самым душевным праздником и славной датой. Никакие другие праздники не смогут сравниться с ним.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8 мая 2018 г. в дошкольном отделе Городищенской СОШ   состоялось мероприятие, посвященное празднованию Дня Победы. Предварительно с детьми в группах были проведены занятия, беседы о подвигах советских людей, в группах были оформлены выставки детских работ, оформлены родительские уголки, а праздник стал итогом этих мероприятий. На праздник были приглашены дедушки и бабушки, люди которые били ближе к этой войне, чем мы молодое поколение. Дети показали танец «Смуглянка», композицию с полотнами «В чем, Россия счастье твоё»,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kumimoji="0" lang="ru-RU" altLang="ru-RU" sz="369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  <a:endParaRPr kumimoji="0" lang="ru-RU" altLang="ru-RU" sz="13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упражнение с флажками и голубями  «Огонь памяти», пели песни «Белый, синий, красный», «Салют».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   </a:t>
            </a:r>
            <a:r>
              <a:rPr kumimoji="0" lang="ru-RU" altLang="ru-RU" sz="448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Воспитанники читали стихи. Была сделана презентация к празднику.  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04.05.2018 </a:t>
            </a:r>
            <a:endParaRPr kumimoji="0" lang="ru-RU" altLang="ru-RU" sz="6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6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  <a:hlinkClick r:id="rId84"/>
              </a:rPr>
              <a:t>День Победы </a:t>
            </a:r>
            <a:endParaRPr kumimoji="0" lang="ru-RU" altLang="ru-RU" sz="6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День Победы </a:t>
            </a:r>
            <a:r>
              <a:rPr kumimoji="0" lang="ru-RU" altLang="ru-RU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8.05.2018 г. в 9.00 (подготовительная к школе группа)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kumimoji="0" lang="ru-RU" altLang="ru-RU" sz="206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                                                                                                    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26.04.2018 </a:t>
            </a:r>
            <a:endParaRPr kumimoji="0" lang="ru-RU" altLang="ru-RU" sz="6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6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  <a:hlinkClick r:id="rId85"/>
              </a:rPr>
              <a:t>Объявления </a:t>
            </a:r>
            <a:endParaRPr kumimoji="0" lang="ru-RU" altLang="ru-RU" sz="6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1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Мы весну встречаем</a:t>
            </a:r>
            <a:r>
              <a:rPr kumimoji="0" lang="ru-RU" altLang="ru-RU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26.04.2018 г. в 9.00 (средняя группа)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1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В гости к солнышку </a:t>
            </a: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19.04.2018 г. (группа раннего возраста)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1" i="0" u="none" strike="noStrike" cap="none" normalizeH="0" baseline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Краски весны </a:t>
            </a: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4.04.2018 г. в 9.00 (подготовительная к школе группа)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kumimoji="0" lang="ru-RU" altLang="ru-RU" sz="405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1" i="0" u="none" strike="noStrike" cap="none" normalizeH="0" baseline="0" smtClean="0">
                <a:ln>
                  <a:noFill/>
                </a:ln>
                <a:solidFill>
                  <a:srgbClr val="800080"/>
                </a:solidFill>
                <a:effectLst/>
                <a:latin typeface="Arial" pitchFamily="34" charset="0"/>
                <a:cs typeface="Arial" pitchFamily="34" charset="0"/>
              </a:rPr>
              <a:t>Мама милая моя</a:t>
            </a:r>
            <a:r>
              <a:rPr kumimoji="0" lang="ru-RU" altLang="ru-RU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6.03.2018 г. в 9.00 (подготовительная к школе группа)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1" i="0" u="none" strike="noStrike" cap="none" normalizeH="0" baseline="0" smtClean="0">
                <a:ln>
                  <a:noFill/>
                </a:ln>
                <a:solidFill>
                  <a:srgbClr val="800080"/>
                </a:solidFill>
                <a:effectLst/>
                <a:latin typeface="Arial" pitchFamily="34" charset="0"/>
                <a:cs typeface="Arial" pitchFamily="34" charset="0"/>
              </a:rPr>
              <a:t>Вот какие наши мамы</a:t>
            </a:r>
            <a:r>
              <a:rPr kumimoji="0" lang="ru-RU" altLang="ru-RU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5.03.2018 г. в 9.00 (средняя группа)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1" i="0" u="none" strike="noStrike" cap="none" normalizeH="0" baseline="0" smtClean="0">
                <a:ln>
                  <a:noFill/>
                </a:ln>
                <a:solidFill>
                  <a:srgbClr val="800080"/>
                </a:solidFill>
                <a:effectLst/>
                <a:latin typeface="Arial" pitchFamily="34" charset="0"/>
                <a:cs typeface="Arial" pitchFamily="34" charset="0"/>
              </a:rPr>
              <a:t>Мамочка любимая</a:t>
            </a:r>
            <a:r>
              <a:rPr kumimoji="0" lang="ru-RU" altLang="ru-RU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5.03.2018 г. в 10.00 (группа раннего возраста)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kumimoji="0" lang="ru-RU" altLang="ru-RU" sz="33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День Защитника Отечества </a:t>
            </a: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21.02.2018 г. в 9.00 (подготовительная к школе группа)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День Защитника Отечества</a:t>
            </a:r>
            <a:r>
              <a:rPr kumimoji="0" lang="ru-RU" altLang="ru-RU" sz="10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20.02.2018 г. в 9.00 (средняя группа)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kumimoji="0" lang="ru-RU" altLang="ru-RU" sz="268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1" i="0" u="none" strike="noStrike" cap="none" normalizeH="0" baseline="0" smtClean="0">
                <a:ln>
                  <a:noFill/>
                </a:ln>
                <a:solidFill>
                  <a:srgbClr val="FF00FF"/>
                </a:solidFill>
                <a:effectLst/>
                <a:latin typeface="Arial" pitchFamily="34" charset="0"/>
                <a:cs typeface="Arial" pitchFamily="34" charset="0"/>
              </a:rPr>
              <a:t>Масленница широкая </a:t>
            </a: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16.02.2018 г. в 9.30 (все группы)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kumimoji="0" lang="ru-RU" altLang="ru-RU" sz="30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altLang="ru-RU" sz="10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26.12.2017 </a:t>
            </a:r>
            <a:endParaRPr kumimoji="0" lang="ru-RU" altLang="ru-RU" sz="6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6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Новогодние утренники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26 декабря 2017 г. в 9.30 состоится праздник </a:t>
            </a:r>
            <a:r>
              <a:rPr kumimoji="0" lang="ru-RU" altLang="ru-RU" sz="10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"Здравствуй, Новый год!"</a:t>
            </a: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 (группа раннего возраста)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27 декабря 2017 г. в 9.30 состоится праздник </a:t>
            </a:r>
            <a:r>
              <a:rPr kumimoji="0" lang="ru-RU" altLang="ru-RU" sz="10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"Гномики и конфетки"</a:t>
            </a: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 (разновозрастная группа младший, средний возраст)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28 декабря 2017 г. в 9.30 состоится праздник  (разновозрастная группа (старший, подготовительный к школе возраст)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altLang="ru-RU" sz="10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kumimoji="0" lang="ru-RU" altLang="ru-RU" sz="3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                                                                                                         </a:t>
            </a:r>
            <a:endParaRPr kumimoji="0" lang="ru-RU" altLang="ru-RU" sz="6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01.12.2017 </a:t>
            </a:r>
            <a:endParaRPr kumimoji="0" lang="ru-RU" altLang="ru-RU" sz="6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6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Здравствуй, зимушка-зима!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kumimoji="0" lang="ru-RU" altLang="ru-RU" sz="46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  <a:endParaRPr kumimoji="0" lang="ru-RU" altLang="ru-RU" sz="9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26.11.2017 </a:t>
            </a:r>
            <a:endParaRPr kumimoji="0" lang="ru-RU" altLang="ru-RU" sz="6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600" b="1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С Днем Матери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kumimoji="0" lang="ru-RU" altLang="ru-RU" sz="294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  <a:endParaRPr kumimoji="0" lang="ru-RU" altLang="ru-RU" sz="900" b="1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6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Раздел:</a:t>
            </a:r>
            <a:endParaRPr kumimoji="0" lang="ru-RU" altLang="ru-RU" sz="10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  <a:hlinkClick r:id="rId56"/>
              </a:rPr>
              <a:t>Скрыть</a:t>
            </a:r>
            <a:endParaRPr kumimoji="0" lang="ru-RU" altLang="ru-RU" sz="10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/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Показать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|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  <a:hlinkClick r:id="rId86"/>
              </a:rPr>
              <a:t>Редактировать</a:t>
            </a:r>
            <a:endParaRPr kumimoji="0" lang="ru-RU" altLang="ru-RU" sz="10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|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Заполните форму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Оставьте заявку прямо сейчас, мы свяжемся с Вами незамедлительно!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+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Добавить промо-блок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+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Добавить блок услуг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+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Добавить блок товаров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+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Добавить блок счётчик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+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Добавить блок статей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Музыкальный руководитель Дошкольного отдела </a:t>
            </a:r>
            <a:b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Городищенской Сош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Редактировать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Скрыть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</a:rPr>
              <a:t>Редактировать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  <a:hlinkClick r:id="rId87"/>
              </a:rPr>
              <a:t>Конструктор сайтов</a:t>
            </a:r>
            <a:b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  <a:hlinkClick r:id="rId87"/>
              </a:rPr>
            </a:br>
            <a:r>
              <a:rPr kumimoji="0" lang="ru-RU" altLang="ru-RU" sz="1000" b="0" i="0" u="none" strike="noStrike" cap="none" normalizeH="0" baseline="0" smtClean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cs typeface="Arial" pitchFamily="34" charset="0"/>
                <a:hlinkClick r:id="rId87"/>
              </a:rPr>
              <a:t>Nethouse </a:t>
            </a:r>
            <a:endParaRPr kumimoji="0" lang="ru-RU" altLang="ru-RU" sz="10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0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00" name="Picture 4" descr="https://s.siteapi.org/frontend/static/grid_0/img/icon_create_logo-631fefd93e.png"/>
          <p:cNvPicPr>
            <a:picLocks noChangeAspect="1" noChangeArrowheads="1"/>
          </p:cNvPicPr>
          <p:nvPr/>
        </p:nvPicPr>
        <p:blipFill>
          <a:blip r:embed="rId8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-42581513"/>
            <a:ext cx="95250" cy="9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https://musrukds.nethouse.ru/static/img/0000/0004/3521/43521620.57qb9ihhaf.W215.jpg">
            <a:hlinkClick r:id="rId56"/>
          </p:cNvPr>
          <p:cNvPicPr>
            <a:picLocks noChangeAspect="1" noChangeArrowheads="1"/>
          </p:cNvPicPr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42306875"/>
            <a:ext cx="204787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musrukds.nethouse.ru/static/img/0000/0004/3523/43523368.33ywb0hnmm.W665.png"/>
          <p:cNvPicPr>
            <a:picLocks noChangeAspect="1" noChangeArrowheads="1"/>
          </p:cNvPicPr>
          <p:nvPr/>
        </p:nvPicPr>
        <p:blipFill>
          <a:blip r:embed="rId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27341513"/>
            <a:ext cx="3448050" cy="263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https://musrukds.nethouse.ru/static/img/0000/0004/3561/43561681.o5h8t8midl.W665.JPG"/>
          <p:cNvPicPr>
            <a:picLocks noChangeAspect="1" noChangeArrowheads="1"/>
          </p:cNvPicPr>
          <p:nvPr/>
        </p:nvPicPr>
        <p:blipFill>
          <a:blip r:embed="rId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-20447000"/>
            <a:ext cx="6334125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i.siteapi.org/7Rn0280B3aCuSYgKdo-D8qTkyjQ=/0x0:0x0/fit-in/156x120/center/top/filters:fill(transparent):format(png)/262dcb8f3df7a7f.ru.s.siteapi.org/img/c0b435c7f458bbbe7cff9d2d9063ee45b70b4f76.JPG">
            <a:hlinkClick r:id="rId77"/>
          </p:cNvPr>
          <p:cNvPicPr>
            <a:picLocks noChangeAspect="1" noChangeArrowheads="1"/>
          </p:cNvPicPr>
          <p:nvPr/>
        </p:nvPicPr>
        <p:blipFill>
          <a:blip r:embed="rId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-14700250"/>
            <a:ext cx="14859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https://i.siteapi.org/WtFgscP45BkItm0SwzSWmXKqPWQ=/0x0:0x0/fit-in/156x120/center/top/filters:fill(transparent):format(png)/262dcb8f3df7a7f.ru.s.siteapi.org/img/67542191f610837b42566b0d4bfca72e36e31adb.JPG">
            <a:hlinkClick r:id="rId78"/>
          </p:cNvPr>
          <p:cNvPicPr>
            <a:picLocks noChangeAspect="1" noChangeArrowheads="1"/>
          </p:cNvPicPr>
          <p:nvPr/>
        </p:nvPicPr>
        <p:blipFill>
          <a:blip r:embed="rId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-13603288"/>
            <a:ext cx="14859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s://i.siteapi.org/oJoeOaJf-6VqE_oagXalAdYh5fE=/0x0:0x0/fit-in/156x120/center/top/filters:fill(transparent):format(png)/262dcb8f3df7a7f.ru.s.siteapi.org/img/f4ed3900165f12d1e70113f2cbac88e67c6fc2c0.JPG">
            <a:hlinkClick r:id="rId79"/>
          </p:cNvPr>
          <p:cNvPicPr>
            <a:picLocks noChangeAspect="1" noChangeArrowheads="1"/>
          </p:cNvPicPr>
          <p:nvPr/>
        </p:nvPicPr>
        <p:blipFill>
          <a:blip r:embed="rId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3" y="-12506325"/>
            <a:ext cx="14859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https://i.siteapi.org/bQKCJ2dmSIONheJ3hGy8NbZ_gOc=/0x0:650x460/262dcb8f3df7a7f.ru.s.siteapi.org/img/mbv0gynd1eokowoo08sk4k8coc8gcs"/>
          <p:cNvPicPr>
            <a:picLocks noChangeAspect="1" noChangeArrowheads="1"/>
          </p:cNvPicPr>
          <p:nvPr/>
        </p:nvPicPr>
        <p:blipFill>
          <a:blip r:embed="rId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-7761288"/>
            <a:ext cx="6191250" cy="43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i.siteapi.org/fS9eTYlkzolTP2zrivLzomfygHw=/0x0:500x344/262dcb8f3df7a7f.ru.s.siteapi.org/img/9ajq8o25lkw04cc8so0s84c8sg0ock"/>
          <p:cNvPicPr>
            <a:picLocks noChangeAspect="1" noChangeArrowheads="1" noCrop="1"/>
          </p:cNvPicPr>
          <p:nvPr/>
        </p:nvPicPr>
        <p:blipFill>
          <a:blip r:embed="rId9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11871325"/>
            <a:ext cx="47625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https://i.siteapi.org/S___X0DMEpH1_ViNDrCAhQqDYaA=/0x0:1200x675/262dcb8f3df7a7f.ru.s.siteapi.org/img/tmwlo3u8pc0wk88owsgk0s4ggow08k"/>
          <p:cNvPicPr>
            <a:picLocks noChangeAspect="1" noChangeArrowheads="1"/>
          </p:cNvPicPr>
          <p:nvPr/>
        </p:nvPicPr>
        <p:blipFill>
          <a:blip r:embed="rId9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5759113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s://i.siteapi.org/8o1M1fQ46pcnLU4N6R4xK4i-GSA=/115x39:747x590/262dcb8f3df7a7f.ru.s.siteapi.org/img/ourqadm1grkgk8c0w0gw880co4w4gg"/>
          <p:cNvPicPr>
            <a:picLocks noChangeAspect="1" noChangeArrowheads="1"/>
          </p:cNvPicPr>
          <p:nvPr/>
        </p:nvPicPr>
        <p:blipFill>
          <a:blip r:embed="rId9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22540913"/>
            <a:ext cx="6019800" cy="524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3" name="Picture 17" descr="https://i.siteapi.org/2nWF_Z-252lMe84OMQNGOd58zMo=/0x0:600x447/262dcb8f3df7a7f.ru.s.siteapi.org/img/1nwfdf1xtxxc0k4ggg0s8k4g8ssco8"/>
          <p:cNvPicPr>
            <a:picLocks noChangeAspect="1" noChangeArrowheads="1" noCrop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28027313"/>
            <a:ext cx="5715000" cy="425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s://i.siteapi.org/VITYfJfolAsCX9w8U-Hch-917Ro=/0x0:500x500/262dcb8f3df7a7f.ru.s.siteapi.org/img/qfcfwvuuev44s0c404c84kcocggsos"/>
          <p:cNvPicPr>
            <a:picLocks noChangeAspect="1" noChangeArrowheads="1"/>
          </p:cNvPicPr>
          <p:nvPr/>
        </p:nvPicPr>
        <p:blipFill>
          <a:blip r:embed="rId10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3226435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 descr="https://i.siteapi.org/SrvdQTQ-XTE6_GN7po_-c7XSaw0=/0x0:389x517/262dcb8f3df7a7f.ru.s.siteapi.org/img/egdmfr71rxko0gcocc4o4ooggos4wk"/>
          <p:cNvPicPr>
            <a:picLocks noChangeAspect="1" noChangeArrowheads="1" noCrop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38452425"/>
            <a:ext cx="3705225" cy="4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s://musrukds.nethouse.ru/static/img/0000/0007/4642/74642403.3eodpid7ro.W665.jpg"/>
          <p:cNvPicPr>
            <a:picLocks noChangeAspect="1" noChangeArrowheads="1"/>
          </p:cNvPicPr>
          <p:nvPr/>
        </p:nvPicPr>
        <p:blipFill>
          <a:blip r:embed="rId10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43421300"/>
            <a:ext cx="5114925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7" name="Picture 21" descr="https://musrukds.nethouse.ru/static/img/0000/0007/4642/74642285.9545oz3gso.W665.jpg"/>
          <p:cNvPicPr>
            <a:picLocks noChangeAspect="1" noChangeArrowheads="1"/>
          </p:cNvPicPr>
          <p:nvPr/>
        </p:nvPicPr>
        <p:blipFill>
          <a:blip r:embed="rId10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50707925"/>
            <a:ext cx="6334125" cy="467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75" y="4463391"/>
            <a:ext cx="6240000" cy="46800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4213" name="DefaultOcx" r:id="rId2" imgW="914400" imgH="228600"/>
        </mc:Choice>
        <mc:Fallback>
          <p:control name="DefaultOcx" r:id="rId2" imgW="914400" imgH="228600">
            <p:pic>
              <p:nvPicPr>
                <p:cNvPr id="0" name="DefaultOcx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0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228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214" name="HTMLHidden1" r:id="rId3" imgW="914400" imgH="228600"/>
        </mc:Choice>
        <mc:Fallback>
          <p:control name="HTMLHidden1" r:id="rId3" imgW="914400" imgH="228600">
            <p:pic>
              <p:nvPicPr>
                <p:cNvPr id="0" name="HTMLHidden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0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228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215" name="HTMLText1" r:id="rId4" imgW="914400" imgH="228600"/>
        </mc:Choice>
        <mc:Fallback>
          <p:control name="HTMLText1" r:id="rId4" imgW="914400" imgH="228600">
            <p:pic>
              <p:nvPicPr>
                <p:cNvPr id="0" name="HTMLText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0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34000" y="0"/>
                  <a:ext cx="914400" cy="228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216" name="HTMLText2" r:id="rId5" imgW="914400" imgH="228600"/>
        </mc:Choice>
        <mc:Fallback>
          <p:control name="HTMLText2" r:id="rId5" imgW="914400" imgH="228600">
            <p:pic>
              <p:nvPicPr>
                <p:cNvPr id="0" name="HTMLText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0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34000" y="0"/>
                  <a:ext cx="914400" cy="228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217" name="HTMLText3" r:id="rId6" imgW="914400" imgH="228600"/>
        </mc:Choice>
        <mc:Fallback>
          <p:control name="HTMLText3" r:id="rId6" imgW="914400" imgH="228600">
            <p:pic>
              <p:nvPicPr>
                <p:cNvPr id="0" name="HTMLText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0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34000" y="0"/>
                  <a:ext cx="914400" cy="228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218" name="HTMLHidden2" r:id="rId7" imgW="914400" imgH="228600"/>
        </mc:Choice>
        <mc:Fallback>
          <p:control name="HTMLHidden2" r:id="rId7" imgW="914400" imgH="228600">
            <p:pic>
              <p:nvPicPr>
                <p:cNvPr id="0" name="HTMLHidden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0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228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219" name="HTMLHidden3" r:id="rId8" imgW="914400" imgH="228600"/>
        </mc:Choice>
        <mc:Fallback>
          <p:control name="HTMLHidden3" r:id="rId8" imgW="914400" imgH="228600">
            <p:pic>
              <p:nvPicPr>
                <p:cNvPr id="0" name="HTMLHidden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0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228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220" name="HTMLHidden4" r:id="rId9" imgW="914400" imgH="228600"/>
        </mc:Choice>
        <mc:Fallback>
          <p:control name="HTMLHidden4" r:id="rId9" imgW="914400" imgH="228600">
            <p:pic>
              <p:nvPicPr>
                <p:cNvPr id="0" name="HTMLHidden4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0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" cy="2286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31939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"/>
          <a:stretch/>
        </p:blipFill>
        <p:spPr>
          <a:xfrm>
            <a:off x="2" y="0"/>
            <a:ext cx="6857999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9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5071" y="1419"/>
            <a:ext cx="3401908" cy="468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56092" y="7099"/>
            <a:ext cx="3401908" cy="468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" y="4687100"/>
            <a:ext cx="3912436" cy="2844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6912">
            <a:off x="3632461" y="4306983"/>
            <a:ext cx="3516895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089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"/>
          <a:stretch/>
        </p:blipFill>
        <p:spPr>
          <a:xfrm>
            <a:off x="2" y="0"/>
            <a:ext cx="6857999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0345" y="1685189"/>
            <a:ext cx="62373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воспитанников в конкурсах </a:t>
            </a:r>
          </a:p>
        </p:txBody>
      </p:sp>
    </p:spTree>
    <p:extLst>
      <p:ext uri="{BB962C8B-B14F-4D97-AF65-F5344CB8AC3E}">
        <p14:creationId xmlns:p14="http://schemas.microsoft.com/office/powerpoint/2010/main" val="428104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73" y="23935"/>
            <a:ext cx="3409817" cy="46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602" y="12433"/>
            <a:ext cx="3405138" cy="46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58" y="4464000"/>
            <a:ext cx="3402960" cy="468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889" y="4456698"/>
            <a:ext cx="329103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95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5552" y="144580"/>
            <a:ext cx="62646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2211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воспитанников в различных конкурсах</a:t>
            </a:r>
          </a:p>
          <a:p>
            <a:pPr lvl="0" defTabSz="1212211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 г. Сертификат участника в районном конкурсе «Уральские звездочки» в номинации «Вокал»</a:t>
            </a:r>
          </a:p>
          <a:p>
            <a:pPr lvl="0" defTabSz="1212211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Диплом  Маши Б. победителя международной  Олимпиады «Звуки музыки»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</a:p>
          <a:p>
            <a:pPr lvl="0" defTabSz="1212211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 г. Диплом 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Алеши С.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победителя международной  Олимп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иады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«Музыкальный турнир»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21221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 г. Диплом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 Маши Б. в районном конкурсе «Уральские звездочки» в номинации «Вокал»</a:t>
            </a:r>
          </a:p>
          <a:p>
            <a:pPr lvl="0" defTabSz="1212211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 г. Диплом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 Маши Б. и Алеши С.  В районом конкурсе «Уральские звездочки номинация «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Хореография»</a:t>
            </a:r>
          </a:p>
          <a:p>
            <a:pPr lvl="0" defTabSz="1212211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2019 г. Сертификат участия танцевального коллектива «Звездочки» в районном конкурсе детского эстрадного творчества «Уральские звездочки»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47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"/>
          <a:stretch/>
        </p:blipFill>
        <p:spPr>
          <a:xfrm>
            <a:off x="2" y="0"/>
            <a:ext cx="6857999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4" y="49494"/>
            <a:ext cx="68579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Визитная карточка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99" y="2362890"/>
            <a:ext cx="3352800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4" y="5076056"/>
            <a:ext cx="683284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Профессии моей мне позавидует любой!</a:t>
            </a:r>
          </a:p>
          <a:p>
            <a:pPr lvl="0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Ведь каждый день пою, танцую!</a:t>
            </a:r>
          </a:p>
          <a:p>
            <a:pPr lvl="0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 музыки прекрасный и большой.</a:t>
            </a:r>
          </a:p>
          <a:p>
            <a:pPr lvl="0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нем я творю, пою, ликую!</a:t>
            </a:r>
          </a:p>
        </p:txBody>
      </p:sp>
    </p:spTree>
    <p:extLst>
      <p:ext uri="{BB962C8B-B14F-4D97-AF65-F5344CB8AC3E}">
        <p14:creationId xmlns:p14="http://schemas.microsoft.com/office/powerpoint/2010/main" val="38850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"/>
          <a:stretch/>
        </p:blipFill>
        <p:spPr>
          <a:xfrm>
            <a:off x="2" y="0"/>
            <a:ext cx="6857999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0688" y="1691680"/>
            <a:ext cx="51845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Мои</a:t>
            </a:r>
          </a:p>
          <a:p>
            <a:pPr algn="ctr"/>
            <a:r>
              <a:rPr lang="ru-RU" sz="7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публикации </a:t>
            </a:r>
          </a:p>
        </p:txBody>
      </p:sp>
    </p:spTree>
    <p:extLst>
      <p:ext uri="{BB962C8B-B14F-4D97-AF65-F5344CB8AC3E}">
        <p14:creationId xmlns:p14="http://schemas.microsoft.com/office/powerpoint/2010/main" val="242763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54" y="0"/>
            <a:ext cx="2306223" cy="3240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67" y="9330"/>
            <a:ext cx="2306223" cy="32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777" y="9330"/>
            <a:ext cx="2306223" cy="324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55" y="2987824"/>
            <a:ext cx="2306223" cy="3240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769" y="2987824"/>
            <a:ext cx="2306223" cy="324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635" y="2969366"/>
            <a:ext cx="2306223" cy="3240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04000"/>
            <a:ext cx="2306223" cy="324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165" y="5895075"/>
            <a:ext cx="2306223" cy="3240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992" y="5904000"/>
            <a:ext cx="2306223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92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1"/>
          <a:stretch/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85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ser\Desktop\работа по музыке\фото\фото 15-16 уч.г\род.собр. коктейли 16г\SDC177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43368" y="395992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5" b="10260"/>
          <a:stretch/>
        </p:blipFill>
        <p:spPr bwMode="auto">
          <a:xfrm>
            <a:off x="2708920" y="35992"/>
            <a:ext cx="3986777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 descr="C:\Users\User\Desktop\работа по музыке\фото\фото 17-18 уч.г\фото 8.03 18 г\под.гр\SDC102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0" y="2964432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er\Desktop\работа по музыке\фото\фото 18-19 уч.г\русский чай 18 г\DSC067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919" y="6624000"/>
            <a:ext cx="335954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работа по музыке\фото\фото 16-17 уч.г\спорт с мамой\SDC1849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432" y="3707904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работа по музыке\фото\фото 15-16 уч.г\23 02.16 г\д.к\SDC1748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2120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28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"/>
          <a:stretch/>
        </p:blipFill>
        <p:spPr>
          <a:xfrm>
            <a:off x="2" y="0"/>
            <a:ext cx="6857999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" y="1691680"/>
            <a:ext cx="68579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</a:t>
            </a:r>
          </a:p>
          <a:p>
            <a:pPr algn="ctr"/>
            <a:r>
              <a:rPr lang="ru-RU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РМО</a:t>
            </a:r>
          </a:p>
        </p:txBody>
      </p:sp>
    </p:spTree>
    <p:extLst>
      <p:ext uri="{BB962C8B-B14F-4D97-AF65-F5344CB8AC3E}">
        <p14:creationId xmlns:p14="http://schemas.microsoft.com/office/powerpoint/2010/main" val="217252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57"/>
          <a:stretch/>
        </p:blipFill>
        <p:spPr>
          <a:xfrm>
            <a:off x="530641" y="107504"/>
            <a:ext cx="5845385" cy="3816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88"/>
          <a:stretch/>
        </p:blipFill>
        <p:spPr>
          <a:xfrm>
            <a:off x="548680" y="4572000"/>
            <a:ext cx="5827346" cy="38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7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"/>
          <a:stretch/>
        </p:blipFill>
        <p:spPr>
          <a:xfrm>
            <a:off x="2" y="0"/>
            <a:ext cx="6857999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" y="1691680"/>
            <a:ext cx="68579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Профессиональное</a:t>
            </a:r>
          </a:p>
          <a:p>
            <a:pPr algn="ctr"/>
            <a:r>
              <a:rPr lang="ru-RU" sz="6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саморазвитие </a:t>
            </a:r>
          </a:p>
        </p:txBody>
      </p:sp>
    </p:spTree>
    <p:extLst>
      <p:ext uri="{BB962C8B-B14F-4D97-AF65-F5344CB8AC3E}">
        <p14:creationId xmlns:p14="http://schemas.microsoft.com/office/powerpoint/2010/main" val="2667567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C:\Users\User\Desktop\работа по музыке\фото\фото 15-16 уч.г\музей\SDC1649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74" b="12194"/>
          <a:stretch/>
        </p:blipFill>
        <p:spPr bwMode="auto">
          <a:xfrm>
            <a:off x="24403" y="5904000"/>
            <a:ext cx="439979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User\Desktop\работа по музыке\фото\фото 15-16 уч.г\музей\SDC164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8" y="0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работа по музыке\фото\фото 15-16 уч.г\музей\SDC1649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2" r="10702" b="12473"/>
          <a:stretch/>
        </p:blipFill>
        <p:spPr bwMode="auto">
          <a:xfrm>
            <a:off x="2875570" y="2843808"/>
            <a:ext cx="400907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977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3"/>
          <a:stretch/>
        </p:blipFill>
        <p:spPr>
          <a:xfrm>
            <a:off x="2" y="0"/>
            <a:ext cx="6857999" cy="914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" y="1691680"/>
            <a:ext cx="68579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Праздники</a:t>
            </a:r>
          </a:p>
          <a:p>
            <a:pPr algn="ctr"/>
            <a:r>
              <a:rPr lang="ru-RU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</a:t>
            </a:r>
            <a:r>
              <a:rPr lang="ru-RU" sz="7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развлечения </a:t>
            </a:r>
          </a:p>
        </p:txBody>
      </p:sp>
    </p:spTree>
    <p:extLst>
      <p:ext uri="{BB962C8B-B14F-4D97-AF65-F5344CB8AC3E}">
        <p14:creationId xmlns:p14="http://schemas.microsoft.com/office/powerpoint/2010/main" val="57385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384604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C:\Users\User\Desktop\работа по музыке\фото\фото 15-16 уч.г\конкурс стихов 16г\SDC178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236" y="3131840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User\Desktop\работа по музыке\фото\фото 15-16 уч.г\SDC167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0" t="5428" b="10754"/>
          <a:stretch/>
        </p:blipFill>
        <p:spPr bwMode="auto">
          <a:xfrm>
            <a:off x="127" y="6264000"/>
            <a:ext cx="4372474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22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2656" y="197162"/>
            <a:ext cx="6347454" cy="7171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Ф.И.О.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Новоселова Наталья Анатольевна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рождения: </a:t>
            </a: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23.04.1966 г.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средне-специальное, </a:t>
            </a:r>
            <a:r>
              <a:rPr lang="ru-RU" sz="20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Ирбитское</a:t>
            </a: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педагогическое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училище, </a:t>
            </a: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1985 г.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пециальность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воспитание;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</a:t>
            </a: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детского сада;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МАОУ </a:t>
            </a:r>
            <a:r>
              <a:rPr lang="ru-RU" sz="2000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Городищенская</a:t>
            </a: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СОШ (дошкольный отдел)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Должность: </a:t>
            </a: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 </a:t>
            </a:r>
          </a:p>
          <a:p>
            <a:r>
              <a:rPr lang="en-US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квалификационной категории;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работы: </a:t>
            </a: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 лет;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стаж: </a:t>
            </a: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34 года;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учреждении; </a:t>
            </a: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 года;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данной должности: </a:t>
            </a: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лет;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Курсы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повышения квалификации: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19.05.2014г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31.05.2014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г., по программе </a:t>
            </a: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«Актуальные проблемы дошкольного образования (в соответствии с ФГОС)» </a:t>
            </a:r>
          </a:p>
          <a:p>
            <a:r>
              <a:rPr lang="ru-RU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оябрь 2018 г. «Работа с детьми ОВЗ.</a:t>
            </a:r>
            <a:endParaRPr lang="ru-RU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«Творческое развитие ребенка, посредством музыкально-эстетического воспитания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Тема, которая мне интересна: </a:t>
            </a:r>
            <a:r>
              <a:rPr lang="ru-RU" sz="2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«Игры, пляски, хороводы – богатство русского народа!»</a:t>
            </a:r>
            <a:endParaRPr lang="ru-RU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11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работа по музыке\фото\фото 15-16 уч.г\урал.звезд\SDC1746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36"/>
          <a:stretch/>
        </p:blipFill>
        <p:spPr bwMode="auto">
          <a:xfrm>
            <a:off x="12824" y="0"/>
            <a:ext cx="331252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работа по музыке\фото\фото 15-16 уч.г\фото калядки 2015\104SSCAM\SDC173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520" y="3131840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работа по музыке\фото\фото 16-17 уч.г\выборы\SDC183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4" y="6252380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45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4"/>
          <a:stretch/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1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826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User\Desktop\работа по музыке\документы для моего сайта\картинки по музыке\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304800"/>
            <a:ext cx="68961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работа по музыке\документы для моего сайта\картинки по музыке\напечатать\iEFZUKB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304800"/>
            <a:ext cx="6896100" cy="54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4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2615" y="827584"/>
            <a:ext cx="66853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Все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видеть, 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 понять, 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знать, все пережить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 Все формы, все цвета вобрать в себя глазами,</a:t>
            </a:r>
            <a:b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Пройти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всей земле горящими ступнями,</a:t>
            </a:r>
            <a:b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                                       </a:t>
            </a:r>
            <a:r>
              <a:rPr lang="ru-RU" sz="1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воспринять и снова воплотить.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2615" y="217658"/>
            <a:ext cx="6480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cap="all" spc="30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Mistral" pitchFamily="66" charset="0"/>
                <a:ea typeface="+mj-ea"/>
                <a:cs typeface="+mj-cs"/>
              </a:rPr>
              <a:t>Эссе «Моя педагогическая философия»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06490" y="1781691"/>
            <a:ext cx="648072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Для чего я живу? Что мне  дорого, что важно, без чего я  не могу обойтись</a:t>
            </a:r>
            <a:r>
              <a:rPr lang="ru-RU" sz="1200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? </a:t>
            </a:r>
            <a:r>
              <a:rPr lang="ru-RU" sz="12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Каждому когда–то приходится отвечать на эти вопросы.    </a:t>
            </a: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Размышляя </a:t>
            </a:r>
            <a:r>
              <a:rPr lang="ru-RU" sz="1200" dirty="0"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о своем жизненном пути, я прекрасно понимаю, что не могу провести грань, где заканчивается моя работа и начинается личная жизнь.     Наверное, это и есть  моя философия, моя дорога, зовущая и ведущая к счастью педагогического труда.  Я не работаю</a:t>
            </a: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педагогом , я педагог. Мне нравится быть</a:t>
            </a: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педагогом. Много лет назад я сделала свой выбор, считаю его правильным и сейчас.</a:t>
            </a: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что значит для меня, быть педагогом - дошкольником?  Не возможность чему-то учить детей, а  каждый день общаться с ними, открывая для себя новое. Меняются дети, меняюсь и я вместе с ними. Мне нравится рассуждать о мире глазами детей. Находить в этом радость и удовлетворение. Думать о своих воспитанниках. Сопереживать их успехам и неудачам. Нести за них  ответственность. Любить…  Да, для меня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«педагог»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не профессия, не общественное положение, не хобби, не работа… Для меня  быть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педагогом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и значит жить.  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6686" y="4139952"/>
            <a:ext cx="6446845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212211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Основой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всей моей педагогической деятельности стала необходимость  в постоянном самосовершенствовании. Только хорошо образованный   педагог может повести ребёнка в мир прекрасного, только увлеченный педагог может заинтересовать детей своим делом. В современных условиях, когда объем необходимых для человека знаний резко и быстро возрастает, уже недостаточно только их усвоение, а важно привить детям умение самостоятельно пополнять знания, ориентироваться в стремительном потоке информации, перерабатывать ее, что является важным условием для самоопределения и самореализации человека в будущем. 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81214" y="5652120"/>
            <a:ext cx="641231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Очень </a:t>
            </a:r>
            <a:r>
              <a:rPr lang="ru-RU" sz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важно уметь понять ребёнка, оценить его состояние, быть с ним искренним. У В.А. Сухомлинского я когда-то прочитала,  что  «если ребёнок живёт во вражде, он учится агрессии; если ребёнка постоянно критиковать, он учится ненависти; если ребёнка высмеивать, он стремится к замкнутости; если ребёнок растёт в упрёках, он учится жить с чувством вины, но, в то же время, если ребёнок растёт в терпимости, он учится понимать других; если ребёнка подбадривают, он учится верить в себя; если ребёнка хвалят, он учится быть благодарным; если ребёнок растёт в безопасности, он учится верить в людей; если ребёнок живёт в понимании и дружелюбии, он учится находить любовь в этом мире». Эти слова стали для меня главным ориентиром в воспитательной деятельности. Я все время пытаюсь оценить, насколько комфортно моим воспитанникам в детском саду, на занятиях,  создать уютную обстановку в музыкальном зале, доверять своим воспитанникам, и дети отвечают мне благодарностью.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209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3"/>
          <a:stretch/>
        </p:blipFill>
        <p:spPr>
          <a:xfrm>
            <a:off x="0" y="0"/>
            <a:ext cx="685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3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3" y="0"/>
            <a:ext cx="2314802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0911"/>
            <a:ext cx="4094848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924" y="50911"/>
            <a:ext cx="2224617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6" y="5433063"/>
            <a:ext cx="23322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861" y="1772076"/>
            <a:ext cx="2373940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455" y="80076"/>
            <a:ext cx="2222069" cy="16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388" y="3108345"/>
            <a:ext cx="2019655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898" y="5458619"/>
            <a:ext cx="2010669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427" y="5796136"/>
            <a:ext cx="209412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96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8641" y="467544"/>
            <a:ext cx="6336704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12211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Курсы повышения квалификации</a:t>
            </a:r>
          </a:p>
          <a:p>
            <a:pPr lvl="0" algn="ctr" defTabSz="1212211"/>
            <a:endPara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 defTabSz="1212211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феврале 2007 году прошла курсы повышения квалификации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Камышловском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педагогическом колледже «Психолого-педагогические основы деятельности воспитателя ДОУ».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 defTabSz="1212211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октябре 2008 года прослушала курс лекций педагога-новатора, доцента кафедры дошкольного и начального образования института повышения (г. Ярославль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«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Инновационные формы работы с семьёй в детском саду на современном этапе развития образования».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 defTabSz="1212211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апреле 2010 года прошла повышение квалификации при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Ирбитском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гуманитарном колледже «Основы управления образовательным учреждением».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 defTabSz="1212211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ноябре 2010года прошла краткосрочное повышение квалификации по теме «Новая структура общеобразовательной программы ДОУ: федерально-региональные требования и условия реализации» научно-методическое ООО «Центр Проблем Детства» «Академия профессионального образования г. Екатеринбург.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defTabSz="1212211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январе  2012  году прошла курсы повышения квалификации 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Камышловском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педагогическом колледже «Охрана труда».</a:t>
            </a:r>
          </a:p>
          <a:p>
            <a:pPr marL="285750" lvl="0" indent="-285750" defTabSz="1212211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апреле 2012 года  прошла курсы по пожарно-техническому минимуму;</a:t>
            </a:r>
          </a:p>
          <a:p>
            <a:pPr marL="285750" lvl="0" indent="-285750" defTabSz="1212211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декабре 2012 года  прошла курсы по гражданской обороне и чрезвычайным ситуациям СО.</a:t>
            </a:r>
          </a:p>
          <a:p>
            <a:pPr marL="285750" lvl="0" indent="-285750" defTabSz="1212211"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мае 2014 года прошла курсы повышения квалификации «Актуальные проблемы дошкольного образования в соответствии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ФГОС.</a:t>
            </a:r>
          </a:p>
          <a:p>
            <a:pPr marL="285750" lvl="0" indent="-285750" defTabSz="1212211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феврале 2017 года прослушала семинар и прошла обучение навыкам оказания первой помощи. г.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катеринбург УГА университет.</a:t>
            </a:r>
          </a:p>
          <a:p>
            <a:pPr marL="285750" lvl="0" indent="-285750" defTabSz="1212211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ноябре курсы повышения квалификации «Работа с детьми ОВЗ» г. Екатеринбург ИРО.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just" defTabSz="1212211">
              <a:buFont typeface="Arial" panose="020B0604020202020204" pitchFamily="34" charset="0"/>
              <a:buChar char="•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77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889</TotalTime>
  <Words>1275</Words>
  <Application>Microsoft Office PowerPoint</Application>
  <PresentationFormat>Экран (4:3)</PresentationFormat>
  <Paragraphs>376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60</cp:revision>
  <dcterms:created xsi:type="dcterms:W3CDTF">2018-09-18T04:31:37Z</dcterms:created>
  <dcterms:modified xsi:type="dcterms:W3CDTF">2019-10-23T05:05:37Z</dcterms:modified>
</cp:coreProperties>
</file>