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0" r:id="rId5"/>
    <p:sldId id="261" r:id="rId6"/>
    <p:sldId id="258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a7b/000dc61a-3693afc1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98" y="-1"/>
            <a:ext cx="9169598" cy="68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89831" y="1268760"/>
            <a:ext cx="553350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Артикуляционная гимнастика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сказке «Теремок»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64884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 Молодцы!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7159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a7b/000dc61a-3693afc1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02" y="0"/>
            <a:ext cx="9169598" cy="68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48064" y="2299826"/>
            <a:ext cx="284380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PT Astra Serif" pitchFamily="18" charset="-52"/>
                <a:ea typeface="PT Astra Serif" pitchFamily="18" charset="-52"/>
              </a:rPr>
              <a:t>Стоит в поле теремок, теремок, он не низок не высок, не высок. 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PT Astra Serif" pitchFamily="18" charset="-52"/>
                <a:ea typeface="PT Astra Serif" pitchFamily="18" charset="-52"/>
              </a:rPr>
              <a:t>«</a:t>
            </a:r>
            <a:r>
              <a:rPr lang="ru-RU" sz="1400" b="1" dirty="0">
                <a:solidFill>
                  <a:srgbClr val="FF0000"/>
                </a:solidFill>
                <a:latin typeface="PT Astra Serif" pitchFamily="18" charset="-52"/>
                <a:ea typeface="PT Astra Serif" pitchFamily="18" charset="-52"/>
              </a:rPr>
              <a:t>Домик». </a:t>
            </a:r>
            <a:r>
              <a:rPr lang="ru-RU" sz="1400" b="1" dirty="0" smtClean="0">
                <a:solidFill>
                  <a:srgbClr val="FF0000"/>
                </a:solidFill>
                <a:latin typeface="PT Astra Serif" pitchFamily="18" charset="-52"/>
                <a:ea typeface="PT Astra Serif" pitchFamily="18" charset="-52"/>
              </a:rPr>
              <a:t>Открывать </a:t>
            </a:r>
            <a:r>
              <a:rPr lang="ru-RU" sz="1400" b="1" dirty="0">
                <a:solidFill>
                  <a:srgbClr val="FF0000"/>
                </a:solidFill>
                <a:latin typeface="PT Astra Serif" pitchFamily="18" charset="-52"/>
                <a:ea typeface="PT Astra Serif" pitchFamily="18" charset="-52"/>
              </a:rPr>
              <a:t>рот </a:t>
            </a:r>
            <a:endParaRPr lang="ru-RU" dirty="0"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48064" y="3669389"/>
            <a:ext cx="295232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PT Astra Serif" pitchFamily="18" charset="-52"/>
                <a:ea typeface="PT Astra Serif" pitchFamily="18" charset="-52"/>
              </a:rPr>
              <a:t>Стоит он за забором </a:t>
            </a:r>
            <a:r>
              <a:rPr lang="ru-RU" b="1" dirty="0">
                <a:solidFill>
                  <a:srgbClr val="FF0000"/>
                </a:solidFill>
                <a:latin typeface="PT Astra Serif" pitchFamily="18" charset="-52"/>
                <a:ea typeface="PT Astra Serif" pitchFamily="18" charset="-52"/>
              </a:rPr>
              <a:t>(</a:t>
            </a:r>
            <a:r>
              <a:rPr lang="ru-RU" sz="1400" b="1" dirty="0">
                <a:solidFill>
                  <a:srgbClr val="FF0000"/>
                </a:solidFill>
                <a:latin typeface="PT Astra Serif" pitchFamily="18" charset="-52"/>
                <a:ea typeface="PT Astra Serif" pitchFamily="18" charset="-52"/>
              </a:rPr>
              <a:t>упражнение «Забор»). 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T Astra Serif" pitchFamily="18" charset="-52"/>
                <a:ea typeface="PT Astra Serif" pitchFamily="18" charset="-52"/>
              </a:rPr>
              <a:t/>
            </a:r>
            <a:b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T Astra Serif" pitchFamily="18" charset="-52"/>
                <a:ea typeface="PT Astra Serif" pitchFamily="18" charset="-52"/>
              </a:rPr>
            </a:b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PT Astra Serif" pitchFamily="18" charset="-52"/>
                <a:ea typeface="PT Astra Serif" pitchFamily="18" charset="-52"/>
              </a:rPr>
              <a:t>Ни ветер  ни дожди не могут его разрушить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T Astra Serif" pitchFamily="18" charset="-52"/>
                <a:ea typeface="PT Astra Serif" pitchFamily="18" charset="-52"/>
              </a:rPr>
              <a:t>.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PT Astra Serif" pitchFamily="18" charset="-52"/>
                <a:ea typeface="PT Astra Serif" pitchFamily="18" charset="-52"/>
              </a:rPr>
              <a:t>(набрать воздух носом и выдохнуть через рот)</a:t>
            </a:r>
            <a:endParaRPr lang="ru-RU" sz="1400" dirty="0">
              <a:solidFill>
                <a:srgbClr val="FF0000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5" name="Picture 6" descr="C:\Documents and Settings\All Users\Документы\Мои рисунки\Образцы рисунков\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754" y="3641022"/>
            <a:ext cx="1296144" cy="13925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4870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4.infourok.ru/uploads/ex/0a7b/000dc61a-3693afc1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7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3990171"/>
            <a:ext cx="550810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PT Astra Serif" pitchFamily="18" charset="-52"/>
                <a:ea typeface="PT Astra Serif" pitchFamily="18" charset="-52"/>
              </a:rPr>
              <a:t>Бежит мимо мышка-норушка. </a:t>
            </a: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T Astra Serif" pitchFamily="18" charset="-52"/>
                <a:ea typeface="PT Astra Serif" pitchFamily="18" charset="-52"/>
              </a:rPr>
              <a:t>Постучалась,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PT Astra Serif" pitchFamily="18" charset="-52"/>
                <a:ea typeface="PT Astra Serif" pitchFamily="18" charset="-52"/>
              </a:rPr>
              <a:t>а ей никто не отвечает. </a:t>
            </a: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algn="ctr"/>
            <a:r>
              <a:rPr lang="ru-RU" sz="1600" dirty="0" smtClean="0">
                <a:solidFill>
                  <a:schemeClr val="tx2"/>
                </a:solidFill>
                <a:latin typeface="PT Astra Serif" pitchFamily="18" charset="-52"/>
                <a:ea typeface="PT Astra Serif" pitchFamily="18" charset="-52"/>
              </a:rPr>
              <a:t>(Пошлепать </a:t>
            </a:r>
            <a:r>
              <a:rPr lang="ru-RU" sz="1600" dirty="0">
                <a:solidFill>
                  <a:schemeClr val="tx2"/>
                </a:solidFill>
                <a:latin typeface="PT Astra Serif" pitchFamily="18" charset="-52"/>
                <a:ea typeface="PT Astra Serif" pitchFamily="18" charset="-52"/>
              </a:rPr>
              <a:t>языком между губами "</a:t>
            </a:r>
            <a:r>
              <a:rPr lang="ru-RU" sz="1600" dirty="0" err="1" smtClean="0">
                <a:solidFill>
                  <a:schemeClr val="tx2"/>
                </a:solidFill>
                <a:latin typeface="PT Astra Serif" pitchFamily="18" charset="-52"/>
                <a:ea typeface="PT Astra Serif" pitchFamily="18" charset="-52"/>
              </a:rPr>
              <a:t>пя-пя-пя-пя-пя</a:t>
            </a:r>
            <a:r>
              <a:rPr lang="ru-RU" sz="1600" dirty="0">
                <a:solidFill>
                  <a:schemeClr val="tx2"/>
                </a:solidFill>
                <a:latin typeface="PT Astra Serif" pitchFamily="18" charset="-52"/>
                <a:ea typeface="PT Astra Serif" pitchFamily="18" charset="-52"/>
              </a:rPr>
              <a:t>)</a:t>
            </a:r>
            <a:endParaRPr lang="ru-RU" sz="1600" dirty="0" smtClean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endParaRPr>
          </a:p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PT Astra Serif" pitchFamily="18" charset="-52"/>
                <a:ea typeface="PT Astra Serif" pitchFamily="18" charset="-52"/>
              </a:rPr>
              <a:t>Вошла в теремок и стала там жить.</a:t>
            </a:r>
          </a:p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PT Astra Serif" pitchFamily="18" charset="-52"/>
                <a:ea typeface="PT Astra Serif" pitchFamily="18" charset="-52"/>
              </a:rPr>
              <a:t>Навела в теремке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T Astra Serif" pitchFamily="18" charset="-52"/>
                <a:ea typeface="PT Astra Serif" pitchFamily="18" charset="-52"/>
              </a:rPr>
              <a:t>порядок</a:t>
            </a:r>
          </a:p>
          <a:p>
            <a:pPr algn="ctr"/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PT Astra Serif" pitchFamily="18" charset="-52"/>
                <a:ea typeface="PT Astra Serif" pitchFamily="18" charset="-52"/>
              </a:rPr>
              <a:t>Подмела во всем доме </a:t>
            </a:r>
            <a:r>
              <a:rPr lang="ru-RU" sz="1600" b="1" dirty="0" smtClean="0">
                <a:solidFill>
                  <a:srgbClr val="FF0000"/>
                </a:solidFill>
                <a:latin typeface="PT Astra Serif" pitchFamily="18" charset="-52"/>
                <a:ea typeface="PT Astra Serif" pitchFamily="18" charset="-52"/>
              </a:rPr>
              <a:t>.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  <a:latin typeface="PT Astra Serif" pitchFamily="18" charset="-52"/>
                <a:ea typeface="PT Astra Serif" pitchFamily="18" charset="-52"/>
              </a:rPr>
              <a:t>(</a:t>
            </a:r>
            <a:r>
              <a:rPr lang="ru-RU" sz="1600" b="1" dirty="0" smtClean="0">
                <a:solidFill>
                  <a:schemeClr val="tx2"/>
                </a:solidFill>
                <a:latin typeface="PT Astra Serif" pitchFamily="18" charset="-52"/>
                <a:ea typeface="PT Astra Serif" pitchFamily="18" charset="-52"/>
              </a:rPr>
              <a:t>Почистим </a:t>
            </a:r>
            <a:r>
              <a:rPr lang="ru-RU" sz="1600" b="1" dirty="0">
                <a:solidFill>
                  <a:schemeClr val="tx2"/>
                </a:solidFill>
                <a:latin typeface="PT Astra Serif" pitchFamily="18" charset="-52"/>
                <a:ea typeface="PT Astra Serif" pitchFamily="18" charset="-52"/>
              </a:rPr>
              <a:t>зубки». Рот снова широко открыт, на губах улыбка. Кончиком языка совершаем движения, напоминающие чистку зубов изнутри (вправо-влево). Работает только </a:t>
            </a:r>
            <a:r>
              <a:rPr lang="ru-RU" sz="1600" b="1" dirty="0" smtClean="0">
                <a:solidFill>
                  <a:schemeClr val="tx2"/>
                </a:solidFill>
                <a:latin typeface="PT Astra Serif" pitchFamily="18" charset="-52"/>
                <a:ea typeface="PT Astra Serif" pitchFamily="18" charset="-52"/>
              </a:rPr>
              <a:t>язык</a:t>
            </a:r>
            <a:r>
              <a:rPr lang="ru-RU" b="1" dirty="0" smtClean="0">
                <a:solidFill>
                  <a:schemeClr val="tx2"/>
                </a:solidFill>
              </a:rPr>
              <a:t>)</a:t>
            </a:r>
            <a:endParaRPr lang="ru-RU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pic>
        <p:nvPicPr>
          <p:cNvPr id="4" name="Picture 2" descr="http://referad.ru/igri-dlya-razvitiya-rechi/63463_html_m3c4e90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52659"/>
            <a:ext cx="1132525" cy="11325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vseorechi.ru/wp-content/uploads/2017/01/legkie-uprazhneniya-ot-kartavosti-na-kazhdyj-de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38" t="24371" r="7198" b="37815"/>
          <a:stretch/>
        </p:blipFill>
        <p:spPr bwMode="auto">
          <a:xfrm>
            <a:off x="6623720" y="5733256"/>
            <a:ext cx="1345760" cy="8640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6633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ds04.infourok.ru/uploads/ex/0a7b/000dc61a-3693afc1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4869160"/>
            <a:ext cx="58326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PT Astra Serif" pitchFamily="18" charset="-52"/>
                <a:ea typeface="PT Astra Serif" pitchFamily="18" charset="-52"/>
              </a:rPr>
              <a:t>Прыгала мимо лягушка-квакушка. Увидела теремок, остановилась на крылечке 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PT Astra Serif" pitchFamily="18" charset="-52"/>
                <a:ea typeface="PT Astra Serif" pitchFamily="18" charset="-52"/>
              </a:rPr>
              <a:t>(</a:t>
            </a:r>
            <a:r>
              <a:rPr lang="ru-RU" b="1" dirty="0">
                <a:solidFill>
                  <a:schemeClr val="tx2"/>
                </a:solidFill>
                <a:latin typeface="PT Astra Serif" pitchFamily="18" charset="-52"/>
                <a:ea typeface="PT Astra Serif" pitchFamily="18" charset="-52"/>
              </a:rPr>
              <a:t>упражнение «Лопата»), </a:t>
            </a:r>
            <a:br>
              <a:rPr lang="ru-RU" b="1" dirty="0">
                <a:solidFill>
                  <a:schemeClr val="tx2"/>
                </a:solidFill>
                <a:latin typeface="PT Astra Serif" pitchFamily="18" charset="-52"/>
                <a:ea typeface="PT Astra Serif" pitchFamily="18" charset="-52"/>
              </a:rPr>
            </a:b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PT Astra Serif" pitchFamily="18" charset="-52"/>
                <a:ea typeface="PT Astra Serif" pitchFamily="18" charset="-52"/>
              </a:rPr>
              <a:t>Спрашивает: «Кто в теремочке живет?» (Ребенок помогает произносить фразу.) Мышка впустила лягушку, стали они вместе жить</a:t>
            </a:r>
            <a:r>
              <a:rPr lang="ru-RU" b="1">
                <a:solidFill>
                  <a:schemeClr val="tx1">
                    <a:lumMod val="95000"/>
                    <a:lumOff val="5000"/>
                  </a:schemeClr>
                </a:solidFill>
                <a:latin typeface="PT Astra Serif" pitchFamily="18" charset="-52"/>
                <a:ea typeface="PT Astra Serif" pitchFamily="18" charset="-52"/>
              </a:rPr>
              <a:t>. </a:t>
            </a:r>
            <a:endParaRPr lang="ru-RU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4" name="Picture 6" descr="https://ds05.infourok.ru/uploads/ex/1322/000ac181-101d8325/hello_html_51fa15b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3" t="17737" r="11472" b="5646"/>
          <a:stretch/>
        </p:blipFill>
        <p:spPr bwMode="auto">
          <a:xfrm>
            <a:off x="6804248" y="5085184"/>
            <a:ext cx="1704695" cy="13059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0936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4.infourok.ru/uploads/ex/0a7b/000dc61a-3693afc1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0" y="134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5070524"/>
            <a:ext cx="5400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PT Astra Serif" pitchFamily="18" charset="-52"/>
                <a:ea typeface="PT Astra Serif" pitchFamily="18" charset="-52"/>
              </a:rPr>
              <a:t>Скакал мимо заяц Остановился и говорит: «Пустите меня в теремок». 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PT Astra Serif" pitchFamily="18" charset="-52"/>
                <a:ea typeface="PT Astra Serif" pitchFamily="18" charset="-52"/>
              </a:rPr>
              <a:t>Улыбнуться</a:t>
            </a:r>
            <a:r>
              <a:rPr lang="ru-RU" b="1" dirty="0">
                <a:solidFill>
                  <a:schemeClr val="tx2"/>
                </a:solidFill>
                <a:latin typeface="PT Astra Serif" pitchFamily="18" charset="-52"/>
                <a:ea typeface="PT Astra Serif" pitchFamily="18" charset="-52"/>
              </a:rPr>
              <a:t>. Покусать верхними зубками нижнюю губу</a:t>
            </a:r>
            <a:r>
              <a:rPr lang="ru-RU" b="1" dirty="0" smtClean="0">
                <a:solidFill>
                  <a:schemeClr val="tx2"/>
                </a:solidFill>
                <a:latin typeface="PT Astra Serif" pitchFamily="18" charset="-52"/>
                <a:ea typeface="PT Astra Serif" pitchFamily="18" charset="-52"/>
              </a:rPr>
              <a:t>.</a:t>
            </a:r>
          </a:p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PT Astra Serif" pitchFamily="18" charset="-52"/>
                <a:ea typeface="PT Astra Serif" pitchFamily="18" charset="-52"/>
              </a:rPr>
              <a:t>Пустили зайца в теремок и стали жить все вместе</a:t>
            </a:r>
            <a:endParaRPr lang="ru-RU" dirty="0">
              <a:latin typeface="PT Astra Serif" pitchFamily="18" charset="-52"/>
              <a:ea typeface="PT Astra Serif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138028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0a7b/000dc61a-3693afc1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1" y="1368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31194" y="4437112"/>
            <a:ext cx="52565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PT Astra Serif" pitchFamily="18" charset="-52"/>
                <a:ea typeface="PT Astra Serif" pitchFamily="18" charset="-52"/>
              </a:rPr>
              <a:t>Бежит мимо лисичка-сестричка 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T Astra Serif" pitchFamily="18" charset="-52"/>
                <a:ea typeface="PT Astra Serif" pitchFamily="18" charset="-52"/>
              </a:rPr>
              <a:t>Бежит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PT Astra Serif" pitchFamily="18" charset="-52"/>
                <a:ea typeface="PT Astra Serif" pitchFamily="18" charset="-52"/>
              </a:rPr>
              <a:t>, хвостиком следы заметает 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PT Astra Serif" pitchFamily="18" charset="-52"/>
                <a:ea typeface="PT Astra Serif" pitchFamily="18" charset="-52"/>
              </a:rPr>
              <a:t>(«часики» </a:t>
            </a:r>
            <a:r>
              <a:rPr lang="ru-RU" b="1" dirty="0">
                <a:solidFill>
                  <a:schemeClr val="tx2"/>
                </a:solidFill>
                <a:latin typeface="PT Astra Serif" pitchFamily="18" charset="-52"/>
                <a:ea typeface="PT Astra Serif" pitchFamily="18" charset="-52"/>
              </a:rPr>
              <a:t>Улыбнуться, приоткрыть рот, высунуть язык как можно дальше и производить им плавные движения от одного уголка рта к другому.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73486" y="61914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PT Astra Serif" pitchFamily="18" charset="-52"/>
                <a:ea typeface="PT Astra Serif" pitchFamily="18" charset="-52"/>
              </a:rPr>
              <a:t>Увидела лисичка теремок, постучалась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T Astra Serif" pitchFamily="18" charset="-52"/>
                <a:ea typeface="PT Astra Serif" pitchFamily="18" charset="-52"/>
              </a:rPr>
              <a:t>и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PT Astra Serif" pitchFamily="18" charset="-52"/>
                <a:ea typeface="PT Astra Serif" pitchFamily="18" charset="-52"/>
              </a:rPr>
              <a:t>попросилась в теремочке жить. </a:t>
            </a:r>
            <a:endParaRPr lang="ru-RU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1026" name="Picture 2" descr="http://i.ytimg.com/vi/ZH8xpj3oBXI/maxresdefaul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2" r="14294"/>
          <a:stretch/>
        </p:blipFill>
        <p:spPr bwMode="auto">
          <a:xfrm>
            <a:off x="6955374" y="4437112"/>
            <a:ext cx="1932501" cy="14955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4774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https://ds04.infourok.ru/uploads/ex/0a7b/000dc61a-3693afc1/640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450"/>
            <a:ext cx="9140733" cy="685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5514376"/>
            <a:ext cx="60970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PT Astra Serif" pitchFamily="18" charset="-52"/>
                <a:ea typeface="PT Astra Serif" pitchFamily="18" charset="-52"/>
              </a:rPr>
              <a:t>Бежит мимо волчок — серый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T Astra Serif" pitchFamily="18" charset="-52"/>
                <a:ea typeface="PT Astra Serif" pitchFamily="18" charset="-52"/>
              </a:rPr>
              <a:t>бочок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PT Astra Serif" pitchFamily="18" charset="-52"/>
                <a:ea typeface="PT Astra Serif" pitchFamily="18" charset="-52"/>
              </a:rPr>
              <a:t>(Улыбнуться</a:t>
            </a:r>
            <a:r>
              <a:rPr lang="ru-RU" b="1" dirty="0">
                <a:solidFill>
                  <a:schemeClr val="tx2"/>
                </a:solidFill>
                <a:latin typeface="PT Astra Serif" pitchFamily="18" charset="-52"/>
                <a:ea typeface="PT Astra Serif" pitchFamily="18" charset="-52"/>
              </a:rPr>
              <a:t>, с напряжением обнажив сомкнутые зубы</a:t>
            </a:r>
            <a:r>
              <a:rPr lang="ru-RU" b="1" dirty="0" smtClean="0">
                <a:solidFill>
                  <a:schemeClr val="tx2"/>
                </a:solidFill>
                <a:latin typeface="PT Astra Serif" pitchFamily="18" charset="-52"/>
                <a:ea typeface="PT Astra Serif" pitchFamily="18" charset="-52"/>
              </a:rPr>
              <a:t>.)</a:t>
            </a:r>
          </a:p>
          <a:p>
            <a:pPr algn="ctr"/>
            <a:r>
              <a:rPr lang="ru-RU" b="1" dirty="0" smtClean="0">
                <a:latin typeface="PT Astra Serif" pitchFamily="18" charset="-52"/>
                <a:ea typeface="PT Astra Serif" pitchFamily="18" charset="-52"/>
              </a:rPr>
              <a:t>Увидел теремок и попросился в него жить.</a:t>
            </a:r>
          </a:p>
          <a:p>
            <a:endParaRPr lang="ru-RU" dirty="0"/>
          </a:p>
        </p:txBody>
      </p:sp>
      <p:pic>
        <p:nvPicPr>
          <p:cNvPr id="3074" name="Picture 2" descr="http://vashgolos7.ru/wp-content/uploads/2013/10/ulibka_zaborchi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365103"/>
            <a:ext cx="1616404" cy="16164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7681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https://ds04.infourok.ru/uploads/ex/0a7b/000dc61a-3693afc1/640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ds04.infourok.ru/uploads/ex/0a7b/000dc61a-3693afc1/640/img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201863" y="0"/>
            <a:ext cx="4738687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5118" y="4027438"/>
            <a:ext cx="5784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PT Astra Serif" pitchFamily="18" charset="-52"/>
                <a:ea typeface="PT Astra Serif" pitchFamily="18" charset="-52"/>
              </a:rPr>
              <a:t>Идет мимо большой... медведь. Остановился около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T Astra Serif" pitchFamily="18" charset="-52"/>
                <a:ea typeface="PT Astra Serif" pitchFamily="18" charset="-52"/>
              </a:rPr>
              <a:t>теремка.  Облизнулся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PT Astra Serif" pitchFamily="18" charset="-52"/>
                <a:ea typeface="PT Astra Serif" pitchFamily="18" charset="-52"/>
              </a:rPr>
              <a:t>(Высунут </a:t>
            </a:r>
            <a:r>
              <a:rPr lang="ru-RU" b="1" dirty="0">
                <a:solidFill>
                  <a:schemeClr val="tx2"/>
                </a:solidFill>
                <a:latin typeface="PT Astra Serif" pitchFamily="18" charset="-52"/>
                <a:ea typeface="PT Astra Serif" pitchFamily="18" charset="-52"/>
              </a:rPr>
              <a:t>широкий язык, облизать верхнюю, нижнюю губу </a:t>
            </a:r>
            <a:r>
              <a:rPr lang="ru-RU" b="1" dirty="0" smtClean="0">
                <a:solidFill>
                  <a:schemeClr val="tx2"/>
                </a:solidFill>
                <a:latin typeface="PT Astra Serif" pitchFamily="18" charset="-52"/>
                <a:ea typeface="PT Astra Serif" pitchFamily="18" charset="-52"/>
              </a:rPr>
              <a:t>и убрать </a:t>
            </a:r>
            <a:r>
              <a:rPr lang="ru-RU" b="1" dirty="0">
                <a:solidFill>
                  <a:schemeClr val="tx2"/>
                </a:solidFill>
                <a:latin typeface="PT Astra Serif" pitchFamily="18" charset="-52"/>
                <a:ea typeface="PT Astra Serif" pitchFamily="18" charset="-52"/>
              </a:rPr>
              <a:t>вглубь </a:t>
            </a:r>
            <a:r>
              <a:rPr lang="ru-RU" b="1" dirty="0" smtClean="0">
                <a:solidFill>
                  <a:schemeClr val="tx2"/>
                </a:solidFill>
                <a:latin typeface="PT Astra Serif" pitchFamily="18" charset="-52"/>
                <a:ea typeface="PT Astra Serif" pitchFamily="18" charset="-52"/>
              </a:rPr>
              <a:t>рта).</a:t>
            </a:r>
            <a:endParaRPr lang="ru-RU" b="1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endParaRPr>
          </a:p>
          <a:p>
            <a:pPr algn="ctr"/>
            <a:r>
              <a:rPr lang="ru-RU" b="1" dirty="0" smtClean="0">
                <a:latin typeface="PT Astra Serif" pitchFamily="18" charset="-52"/>
                <a:ea typeface="PT Astra Serif" pitchFamily="18" charset="-52"/>
              </a:rPr>
              <a:t>Постучал.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PT Astra Serif" pitchFamily="18" charset="-52"/>
                <a:ea typeface="PT Astra Serif" pitchFamily="18" charset="-52"/>
              </a:rPr>
              <a:t>Не пустили медведя в теремок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T Astra Serif" pitchFamily="18" charset="-52"/>
                <a:ea typeface="PT Astra Serif" pitchFamily="18" charset="-52"/>
              </a:rPr>
              <a:t/>
            </a:r>
            <a:b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T Astra Serif" pitchFamily="18" charset="-52"/>
                <a:ea typeface="PT Astra Serif" pitchFamily="18" charset="-52"/>
              </a:rPr>
            </a:br>
            <a:r>
              <a:rPr lang="ru-RU" b="1" dirty="0">
                <a:latin typeface="PT Astra Serif" pitchFamily="18" charset="-52"/>
                <a:ea typeface="PT Astra Serif" pitchFamily="18" charset="-52"/>
              </a:rPr>
              <a:t>Тогда он полез </a:t>
            </a:r>
            <a:r>
              <a:rPr lang="ru-RU" b="1" dirty="0" smtClean="0">
                <a:latin typeface="PT Astra Serif" pitchFamily="18" charset="-52"/>
                <a:ea typeface="PT Astra Serif" pitchFamily="18" charset="-52"/>
              </a:rPr>
              <a:t>на теремок. И сломал. </a:t>
            </a:r>
            <a:endParaRPr lang="ru-RU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6" name="Picture 7" descr="__4288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" t="2481" r="64448" b="53122"/>
          <a:stretch/>
        </p:blipFill>
        <p:spPr bwMode="auto">
          <a:xfrm>
            <a:off x="7263382" y="4221088"/>
            <a:ext cx="1167382" cy="10870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__4288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2" t="50946" r="50000" b="5786"/>
          <a:stretch/>
        </p:blipFill>
        <p:spPr bwMode="auto">
          <a:xfrm>
            <a:off x="7380312" y="5445224"/>
            <a:ext cx="1228725" cy="10870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8066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a7b/000dc61a-3693afc1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98" y="-1"/>
            <a:ext cx="9169598" cy="68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47864" y="4578408"/>
            <a:ext cx="47525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PT Astra Serif" pitchFamily="18" charset="-52"/>
                <a:ea typeface="PT Astra Serif" pitchFamily="18" charset="-52"/>
              </a:rPr>
              <a:t>Стали они все вместе строить новый дом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PT Astra Serif" pitchFamily="18" charset="-52"/>
                <a:ea typeface="PT Astra Serif" pitchFamily="18" charset="-52"/>
              </a:rPr>
              <a:t>. </a:t>
            </a:r>
            <a:r>
              <a:rPr lang="ru-RU" sz="1600" b="1" dirty="0">
                <a:latin typeface="PT Astra Serif" pitchFamily="18" charset="-52"/>
                <a:ea typeface="PT Astra Serif" pitchFamily="18" charset="-52"/>
              </a:rPr>
              <a:t>Лопатой копали. </a:t>
            </a:r>
            <a:endParaRPr lang="ru-RU" sz="1600" b="1" dirty="0" smtClean="0">
              <a:latin typeface="PT Astra Serif" pitchFamily="18" charset="-52"/>
              <a:ea typeface="PT Astra Serif" pitchFamily="18" charset="-52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PT Astra Serif" pitchFamily="18" charset="-52"/>
                <a:ea typeface="PT Astra Serif" pitchFamily="18" charset="-52"/>
              </a:rPr>
              <a:t>«</a:t>
            </a:r>
            <a:r>
              <a:rPr lang="ru-RU" sz="1600" b="1" dirty="0">
                <a:solidFill>
                  <a:srgbClr val="FF0000"/>
                </a:solidFill>
                <a:latin typeface="PT Astra Serif" pitchFamily="18" charset="-52"/>
                <a:ea typeface="PT Astra Serif" pitchFamily="18" charset="-52"/>
              </a:rPr>
              <a:t>Лопатка». Широко открываем рот, «укладываем» расслабленный язычок на нижнюю губу.</a:t>
            </a:r>
            <a:r>
              <a:rPr lang="ru-RU" sz="1600" b="1" dirty="0">
                <a:latin typeface="PT Astra Serif" pitchFamily="18" charset="-52"/>
                <a:ea typeface="PT Astra Serif" pitchFamily="18" charset="-52"/>
              </a:rPr>
              <a:t> </a:t>
            </a:r>
            <a:endParaRPr lang="ru-RU" sz="1600" b="1" dirty="0" smtClean="0">
              <a:latin typeface="PT Astra Serif" pitchFamily="18" charset="-52"/>
              <a:ea typeface="PT Astra Serif" pitchFamily="18" charset="-52"/>
            </a:endParaRPr>
          </a:p>
          <a:p>
            <a:pPr algn="ctr"/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Большие </a:t>
            </a:r>
            <a:r>
              <a:rPr lang="ru-RU" sz="1600" b="1" dirty="0">
                <a:latin typeface="PT Astra Serif" pitchFamily="18" charset="-52"/>
                <a:ea typeface="PT Astra Serif" pitchFamily="18" charset="-52"/>
              </a:rPr>
              <a:t>молоточки застучали </a:t>
            </a:r>
            <a:r>
              <a:rPr lang="ru-RU" sz="1600" b="1" dirty="0">
                <a:solidFill>
                  <a:srgbClr val="FF0000"/>
                </a:solidFill>
                <a:latin typeface="PT Astra Serif" pitchFamily="18" charset="-52"/>
                <a:ea typeface="PT Astra Serif" pitchFamily="18" charset="-52"/>
              </a:rPr>
              <a:t>ДДД, </a:t>
            </a:r>
            <a:r>
              <a:rPr lang="ru-RU" sz="1600" b="1" dirty="0">
                <a:latin typeface="PT Astra Serif" pitchFamily="18" charset="-52"/>
                <a:ea typeface="PT Astra Serif" pitchFamily="18" charset="-52"/>
              </a:rPr>
              <a:t>маленькие</a:t>
            </a:r>
            <a:r>
              <a:rPr lang="ru-RU" sz="1600" b="1" dirty="0">
                <a:solidFill>
                  <a:srgbClr val="FF0000"/>
                </a:solidFill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PT Astra Serif" pitchFamily="18" charset="-52"/>
                <a:ea typeface="PT Astra Serif" pitchFamily="18" charset="-52"/>
              </a:rPr>
              <a:t>ддд</a:t>
            </a:r>
            <a:r>
              <a:rPr lang="ru-RU" sz="1600" b="1" dirty="0">
                <a:solidFill>
                  <a:srgbClr val="FF0000"/>
                </a:solidFill>
                <a:latin typeface="PT Astra Serif" pitchFamily="18" charset="-52"/>
                <a:ea typeface="PT Astra Serif" pitchFamily="18" charset="-52"/>
              </a:rPr>
              <a:t>. </a:t>
            </a:r>
            <a:endParaRPr lang="ru-RU" sz="1600" b="1" dirty="0" smtClean="0">
              <a:solidFill>
                <a:srgbClr val="FF0000"/>
              </a:solidFill>
              <a:latin typeface="PT Astra Serif" pitchFamily="18" charset="-52"/>
              <a:ea typeface="PT Astra Serif" pitchFamily="18" charset="-52"/>
            </a:endParaRPr>
          </a:p>
          <a:p>
            <a:pPr algn="ctr"/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Пилой пилили. И построили новый теремок. </a:t>
            </a:r>
            <a:endParaRPr lang="ru-RU" sz="16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4102" name="Picture 6" descr="http://st.depositphotos.com/1001009/3111/i/450/depositphotos_31115413-stock-photo-friendly-wolf-in-clothe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091" y="404664"/>
            <a:ext cx="2811738" cy="355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i09.fotocdn.net/s121/3957a167d65af795/user_xl/27623364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17" y="1216152"/>
            <a:ext cx="2664296" cy="365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ds05.infourok.ru/uploads/ex/0a39/000f8710-81f211e4/hello_html_m7347016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49278"/>
            <a:ext cx="2699792" cy="302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ds05.infourok.ru/uploads/ex/1322/000ac181-101d8325/hello_html_51fa15b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3" t="17737" r="11472" b="5646"/>
          <a:stretch/>
        </p:blipFill>
        <p:spPr bwMode="auto">
          <a:xfrm>
            <a:off x="7723192" y="4578693"/>
            <a:ext cx="1420808" cy="10884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0180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291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</dc:creator>
  <cp:lastModifiedBy>натали</cp:lastModifiedBy>
  <cp:revision>15</cp:revision>
  <dcterms:created xsi:type="dcterms:W3CDTF">2020-10-27T14:43:21Z</dcterms:created>
  <dcterms:modified xsi:type="dcterms:W3CDTF">2020-11-22T08:48:44Z</dcterms:modified>
</cp:coreProperties>
</file>