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FA3EA-1740-4859-89F4-052A9F27E2A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68D49-6B83-4C73-AAC3-91BA69DF0C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771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8D49-6B83-4C73-AAC3-91BA69DF0C0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49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microsoft.com/office/2007/relationships/hdphoto" Target="../media/hdphoto1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11" Type="http://schemas.openxmlformats.org/officeDocument/2006/relationships/image" Target="../media/image19.png"/><Relationship Id="rId5" Type="http://schemas.openxmlformats.org/officeDocument/2006/relationships/image" Target="../media/image28.png"/><Relationship Id="rId10" Type="http://schemas.microsoft.com/office/2007/relationships/hdphoto" Target="../media/hdphoto15.wdp"/><Relationship Id="rId4" Type="http://schemas.microsoft.com/office/2007/relationships/hdphoto" Target="../media/hdphoto13.wdp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6.png"/><Relationship Id="rId7" Type="http://schemas.openxmlformats.org/officeDocument/2006/relationships/image" Target="../media/image7.png"/><Relationship Id="rId12" Type="http://schemas.microsoft.com/office/2007/relationships/hdphoto" Target="../media/hdphoto16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32.png"/><Relationship Id="rId5" Type="http://schemas.openxmlformats.org/officeDocument/2006/relationships/image" Target="../media/image19.png"/><Relationship Id="rId10" Type="http://schemas.microsoft.com/office/2007/relationships/hdphoto" Target="../media/hdphoto4.wdp"/><Relationship Id="rId4" Type="http://schemas.microsoft.com/office/2007/relationships/hdphoto" Target="../media/hdphoto12.wdp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8.jpeg"/><Relationship Id="rId5" Type="http://schemas.openxmlformats.org/officeDocument/2006/relationships/image" Target="../media/image5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8.wdp"/><Relationship Id="rId18" Type="http://schemas.microsoft.com/office/2007/relationships/hdphoto" Target="../media/hdphoto10.wdp"/><Relationship Id="rId3" Type="http://schemas.openxmlformats.org/officeDocument/2006/relationships/image" Target="../media/image2.jpeg"/><Relationship Id="rId7" Type="http://schemas.microsoft.com/office/2007/relationships/hdphoto" Target="../media/hdphoto3.wdp"/><Relationship Id="rId12" Type="http://schemas.openxmlformats.org/officeDocument/2006/relationships/image" Target="../media/image12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microsoft.com/office/2007/relationships/hdphoto" Target="../media/hdphoto9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microsoft.com/office/2007/relationships/hdphoto" Target="../media/hdphoto6.wdp"/><Relationship Id="rId1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12" Type="http://schemas.microsoft.com/office/2007/relationships/hdphoto" Target="../media/hdphoto5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0" Type="http://schemas.microsoft.com/office/2007/relationships/hdphoto" Target="../media/hdphoto4.wdp"/><Relationship Id="rId4" Type="http://schemas.openxmlformats.org/officeDocument/2006/relationships/image" Target="../media/image18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5.wdp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microsoft.com/office/2007/relationships/hdphoto" Target="../media/hdphoto12.wdp"/><Relationship Id="rId5" Type="http://schemas.openxmlformats.org/officeDocument/2006/relationships/image" Target="../media/image23.jpeg"/><Relationship Id="rId15" Type="http://schemas.microsoft.com/office/2007/relationships/hdphoto" Target="../media/hdphoto11.wdp"/><Relationship Id="rId10" Type="http://schemas.openxmlformats.org/officeDocument/2006/relationships/image" Target="../media/image26.png"/><Relationship Id="rId4" Type="http://schemas.openxmlformats.org/officeDocument/2006/relationships/image" Target="../media/image22.jpeg"/><Relationship Id="rId9" Type="http://schemas.microsoft.com/office/2007/relationships/hdphoto" Target="../media/hdphoto3.wdp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811947/99dc4cc1-0937-4b65-b289-947bfc61039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141277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Развитие речи дошкольников 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примере 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русских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народных 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сказок.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55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4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821903"/>
            <a:ext cx="4489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Старший дошкольный возраст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1035" y="1329432"/>
            <a:ext cx="3105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«От каждого — по словечку»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1481244"/>
            <a:ext cx="3381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«Сообщи герою о чем-нибудь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005064"/>
            <a:ext cx="1433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«</a:t>
            </a:r>
            <a:r>
              <a:rPr lang="ru-RU" b="1" dirty="0"/>
              <a:t>Интервью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56572" y="3695330"/>
            <a:ext cx="3462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Создание проблемных ситуаций</a:t>
            </a:r>
            <a:endParaRPr lang="ru-RU" dirty="0"/>
          </a:p>
        </p:txBody>
      </p:sp>
      <p:pic>
        <p:nvPicPr>
          <p:cNvPr id="13314" name="Picture 2" descr="https://www.chitalnya.ru/upload3/515/8b24770e01295f0cb8314a6b3f1311f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00" l="17500" r="8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70" r="19450" b="2156"/>
          <a:stretch/>
        </p:blipFill>
        <p:spPr bwMode="auto">
          <a:xfrm>
            <a:off x="1187624" y="1698764"/>
            <a:ext cx="1956041" cy="229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7.pngguru.com/preview/376/916/12/line-triangle-envelop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31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525" y="2091003"/>
            <a:ext cx="1383259" cy="150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www.yelsk.by/wp-content/uploads/2017/12/bulk-sm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94" y="2100776"/>
            <a:ext cx="1684111" cy="149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www.mult74.ru/sites/default/files/kart_mik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24" y="4509120"/>
            <a:ext cx="1634268" cy="162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s://peterburg2.ru/uploads/15/12/04/ga2_75352600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783" y="4069110"/>
            <a:ext cx="2407620" cy="240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https://main-cdn.goods.ru/big1/hlr-system/1665616414/100023966468b0.jpg"/>
          <p:cNvPicPr/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40" b="97614" l="9990" r="92070"/>
                    </a14:imgEffect>
                  </a14:imgLayer>
                </a14:imgProps>
              </a:ext>
            </a:extLst>
          </a:blip>
          <a:srcRect l="32761" t="43873" r="22838"/>
          <a:stretch/>
        </p:blipFill>
        <p:spPr bwMode="auto">
          <a:xfrm>
            <a:off x="4773100" y="3982758"/>
            <a:ext cx="1634566" cy="23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805354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Игра с мячом «Поймай слог»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40845" y="620688"/>
            <a:ext cx="3279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«Найди своё место в теремке»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7552" y="3244334"/>
            <a:ext cx="2989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«Найди слово со звуком ш»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41632" y="3613666"/>
            <a:ext cx="3441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«Коврик для  жителей теремка»</a:t>
            </a:r>
            <a:endParaRPr lang="ru-RU" dirty="0"/>
          </a:p>
        </p:txBody>
      </p:sp>
      <p:pic>
        <p:nvPicPr>
          <p:cNvPr id="7" name="Рисунок 6" descr="https://i.pinimg.com/736x/d3/44/66/d344666e3523a209ec40749398580d26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8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427" y="851916"/>
            <a:ext cx="2019300" cy="26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вал 5"/>
          <p:cNvSpPr/>
          <p:nvPr/>
        </p:nvSpPr>
        <p:spPr>
          <a:xfrm>
            <a:off x="6682170" y="2003120"/>
            <a:ext cx="70650" cy="880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945234" y="1995749"/>
            <a:ext cx="77881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826018" y="3068960"/>
            <a:ext cx="77881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820536" y="2118460"/>
            <a:ext cx="77881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752820" y="2564904"/>
            <a:ext cx="77881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905220" y="2564904"/>
            <a:ext cx="77881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https://main-cdn.goods.ru/big1/hlr-system/1665616414/100023966468b0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40" b="97614" l="9990" r="92070"/>
                    </a14:imgEffect>
                  </a14:imgLayer>
                </a14:imgProps>
              </a:ext>
            </a:extLst>
          </a:blip>
          <a:srcRect l="32761" t="43873" r="22838"/>
          <a:stretch/>
        </p:blipFill>
        <p:spPr bwMode="auto">
          <a:xfrm>
            <a:off x="5940150" y="2397309"/>
            <a:ext cx="474659" cy="47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avatars.mds.yandex.net/get-pdb/2418935/3004d921-5eb0-43b3-a09e-2185b8478358/s1200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25783" y="1934426"/>
            <a:ext cx="450908" cy="44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avatars.mds.yandex.net/get-pdb/1369813/6f67aa09-b505-4043-b071-01d200b9fce5/s1200"/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464" l="436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299751">
            <a:off x="5986954" y="2924615"/>
            <a:ext cx="333213" cy="39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i.pinimg.com/736x/d3/44/66/d344666e3523a209ec40749398580d26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8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46" y="3613666"/>
            <a:ext cx="2019300" cy="26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809340" y="3982998"/>
            <a:ext cx="5357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ш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145066"/>
              </p:ext>
            </p:extLst>
          </p:nvPr>
        </p:nvGraphicFramePr>
        <p:xfrm>
          <a:off x="5252138" y="4117533"/>
          <a:ext cx="1850682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6894"/>
                <a:gridCol w="616894"/>
                <a:gridCol w="616894"/>
              </a:tblGrid>
              <a:tr h="3589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9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9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2530" name="Picture 2" descr="https://avatars.mds.yandex.net/get-pdb/877347/0f98b03c-128d-49af-962e-aabd836e2988/s12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202" y="1661357"/>
            <a:ext cx="1058222" cy="105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5286815" y="4129191"/>
            <a:ext cx="577289" cy="292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888834" y="4135397"/>
            <a:ext cx="577289" cy="2923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477438" y="4141603"/>
            <a:ext cx="577289" cy="29238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40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166843"/>
            <a:ext cx="64087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Таким образом, через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использование сказок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сюжетных линий решаются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задачи речевого развития: 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обогащение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словаря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 слоговой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структуры слова,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 фонематического восприятия, 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развитие лексико-грамматических категорий. и т. д. 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Сказка-то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самое зерно, которое даёт росток любви к чтению. Именно она способна разбудить в сердцах детей радость, восторг.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давайте дадим им такую возможность.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пусть сказка всегда будет путеводной звездой в жизни каждого!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здравствует сказка!</a:t>
            </a:r>
          </a:p>
          <a:p>
            <a:pPr algn="ctr"/>
            <a:r>
              <a:rPr lang="ru-RU" b="1" i="1" dirty="0"/>
              <a:t> 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146640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980728"/>
            <a:ext cx="7128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Величайшее богатство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русского народа - фольклор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неотъемлемой частью которого являются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русские народные сказки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348880"/>
            <a:ext cx="7560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зучение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детьми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русских народных сказок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не только приобщает к традициям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русского народа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но и служит хорошим подспорьем в работе над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развитием речи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вносит разнообразие в жизнь ребёнка, дарит ему радость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Особенность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сказки состоит в том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развитие личности дошкольника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происходит в гармонии согласованности с успешным овладением грамотной и связной речью.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150459" y="401876"/>
            <a:ext cx="6915089" cy="5910231"/>
            <a:chOff x="1150459" y="401876"/>
            <a:chExt cx="6915089" cy="5910231"/>
          </a:xfrm>
        </p:grpSpPr>
        <p:sp>
          <p:nvSpPr>
            <p:cNvPr id="5" name="Полилиния 4"/>
            <p:cNvSpPr/>
            <p:nvPr/>
          </p:nvSpPr>
          <p:spPr>
            <a:xfrm>
              <a:off x="3833215" y="401876"/>
              <a:ext cx="1501407" cy="1156270"/>
            </a:xfrm>
            <a:custGeom>
              <a:avLst/>
              <a:gdLst>
                <a:gd name="connsiteX0" fmla="*/ 0 w 1501407"/>
                <a:gd name="connsiteY0" fmla="*/ 192716 h 1156270"/>
                <a:gd name="connsiteX1" fmla="*/ 192716 w 1501407"/>
                <a:gd name="connsiteY1" fmla="*/ 0 h 1156270"/>
                <a:gd name="connsiteX2" fmla="*/ 1308691 w 1501407"/>
                <a:gd name="connsiteY2" fmla="*/ 0 h 1156270"/>
                <a:gd name="connsiteX3" fmla="*/ 1501407 w 1501407"/>
                <a:gd name="connsiteY3" fmla="*/ 192716 h 1156270"/>
                <a:gd name="connsiteX4" fmla="*/ 1501407 w 1501407"/>
                <a:gd name="connsiteY4" fmla="*/ 963554 h 1156270"/>
                <a:gd name="connsiteX5" fmla="*/ 1308691 w 1501407"/>
                <a:gd name="connsiteY5" fmla="*/ 1156270 h 1156270"/>
                <a:gd name="connsiteX6" fmla="*/ 192716 w 1501407"/>
                <a:gd name="connsiteY6" fmla="*/ 1156270 h 1156270"/>
                <a:gd name="connsiteX7" fmla="*/ 0 w 1501407"/>
                <a:gd name="connsiteY7" fmla="*/ 963554 h 1156270"/>
                <a:gd name="connsiteX8" fmla="*/ 0 w 1501407"/>
                <a:gd name="connsiteY8" fmla="*/ 192716 h 11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1407" h="1156270">
                  <a:moveTo>
                    <a:pt x="0" y="192716"/>
                  </a:moveTo>
                  <a:cubicBezTo>
                    <a:pt x="0" y="86282"/>
                    <a:pt x="86282" y="0"/>
                    <a:pt x="192716" y="0"/>
                  </a:cubicBezTo>
                  <a:lnTo>
                    <a:pt x="1308691" y="0"/>
                  </a:lnTo>
                  <a:cubicBezTo>
                    <a:pt x="1415125" y="0"/>
                    <a:pt x="1501407" y="86282"/>
                    <a:pt x="1501407" y="192716"/>
                  </a:cubicBezTo>
                  <a:lnTo>
                    <a:pt x="1501407" y="963554"/>
                  </a:lnTo>
                  <a:cubicBezTo>
                    <a:pt x="1501407" y="1069988"/>
                    <a:pt x="1415125" y="1156270"/>
                    <a:pt x="1308691" y="1156270"/>
                  </a:cubicBezTo>
                  <a:lnTo>
                    <a:pt x="192716" y="1156270"/>
                  </a:lnTo>
                  <a:cubicBezTo>
                    <a:pt x="86282" y="1156270"/>
                    <a:pt x="0" y="1069988"/>
                    <a:pt x="0" y="963554"/>
                  </a:cubicBezTo>
                  <a:lnTo>
                    <a:pt x="0" y="1927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7404" tIns="117404" rIns="117404" bIns="11740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Словарный запас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2026287" y="980011"/>
              <a:ext cx="5115262" cy="51152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314203" y="114462"/>
                  </a:moveTo>
                  <a:arcTo wR="2557631" hR="2557631" stAng="17232367" swAng="810998"/>
                </a:path>
              </a:pathLst>
            </a:custGeom>
            <a:noFill/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олилиния 6"/>
            <p:cNvSpPr/>
            <p:nvPr/>
          </p:nvSpPr>
          <p:spPr>
            <a:xfrm>
              <a:off x="5600236" y="1342119"/>
              <a:ext cx="1966637" cy="1201731"/>
            </a:xfrm>
            <a:custGeom>
              <a:avLst/>
              <a:gdLst>
                <a:gd name="connsiteX0" fmla="*/ 0 w 1966637"/>
                <a:gd name="connsiteY0" fmla="*/ 200293 h 1201731"/>
                <a:gd name="connsiteX1" fmla="*/ 200293 w 1966637"/>
                <a:gd name="connsiteY1" fmla="*/ 0 h 1201731"/>
                <a:gd name="connsiteX2" fmla="*/ 1766344 w 1966637"/>
                <a:gd name="connsiteY2" fmla="*/ 0 h 1201731"/>
                <a:gd name="connsiteX3" fmla="*/ 1966637 w 1966637"/>
                <a:gd name="connsiteY3" fmla="*/ 200293 h 1201731"/>
                <a:gd name="connsiteX4" fmla="*/ 1966637 w 1966637"/>
                <a:gd name="connsiteY4" fmla="*/ 1001438 h 1201731"/>
                <a:gd name="connsiteX5" fmla="*/ 1766344 w 1966637"/>
                <a:gd name="connsiteY5" fmla="*/ 1201731 h 1201731"/>
                <a:gd name="connsiteX6" fmla="*/ 200293 w 1966637"/>
                <a:gd name="connsiteY6" fmla="*/ 1201731 h 1201731"/>
                <a:gd name="connsiteX7" fmla="*/ 0 w 1966637"/>
                <a:gd name="connsiteY7" fmla="*/ 1001438 h 1201731"/>
                <a:gd name="connsiteX8" fmla="*/ 0 w 1966637"/>
                <a:gd name="connsiteY8" fmla="*/ 200293 h 120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6637" h="1201731">
                  <a:moveTo>
                    <a:pt x="0" y="200293"/>
                  </a:moveTo>
                  <a:cubicBezTo>
                    <a:pt x="0" y="89674"/>
                    <a:pt x="89674" y="0"/>
                    <a:pt x="200293" y="0"/>
                  </a:cubicBezTo>
                  <a:lnTo>
                    <a:pt x="1766344" y="0"/>
                  </a:lnTo>
                  <a:cubicBezTo>
                    <a:pt x="1876963" y="0"/>
                    <a:pt x="1966637" y="89674"/>
                    <a:pt x="1966637" y="200293"/>
                  </a:cubicBezTo>
                  <a:lnTo>
                    <a:pt x="1966637" y="1001438"/>
                  </a:lnTo>
                  <a:cubicBezTo>
                    <a:pt x="1966637" y="1112057"/>
                    <a:pt x="1876963" y="1201731"/>
                    <a:pt x="1766344" y="1201731"/>
                  </a:cubicBezTo>
                  <a:lnTo>
                    <a:pt x="200293" y="1201731"/>
                  </a:lnTo>
                  <a:cubicBezTo>
                    <a:pt x="89674" y="1201731"/>
                    <a:pt x="0" y="1112057"/>
                    <a:pt x="0" y="1001438"/>
                  </a:cubicBezTo>
                  <a:lnTo>
                    <a:pt x="0" y="20029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655646"/>
                <a:satOff val="6635"/>
                <a:lumOff val="1438"/>
                <a:alphaOff val="0"/>
              </a:schemeClr>
            </a:fillRef>
            <a:effectRef idx="0">
              <a:schemeClr val="accent5">
                <a:hueOff val="-1655646"/>
                <a:satOff val="6635"/>
                <a:lumOff val="143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624" tIns="119624" rIns="119624" bIns="11962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Грамматический строй речи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2026287" y="980011"/>
              <a:ext cx="5115262" cy="51152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917808" y="1572217"/>
                  </a:moveTo>
                  <a:arcTo wR="2557631" hR="2557631" stAng="20240318" swAng="1203221"/>
                </a:path>
              </a:pathLst>
            </a:custGeom>
            <a:noFill/>
          </p:spPr>
          <p:style>
            <a:lnRef idx="1">
              <a:schemeClr val="accent5">
                <a:hueOff val="-1655646"/>
                <a:satOff val="6635"/>
                <a:lumOff val="1438"/>
                <a:alphaOff val="0"/>
              </a:schemeClr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6089301" y="3430354"/>
              <a:ext cx="1976247" cy="1352828"/>
            </a:xfrm>
            <a:custGeom>
              <a:avLst/>
              <a:gdLst>
                <a:gd name="connsiteX0" fmla="*/ 0 w 1976247"/>
                <a:gd name="connsiteY0" fmla="*/ 225476 h 1352828"/>
                <a:gd name="connsiteX1" fmla="*/ 225476 w 1976247"/>
                <a:gd name="connsiteY1" fmla="*/ 0 h 1352828"/>
                <a:gd name="connsiteX2" fmla="*/ 1750771 w 1976247"/>
                <a:gd name="connsiteY2" fmla="*/ 0 h 1352828"/>
                <a:gd name="connsiteX3" fmla="*/ 1976247 w 1976247"/>
                <a:gd name="connsiteY3" fmla="*/ 225476 h 1352828"/>
                <a:gd name="connsiteX4" fmla="*/ 1976247 w 1976247"/>
                <a:gd name="connsiteY4" fmla="*/ 1127352 h 1352828"/>
                <a:gd name="connsiteX5" fmla="*/ 1750771 w 1976247"/>
                <a:gd name="connsiteY5" fmla="*/ 1352828 h 1352828"/>
                <a:gd name="connsiteX6" fmla="*/ 225476 w 1976247"/>
                <a:gd name="connsiteY6" fmla="*/ 1352828 h 1352828"/>
                <a:gd name="connsiteX7" fmla="*/ 0 w 1976247"/>
                <a:gd name="connsiteY7" fmla="*/ 1127352 h 1352828"/>
                <a:gd name="connsiteX8" fmla="*/ 0 w 1976247"/>
                <a:gd name="connsiteY8" fmla="*/ 225476 h 135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247" h="1352828">
                  <a:moveTo>
                    <a:pt x="0" y="225476"/>
                  </a:moveTo>
                  <a:cubicBezTo>
                    <a:pt x="0" y="100949"/>
                    <a:pt x="100949" y="0"/>
                    <a:pt x="225476" y="0"/>
                  </a:cubicBezTo>
                  <a:lnTo>
                    <a:pt x="1750771" y="0"/>
                  </a:lnTo>
                  <a:cubicBezTo>
                    <a:pt x="1875298" y="0"/>
                    <a:pt x="1976247" y="100949"/>
                    <a:pt x="1976247" y="225476"/>
                  </a:cubicBezTo>
                  <a:lnTo>
                    <a:pt x="1976247" y="1127352"/>
                  </a:lnTo>
                  <a:cubicBezTo>
                    <a:pt x="1976247" y="1251879"/>
                    <a:pt x="1875298" y="1352828"/>
                    <a:pt x="1750771" y="1352828"/>
                  </a:cubicBezTo>
                  <a:lnTo>
                    <a:pt x="225476" y="1352828"/>
                  </a:lnTo>
                  <a:cubicBezTo>
                    <a:pt x="100949" y="1352828"/>
                    <a:pt x="0" y="1251879"/>
                    <a:pt x="0" y="1127352"/>
                  </a:cubicBezTo>
                  <a:lnTo>
                    <a:pt x="0" y="22547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0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0" tIns="127000" rIns="127000" bIns="12700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Связная речь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2026287" y="980011"/>
              <a:ext cx="5115262" cy="51152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787863" y="3809645"/>
                  </a:moveTo>
                  <a:arcTo wR="2557631" hR="2557631" stAng="1758547" swAng="980703"/>
                </a:path>
              </a:pathLst>
            </a:custGeom>
            <a:noFill/>
          </p:spPr>
          <p:style>
            <a:lnRef idx="1">
              <a:schemeClr val="accent5">
                <a:hueOff val="-3311292"/>
                <a:satOff val="13270"/>
                <a:lumOff val="2876"/>
                <a:alphaOff val="0"/>
              </a:schemeClr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олилиния 10"/>
            <p:cNvSpPr/>
            <p:nvPr/>
          </p:nvSpPr>
          <p:spPr>
            <a:xfrm>
              <a:off x="4727030" y="5371868"/>
              <a:ext cx="1933205" cy="940239"/>
            </a:xfrm>
            <a:custGeom>
              <a:avLst/>
              <a:gdLst>
                <a:gd name="connsiteX0" fmla="*/ 0 w 1933205"/>
                <a:gd name="connsiteY0" fmla="*/ 156710 h 940239"/>
                <a:gd name="connsiteX1" fmla="*/ 156710 w 1933205"/>
                <a:gd name="connsiteY1" fmla="*/ 0 h 940239"/>
                <a:gd name="connsiteX2" fmla="*/ 1776495 w 1933205"/>
                <a:gd name="connsiteY2" fmla="*/ 0 h 940239"/>
                <a:gd name="connsiteX3" fmla="*/ 1933205 w 1933205"/>
                <a:gd name="connsiteY3" fmla="*/ 156710 h 940239"/>
                <a:gd name="connsiteX4" fmla="*/ 1933205 w 1933205"/>
                <a:gd name="connsiteY4" fmla="*/ 783529 h 940239"/>
                <a:gd name="connsiteX5" fmla="*/ 1776495 w 1933205"/>
                <a:gd name="connsiteY5" fmla="*/ 940239 h 940239"/>
                <a:gd name="connsiteX6" fmla="*/ 156710 w 1933205"/>
                <a:gd name="connsiteY6" fmla="*/ 940239 h 940239"/>
                <a:gd name="connsiteX7" fmla="*/ 0 w 1933205"/>
                <a:gd name="connsiteY7" fmla="*/ 783529 h 940239"/>
                <a:gd name="connsiteX8" fmla="*/ 0 w 1933205"/>
                <a:gd name="connsiteY8" fmla="*/ 156710 h 94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33205" h="940239">
                  <a:moveTo>
                    <a:pt x="0" y="156710"/>
                  </a:moveTo>
                  <a:cubicBezTo>
                    <a:pt x="0" y="70161"/>
                    <a:pt x="70161" y="0"/>
                    <a:pt x="156710" y="0"/>
                  </a:cubicBezTo>
                  <a:lnTo>
                    <a:pt x="1776495" y="0"/>
                  </a:lnTo>
                  <a:cubicBezTo>
                    <a:pt x="1863044" y="0"/>
                    <a:pt x="1933205" y="70161"/>
                    <a:pt x="1933205" y="156710"/>
                  </a:cubicBezTo>
                  <a:lnTo>
                    <a:pt x="1933205" y="783529"/>
                  </a:lnTo>
                  <a:cubicBezTo>
                    <a:pt x="1933205" y="870078"/>
                    <a:pt x="1863044" y="940239"/>
                    <a:pt x="1776495" y="940239"/>
                  </a:cubicBezTo>
                  <a:lnTo>
                    <a:pt x="156710" y="940239"/>
                  </a:lnTo>
                  <a:cubicBezTo>
                    <a:pt x="70161" y="940239"/>
                    <a:pt x="0" y="870078"/>
                    <a:pt x="0" y="783529"/>
                  </a:cubicBezTo>
                  <a:lnTo>
                    <a:pt x="0" y="15671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0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859" tIns="106859" rIns="106859" bIns="10685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Выразительность речи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026287" y="980011"/>
              <a:ext cx="5115262" cy="51152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696978" y="5111463"/>
                  </a:moveTo>
                  <a:arcTo wR="2557631" hR="2557631" stAng="5212608" swAng="497055"/>
                </a:path>
              </a:pathLst>
            </a:custGeom>
            <a:noFill/>
          </p:spPr>
          <p:style>
            <a:lnRef idx="1">
              <a:schemeClr val="accent5">
                <a:hueOff val="-4966938"/>
                <a:satOff val="19906"/>
                <a:lumOff val="4314"/>
                <a:alphaOff val="0"/>
              </a:schemeClr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олилиния 12"/>
            <p:cNvSpPr/>
            <p:nvPr/>
          </p:nvSpPr>
          <p:spPr>
            <a:xfrm>
              <a:off x="2598317" y="5381541"/>
              <a:ext cx="1751772" cy="920892"/>
            </a:xfrm>
            <a:custGeom>
              <a:avLst/>
              <a:gdLst>
                <a:gd name="connsiteX0" fmla="*/ 0 w 1751772"/>
                <a:gd name="connsiteY0" fmla="*/ 153485 h 920892"/>
                <a:gd name="connsiteX1" fmla="*/ 153485 w 1751772"/>
                <a:gd name="connsiteY1" fmla="*/ 0 h 920892"/>
                <a:gd name="connsiteX2" fmla="*/ 1598287 w 1751772"/>
                <a:gd name="connsiteY2" fmla="*/ 0 h 920892"/>
                <a:gd name="connsiteX3" fmla="*/ 1751772 w 1751772"/>
                <a:gd name="connsiteY3" fmla="*/ 153485 h 920892"/>
                <a:gd name="connsiteX4" fmla="*/ 1751772 w 1751772"/>
                <a:gd name="connsiteY4" fmla="*/ 767407 h 920892"/>
                <a:gd name="connsiteX5" fmla="*/ 1598287 w 1751772"/>
                <a:gd name="connsiteY5" fmla="*/ 920892 h 920892"/>
                <a:gd name="connsiteX6" fmla="*/ 153485 w 1751772"/>
                <a:gd name="connsiteY6" fmla="*/ 920892 h 920892"/>
                <a:gd name="connsiteX7" fmla="*/ 0 w 1751772"/>
                <a:gd name="connsiteY7" fmla="*/ 767407 h 920892"/>
                <a:gd name="connsiteX8" fmla="*/ 0 w 1751772"/>
                <a:gd name="connsiteY8" fmla="*/ 153485 h 92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1772" h="920892">
                  <a:moveTo>
                    <a:pt x="0" y="153485"/>
                  </a:moveTo>
                  <a:cubicBezTo>
                    <a:pt x="0" y="68718"/>
                    <a:pt x="68718" y="0"/>
                    <a:pt x="153485" y="0"/>
                  </a:cubicBezTo>
                  <a:lnTo>
                    <a:pt x="1598287" y="0"/>
                  </a:lnTo>
                  <a:cubicBezTo>
                    <a:pt x="1683054" y="0"/>
                    <a:pt x="1751772" y="68718"/>
                    <a:pt x="1751772" y="153485"/>
                  </a:cubicBezTo>
                  <a:lnTo>
                    <a:pt x="1751772" y="767407"/>
                  </a:lnTo>
                  <a:cubicBezTo>
                    <a:pt x="1751772" y="852174"/>
                    <a:pt x="1683054" y="920892"/>
                    <a:pt x="1598287" y="920892"/>
                  </a:cubicBezTo>
                  <a:lnTo>
                    <a:pt x="153485" y="920892"/>
                  </a:lnTo>
                  <a:cubicBezTo>
                    <a:pt x="68718" y="920892"/>
                    <a:pt x="0" y="852174"/>
                    <a:pt x="0" y="767407"/>
                  </a:cubicBezTo>
                  <a:lnTo>
                    <a:pt x="0" y="15348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622584"/>
                <a:satOff val="26541"/>
                <a:lumOff val="5752"/>
                <a:alphaOff val="0"/>
              </a:schemeClr>
            </a:fillRef>
            <a:effectRef idx="0">
              <a:schemeClr val="accent5">
                <a:hueOff val="-6622584"/>
                <a:satOff val="26541"/>
                <a:lumOff val="575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914" tIns="105914" rIns="105914" bIns="10591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темп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026287" y="980011"/>
              <a:ext cx="5115262" cy="51152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779771" y="4396297"/>
                  </a:moveTo>
                  <a:arcTo wR="2557631" hR="2557631" stAng="8042205" swAng="997001"/>
                </a:path>
              </a:pathLst>
            </a:custGeom>
            <a:noFill/>
          </p:spPr>
          <p:style>
            <a:lnRef idx="1">
              <a:schemeClr val="accent5">
                <a:hueOff val="-6622584"/>
                <a:satOff val="26541"/>
                <a:lumOff val="5752"/>
                <a:alphaOff val="0"/>
              </a:schemeClr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олилиния 14"/>
            <p:cNvSpPr/>
            <p:nvPr/>
          </p:nvSpPr>
          <p:spPr>
            <a:xfrm>
              <a:off x="1150459" y="3429001"/>
              <a:ext cx="1879906" cy="1355534"/>
            </a:xfrm>
            <a:custGeom>
              <a:avLst/>
              <a:gdLst>
                <a:gd name="connsiteX0" fmla="*/ 0 w 1879906"/>
                <a:gd name="connsiteY0" fmla="*/ 225927 h 1355534"/>
                <a:gd name="connsiteX1" fmla="*/ 225927 w 1879906"/>
                <a:gd name="connsiteY1" fmla="*/ 0 h 1355534"/>
                <a:gd name="connsiteX2" fmla="*/ 1653979 w 1879906"/>
                <a:gd name="connsiteY2" fmla="*/ 0 h 1355534"/>
                <a:gd name="connsiteX3" fmla="*/ 1879906 w 1879906"/>
                <a:gd name="connsiteY3" fmla="*/ 225927 h 1355534"/>
                <a:gd name="connsiteX4" fmla="*/ 1879906 w 1879906"/>
                <a:gd name="connsiteY4" fmla="*/ 1129607 h 1355534"/>
                <a:gd name="connsiteX5" fmla="*/ 1653979 w 1879906"/>
                <a:gd name="connsiteY5" fmla="*/ 1355534 h 1355534"/>
                <a:gd name="connsiteX6" fmla="*/ 225927 w 1879906"/>
                <a:gd name="connsiteY6" fmla="*/ 1355534 h 1355534"/>
                <a:gd name="connsiteX7" fmla="*/ 0 w 1879906"/>
                <a:gd name="connsiteY7" fmla="*/ 1129607 h 1355534"/>
                <a:gd name="connsiteX8" fmla="*/ 0 w 1879906"/>
                <a:gd name="connsiteY8" fmla="*/ 225927 h 135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9906" h="1355534">
                  <a:moveTo>
                    <a:pt x="0" y="225927"/>
                  </a:moveTo>
                  <a:cubicBezTo>
                    <a:pt x="0" y="101151"/>
                    <a:pt x="101151" y="0"/>
                    <a:pt x="225927" y="0"/>
                  </a:cubicBezTo>
                  <a:lnTo>
                    <a:pt x="1653979" y="0"/>
                  </a:lnTo>
                  <a:cubicBezTo>
                    <a:pt x="1778755" y="0"/>
                    <a:pt x="1879906" y="101151"/>
                    <a:pt x="1879906" y="225927"/>
                  </a:cubicBezTo>
                  <a:lnTo>
                    <a:pt x="1879906" y="1129607"/>
                  </a:lnTo>
                  <a:cubicBezTo>
                    <a:pt x="1879906" y="1254383"/>
                    <a:pt x="1778755" y="1355534"/>
                    <a:pt x="1653979" y="1355534"/>
                  </a:cubicBezTo>
                  <a:lnTo>
                    <a:pt x="225927" y="1355534"/>
                  </a:lnTo>
                  <a:cubicBezTo>
                    <a:pt x="101151" y="1355534"/>
                    <a:pt x="0" y="1254383"/>
                    <a:pt x="0" y="1129607"/>
                  </a:cubicBezTo>
                  <a:lnTo>
                    <a:pt x="0" y="22592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8278230"/>
                <a:satOff val="33176"/>
                <a:lumOff val="7190"/>
                <a:alphaOff val="0"/>
              </a:schemeClr>
            </a:fillRef>
            <a:effectRef idx="0">
              <a:schemeClr val="accent5">
                <a:hueOff val="-8278230"/>
                <a:satOff val="33176"/>
                <a:lumOff val="719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132" tIns="127132" rIns="127132" bIns="12713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интонация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026287" y="980011"/>
              <a:ext cx="5115262" cy="51152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708" y="2439960"/>
                  </a:moveTo>
                  <a:arcTo wR="2557631" hR="2557631" stAng="10958219" swAng="1197075"/>
                </a:path>
              </a:pathLst>
            </a:custGeom>
            <a:noFill/>
          </p:spPr>
          <p:style>
            <a:lnRef idx="1">
              <a:schemeClr val="accent5">
                <a:hueOff val="-8278230"/>
                <a:satOff val="33176"/>
                <a:lumOff val="7190"/>
                <a:alphaOff val="0"/>
              </a:schemeClr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олилиния 16"/>
            <p:cNvSpPr/>
            <p:nvPr/>
          </p:nvSpPr>
          <p:spPr>
            <a:xfrm>
              <a:off x="1475656" y="1339068"/>
              <a:ext cx="2217251" cy="1207833"/>
            </a:xfrm>
            <a:custGeom>
              <a:avLst/>
              <a:gdLst>
                <a:gd name="connsiteX0" fmla="*/ 0 w 2217251"/>
                <a:gd name="connsiteY0" fmla="*/ 201310 h 1207833"/>
                <a:gd name="connsiteX1" fmla="*/ 201310 w 2217251"/>
                <a:gd name="connsiteY1" fmla="*/ 0 h 1207833"/>
                <a:gd name="connsiteX2" fmla="*/ 2015941 w 2217251"/>
                <a:gd name="connsiteY2" fmla="*/ 0 h 1207833"/>
                <a:gd name="connsiteX3" fmla="*/ 2217251 w 2217251"/>
                <a:gd name="connsiteY3" fmla="*/ 201310 h 1207833"/>
                <a:gd name="connsiteX4" fmla="*/ 2217251 w 2217251"/>
                <a:gd name="connsiteY4" fmla="*/ 1006523 h 1207833"/>
                <a:gd name="connsiteX5" fmla="*/ 2015941 w 2217251"/>
                <a:gd name="connsiteY5" fmla="*/ 1207833 h 1207833"/>
                <a:gd name="connsiteX6" fmla="*/ 201310 w 2217251"/>
                <a:gd name="connsiteY6" fmla="*/ 1207833 h 1207833"/>
                <a:gd name="connsiteX7" fmla="*/ 0 w 2217251"/>
                <a:gd name="connsiteY7" fmla="*/ 1006523 h 1207833"/>
                <a:gd name="connsiteX8" fmla="*/ 0 w 2217251"/>
                <a:gd name="connsiteY8" fmla="*/ 201310 h 120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7251" h="1207833">
                  <a:moveTo>
                    <a:pt x="0" y="201310"/>
                  </a:moveTo>
                  <a:cubicBezTo>
                    <a:pt x="0" y="90130"/>
                    <a:pt x="90130" y="0"/>
                    <a:pt x="201310" y="0"/>
                  </a:cubicBezTo>
                  <a:lnTo>
                    <a:pt x="2015941" y="0"/>
                  </a:lnTo>
                  <a:cubicBezTo>
                    <a:pt x="2127121" y="0"/>
                    <a:pt x="2217251" y="90130"/>
                    <a:pt x="2217251" y="201310"/>
                  </a:cubicBezTo>
                  <a:lnTo>
                    <a:pt x="2217251" y="1006523"/>
                  </a:lnTo>
                  <a:cubicBezTo>
                    <a:pt x="2217251" y="1117703"/>
                    <a:pt x="2127121" y="1207833"/>
                    <a:pt x="2015941" y="1207833"/>
                  </a:cubicBezTo>
                  <a:lnTo>
                    <a:pt x="201310" y="1207833"/>
                  </a:lnTo>
                  <a:cubicBezTo>
                    <a:pt x="90130" y="1207833"/>
                    <a:pt x="0" y="1117703"/>
                    <a:pt x="0" y="1006523"/>
                  </a:cubicBezTo>
                  <a:lnTo>
                    <a:pt x="0" y="20131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922" tIns="119922" rIns="119922" bIns="11992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звукопроизношение</a:t>
              </a:r>
              <a:endParaRPr lang="ru-RU" sz="1600" b="1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2026287" y="980011"/>
              <a:ext cx="5115262" cy="51152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56054" y="355955"/>
                  </a:moveTo>
                  <a:arcTo wR="2557631" hR="2557631" stAng="14364567" swAng="803145"/>
                </a:path>
              </a:pathLst>
            </a:custGeom>
            <a:noFill/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Овал 2"/>
          <p:cNvSpPr/>
          <p:nvPr/>
        </p:nvSpPr>
        <p:spPr>
          <a:xfrm>
            <a:off x="3275856" y="2492896"/>
            <a:ext cx="2664296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28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772816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полянке теремок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(ладошки соединяем домиком)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дверь закрыта на замок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(пальцы сомкнуты в "замок")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 трубы идет дымок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(сомкнуть пальцы в колечки)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вокруг терема забор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(руки перед собой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пальцы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прямые и сомкнутые)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чтобы не забрался вор.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тук-тук-тук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тук-тук-тук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(кулачок стучит по ладони)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Открывайте, 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ваш друг!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(Руки развести в стороны)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700384"/>
            <a:ext cx="83148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Речевые игры с детьми по сказке «Теремок»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Младший возраст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ds02.infourok.ru/uploads/ex/0770/000585af-6352ecb4/hello_html_7ad2c575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5" b="99471" l="1235" r="998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73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980728"/>
            <a:ext cx="2071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«Кто как кричит? 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3114" y="660243"/>
            <a:ext cx="2282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«Волшебный кубик»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05927" y="4437112"/>
            <a:ext cx="1747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Игра «Да — нет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40394" y="3429000"/>
            <a:ext cx="325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Игра</a:t>
            </a:r>
            <a:r>
              <a:rPr lang="ru-RU" dirty="0"/>
              <a:t> «</a:t>
            </a:r>
            <a:r>
              <a:rPr lang="ru-RU" b="1" dirty="0"/>
              <a:t>Кто сначала, кто потом»</a:t>
            </a:r>
            <a:endParaRPr lang="ru-RU" dirty="0"/>
          </a:p>
        </p:txBody>
      </p:sp>
      <p:pic>
        <p:nvPicPr>
          <p:cNvPr id="18434" name="Picture 2" descr="http://witchintheworld.com/wp-content/uploads/2016/05/green-cub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363" y="1165394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i1.wp.com/edu.likenul.com/tw_files2/urls_2/91/d-90105/90105_html_m409c8aa2.pn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444" b="98889" l="13056" r="94722"/>
                    </a14:imgEffect>
                  </a14:imgLayer>
                </a14:imgProps>
              </a:ext>
            </a:extLst>
          </a:blip>
          <a:srcRect l="13216" r="4846" b="1542"/>
          <a:stretch>
            <a:fillRect/>
          </a:stretch>
        </p:blipFill>
        <p:spPr bwMode="auto">
          <a:xfrm>
            <a:off x="6209073" y="1100756"/>
            <a:ext cx="713787" cy="111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avatars.mds.yandex.net/get-pdb/1369813/6f67aa09-b505-4043-b071-01d200b9fce5/s1200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64" l="436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299751">
            <a:off x="5792651" y="2020653"/>
            <a:ext cx="776937" cy="1120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avatars.mds.yandex.net/get-pdb/2418935/3004d921-5eb0-43b3-a09e-2185b8478358/s1200"/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13302" y="2058827"/>
            <a:ext cx="830825" cy="88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main-cdn.goods.ru/big1/hlr-system/1665616414/100023966468b0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0699" y="1484784"/>
            <a:ext cx="2374566" cy="26783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436" name="Picture 4" descr="https://avatars.mds.yandex.net/get-pdb/2834545/b972b77c-3527-47e2-bacf-57de44346da2/s1200?webp=fals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41707"/>
            <a:ext cx="4821322" cy="26609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692696"/>
            <a:ext cx="3147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«Я назову, а вы продолжите»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73610" y="692696"/>
            <a:ext cx="1826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«Один и много»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85843" y="3429000"/>
            <a:ext cx="1742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«Найди маму»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268760"/>
            <a:ext cx="3003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Мышка - … (норушка)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Лягушка - … (квакушка)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Зайчик - …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побегайчик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Лисичка - … (сестричка)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Волчок - (Серый бочок)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Медведь - … (косолапый)</a:t>
            </a:r>
          </a:p>
        </p:txBody>
      </p:sp>
      <p:pic>
        <p:nvPicPr>
          <p:cNvPr id="7" name="Рисунок 6" descr="https://avatars.mds.yandex.net/get-pdb/2418935/3004d921-5eb0-43b3-a09e-2185b8478358/s120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49954" y="1265770"/>
            <a:ext cx="830825" cy="88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vatars.mds.yandex.net/get-pdb/2418935/3004d921-5eb0-43b3-a09e-2185b8478358/s120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229341" y="1281794"/>
            <a:ext cx="830825" cy="88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vatars.mds.yandex.net/get-pdb/2418935/3004d921-5eb0-43b3-a09e-2185b8478358/s120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1047" y="1281794"/>
            <a:ext cx="830825" cy="88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avatars.mds.yandex.net/get-pdb/2418935/3004d921-5eb0-43b3-a09e-2185b8478358/s120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783236" y="1301587"/>
            <a:ext cx="830825" cy="88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1.wp.com/edu.likenul.com/tw_files2/urls_2/91/d-90105/90105_html_m409c8aa2.pn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44" b="98889" l="13056" r="94722"/>
                    </a14:imgEffect>
                  </a14:imgLayer>
                </a14:imgProps>
              </a:ext>
            </a:extLst>
          </a:blip>
          <a:srcRect l="13216" r="4846" b="1542"/>
          <a:stretch>
            <a:fillRect/>
          </a:stretch>
        </p:blipFill>
        <p:spPr bwMode="auto">
          <a:xfrm>
            <a:off x="5082840" y="2277907"/>
            <a:ext cx="713787" cy="111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1.wp.com/edu.likenul.com/tw_files2/urls_2/91/d-90105/90105_html_m409c8aa2.pn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44" b="98889" l="13056" r="94722"/>
                    </a14:imgEffect>
                  </a14:imgLayer>
                </a14:imgProps>
              </a:ext>
            </a:extLst>
          </a:blip>
          <a:srcRect l="13216" r="4846" b="1542"/>
          <a:stretch>
            <a:fillRect/>
          </a:stretch>
        </p:blipFill>
        <p:spPr bwMode="auto">
          <a:xfrm>
            <a:off x="6273214" y="2257006"/>
            <a:ext cx="713787" cy="111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i1.wp.com/edu.likenul.com/tw_files2/urls_2/91/d-90105/90105_html_m409c8aa2.pn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44" b="98889" l="13056" r="94722"/>
                    </a14:imgEffect>
                  </a14:imgLayer>
                </a14:imgProps>
              </a:ext>
            </a:extLst>
          </a:blip>
          <a:srcRect l="13216" r="4846" b="1542"/>
          <a:stretch>
            <a:fillRect/>
          </a:stretch>
        </p:blipFill>
        <p:spPr bwMode="auto">
          <a:xfrm>
            <a:off x="7052203" y="2257006"/>
            <a:ext cx="713787" cy="111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i1.wp.com/edu.likenul.com/tw_files2/urls_2/91/d-90105/90105_html_m409c8aa2.pn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44" b="98889" l="13056" r="94722"/>
                    </a14:imgEffect>
                  </a14:imgLayer>
                </a14:imgProps>
              </a:ext>
            </a:extLst>
          </a:blip>
          <a:srcRect l="13216" r="4846" b="1542"/>
          <a:stretch>
            <a:fillRect/>
          </a:stretch>
        </p:blipFill>
        <p:spPr bwMode="auto">
          <a:xfrm>
            <a:off x="7870878" y="2317567"/>
            <a:ext cx="713787" cy="111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avatars.mds.yandex.net/get-pdb/2864080/82c028a8-914e-42d0-b2c3-55c8f64300a4/s1200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419" b="82966" l="15451" r="572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64" t="9418" r="43205" b="18037"/>
          <a:stretch/>
        </p:blipFill>
        <p:spPr bwMode="auto">
          <a:xfrm>
            <a:off x="755576" y="3798332"/>
            <a:ext cx="1124500" cy="14449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avatars.mds.yandex.net/get-pdb/2864080/82c028a8-914e-42d0-b2c3-55c8f64300a4/s1200"/>
          <p:cNvPicPr/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0261" b="78958" l="59514" r="881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57" t="30060" r="11874" b="20842"/>
          <a:stretch/>
        </p:blipFill>
        <p:spPr bwMode="auto">
          <a:xfrm>
            <a:off x="7870878" y="4232177"/>
            <a:ext cx="789712" cy="11657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mirmam24.ru/wp-content/uploads/2017/06/92711360_large_Y13.jpg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2826" b="84770" l="12589" r="580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91" t="13427" r="41774" b="14629"/>
          <a:stretch/>
        </p:blipFill>
        <p:spPr bwMode="auto">
          <a:xfrm>
            <a:off x="2323990" y="4521790"/>
            <a:ext cx="1506850" cy="18667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ttps://mirmam24.ru/wp-content/uploads/2017/06/92711360_large_Y13.jpg"/>
          <p:cNvPicPr/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5451" b="79559" l="57368" r="866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54" t="25451" r="13161" b="21242"/>
          <a:stretch/>
        </p:blipFill>
        <p:spPr bwMode="auto">
          <a:xfrm>
            <a:off x="6858515" y="4815047"/>
            <a:ext cx="983357" cy="14108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https://im0-tub-ru.yandex.net/i?id=6c4824b05fac2ace1a8dcdc784a7516a-l&amp;n=13"/>
          <p:cNvPicPr/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640" b="92807" l="9704" r="910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05" r="54911" b="6032"/>
          <a:stretch/>
        </p:blipFill>
        <p:spPr bwMode="auto">
          <a:xfrm>
            <a:off x="4182045" y="4580011"/>
            <a:ext cx="1067941" cy="17502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ttps://im0-tub-ru.yandex.net/i?id=6c4824b05fac2ace1a8dcdc784a7516a-l&amp;n=13"/>
          <p:cNvPicPr/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2042" b="80278" l="58580" r="934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99" t="22042" r="6508" b="18561"/>
          <a:stretch/>
        </p:blipFill>
        <p:spPr bwMode="auto">
          <a:xfrm>
            <a:off x="5514899" y="5169438"/>
            <a:ext cx="1129854" cy="10428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9552" y="980728"/>
            <a:ext cx="4752528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Теремок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чистом поле теремок, был ни низок ни высок. («Веер»)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Звери разные в нем жили, жили дружно, не тужили. («Здравствуй»)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Там и муха, и лягушка, зайчик с лисонькой –подружкой,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Ёж колючий, серый волк – в дружбе знали они толк. («Колечки»)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набрел на теремок мишка косолапый («Замок»), поворачивать его вправо-влево),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Раздавил он теремок, своей огромной лапой («Лучики»)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Звери очень испугались, поскорее разбежались («Волны)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потом собрались снова, чтоб построить терем новый. («Здравствуй»)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нем живут теперь все вместе, и поют такие песни («Колечки»)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Стоит в поле теремок, он ни низок, ни высок..(«Веер»)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00739" y="545652"/>
            <a:ext cx="44039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Средний дошкольный  возраст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s://i.pinimg.com/736x/79/df/cf/79dfcf59fedc1565f648c936af29cd3e--animale-for-kid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1196751"/>
            <a:ext cx="3318470" cy="412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03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9807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 «Как еще можно назвать».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802616"/>
            <a:ext cx="2770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«Сравни разных зверят».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38839" y="3069483"/>
            <a:ext cx="2571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«Сказочная путаница».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65364" y="3244334"/>
            <a:ext cx="3413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«Кто больше назовет действий»</a:t>
            </a:r>
            <a:endParaRPr lang="ru-RU" dirty="0"/>
          </a:p>
        </p:txBody>
      </p:sp>
      <p:pic>
        <p:nvPicPr>
          <p:cNvPr id="7" name="Рисунок 6" descr="https://tipik.ru/wp-content/uploads/2019/10/%D0%A1%D0%B5%D1%80%D0%B8%D1%8F-%D0%BA%D0%B0%D1%80%D1%82%D0%B8%D0%BD%D0%BE%D0%BA-%D0%BA-%D1%81%D0%BA%D0%B0%D0%B7%D0%BA%D0%B5-%D0%A2%D0%B5%D1%80%D0%B5%D0%BC%D0%BE%D0%BA011.jpg"/>
          <p:cNvPicPr/>
          <p:nvPr/>
        </p:nvPicPr>
        <p:blipFill rotWithShape="1">
          <a:blip r:embed="rId3"/>
          <a:srcRect l="4589" t="10792" r="3346" b="3154"/>
          <a:stretch/>
        </p:blipFill>
        <p:spPr bwMode="auto">
          <a:xfrm>
            <a:off x="657073" y="3470040"/>
            <a:ext cx="3735325" cy="226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s02.infourok.ru/uploads/ex/0be3/0003b562-df1cb1e8/hello_html_m62beb5ca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20272" y="3515370"/>
            <a:ext cx="1460715" cy="1968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1.wp.com/edu.likenul.com/tw_files2/urls_2/91/d-90105/90105_html_m409c8aa2.pn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444" b="98889" l="13056" r="94722"/>
                    </a14:imgEffect>
                  </a14:imgLayer>
                </a14:imgProps>
              </a:ext>
            </a:extLst>
          </a:blip>
          <a:srcRect l="13216" r="4846" b="1542"/>
          <a:stretch>
            <a:fillRect/>
          </a:stretch>
        </p:blipFill>
        <p:spPr bwMode="auto">
          <a:xfrm>
            <a:off x="5363695" y="3515370"/>
            <a:ext cx="1388328" cy="205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main-cdn.goods.ru/big1/hlr-system/1665616414/100023966468b0.jp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40" b="97614" l="9990" r="92070"/>
                    </a14:imgEffect>
                  </a14:imgLayer>
                </a14:imgProps>
              </a:ext>
            </a:extLst>
          </a:blip>
          <a:srcRect l="32761" t="43873" r="22838"/>
          <a:stretch/>
        </p:blipFill>
        <p:spPr bwMode="auto">
          <a:xfrm>
            <a:off x="5117457" y="1187507"/>
            <a:ext cx="1634566" cy="23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avatars.mds.yandex.net/get-pdb/1369813/6f67aa09-b505-4043-b071-01d200b9fce5/s1200"/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464" l="436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67927" y="2044121"/>
            <a:ext cx="776937" cy="1120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7236296" y="2406022"/>
            <a:ext cx="6191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https://avatars.mds.yandex.net/get-pdb/2418935/3004d921-5eb0-43b3-a09e-2185b8478358/s1200"/>
          <p:cNvPicPr/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663788" y="1628800"/>
            <a:ext cx="936104" cy="115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main-cdn.goods.ru/big1/hlr-system/1665616414/100023966468b0.jpg"/>
          <p:cNvPicPr/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89" b="42942" l="31411" r="64058"/>
                    </a14:imgEffect>
                  </a14:imgLayer>
                </a14:imgProps>
              </a:ext>
            </a:extLst>
          </a:blip>
          <a:srcRect l="30789" t="1498" r="35964" b="55306"/>
          <a:stretch/>
        </p:blipFill>
        <p:spPr bwMode="auto">
          <a:xfrm>
            <a:off x="1238839" y="1291615"/>
            <a:ext cx="1403565" cy="18324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d07/00038f76-a8656812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66815" y="570725"/>
            <a:ext cx="1391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«Чей хвост»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20071" y="548680"/>
            <a:ext cx="3232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Дидактическая игра «Прятки»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4221088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«Маски».</a:t>
            </a:r>
            <a:endParaRPr lang="ru-RU" dirty="0"/>
          </a:p>
        </p:txBody>
      </p:sp>
      <p:pic>
        <p:nvPicPr>
          <p:cNvPr id="14338" name="Picture 2" descr="https://ds04.infourok.ru/uploads/ex/04b8/0017f987-ed624d7b/img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" t="22049" r="9266" b="9255"/>
          <a:stretch/>
        </p:blipFill>
        <p:spPr bwMode="auto">
          <a:xfrm>
            <a:off x="769957" y="1627925"/>
            <a:ext cx="3255328" cy="21230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.pinimg.com/originals/0e/f2/25/0ef225bcedfa984886eae41f0fb6a7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57" y="4391874"/>
            <a:ext cx="137992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avatars.mds.yandex.net/get-pdb/2493246/d503cf01-2492-4008-8638-c4b8913b6914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744" y="4640336"/>
            <a:ext cx="2114989" cy="126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s://avatars.mds.yandex.net/get-pdb/2194869/547c8900-bf49-4171-aaf1-270c29676925/s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91874"/>
            <a:ext cx="2086875" cy="164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s://avatars.mds.yandex.net/get-pdb/1365483/e3a94f05-ac0f-4f4e-aaff-d69b3aedc762/s12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896" y="1246238"/>
            <a:ext cx="4241671" cy="297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29586" y="2174796"/>
            <a:ext cx="434502" cy="29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2174796"/>
            <a:ext cx="434502" cy="29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24128" y="2668037"/>
            <a:ext cx="434502" cy="29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https://i1.wp.com/edu.likenul.com/tw_files2/urls_2/91/d-90105/90105_html_m409c8aa2.pn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444" b="98889" l="13056" r="94722"/>
                    </a14:imgEffect>
                  </a14:imgLayer>
                </a14:imgProps>
              </a:ext>
            </a:extLst>
          </a:blip>
          <a:srcRect l="13216" r="4846" b="1542"/>
          <a:stretch>
            <a:fillRect/>
          </a:stretch>
        </p:blipFill>
        <p:spPr bwMode="auto">
          <a:xfrm>
            <a:off x="5973688" y="2015416"/>
            <a:ext cx="1138714" cy="163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.pinimg.com/736x/d3/44/66/d344666e3523a209ec40749398580d26.jpg"/>
          <p:cNvPicPr/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88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689" y="1093530"/>
            <a:ext cx="2019300" cy="26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4978389" y="2668037"/>
            <a:ext cx="434502" cy="29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961949" y="3138656"/>
            <a:ext cx="434502" cy="3623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756437" y="3138656"/>
            <a:ext cx="434502" cy="3623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364088" y="1628800"/>
            <a:ext cx="434502" cy="29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https://avatars.mds.yandex.net/get-pdb/2418935/3004d921-5eb0-43b3-a09e-2185b8478358/s1200"/>
          <p:cNvPicPr/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66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740352" y="3210736"/>
            <a:ext cx="830825" cy="88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main-cdn.goods.ru/big1/hlr-system/1665616414/100023966468b0.jpg"/>
          <p:cNvPicPr/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9" b="42942" l="31411" r="64058"/>
                    </a14:imgEffect>
                  </a14:imgLayer>
                </a14:imgProps>
              </a:ext>
            </a:extLst>
          </a:blip>
          <a:srcRect l="30789" t="1498" r="35964" b="55306"/>
          <a:stretch/>
        </p:blipFill>
        <p:spPr bwMode="auto">
          <a:xfrm>
            <a:off x="6678763" y="2319968"/>
            <a:ext cx="701782" cy="11055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012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</TotalTime>
  <Words>333</Words>
  <Application>Microsoft Office PowerPoint</Application>
  <PresentationFormat>Экран (4:3)</PresentationFormat>
  <Paragraphs>87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</dc:creator>
  <cp:lastModifiedBy>натали</cp:lastModifiedBy>
  <cp:revision>24</cp:revision>
  <dcterms:created xsi:type="dcterms:W3CDTF">2020-02-23T07:23:00Z</dcterms:created>
  <dcterms:modified xsi:type="dcterms:W3CDTF">2020-02-24T14:49:29Z</dcterms:modified>
</cp:coreProperties>
</file>