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56" r:id="rId3"/>
    <p:sldId id="257" r:id="rId4"/>
    <p:sldId id="271" r:id="rId5"/>
    <p:sldId id="263" r:id="rId6"/>
    <p:sldId id="272" r:id="rId7"/>
    <p:sldId id="260" r:id="rId8"/>
    <p:sldId id="258" r:id="rId9"/>
    <p:sldId id="259" r:id="rId10"/>
    <p:sldId id="262" r:id="rId11"/>
    <p:sldId id="261" r:id="rId12"/>
    <p:sldId id="264" r:id="rId13"/>
    <p:sldId id="265" r:id="rId14"/>
    <p:sldId id="266" r:id="rId15"/>
    <p:sldId id="267" r:id="rId16"/>
    <p:sldId id="268" r:id="rId17"/>
    <p:sldId id="270" r:id="rId18"/>
    <p:sldId id="273" r:id="rId1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5" d="100"/>
          <a:sy n="115" d="100"/>
        </p:scale>
        <p:origin x="-960" y="-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B8FE7E-2D4F-4D82-94B9-701D7BB63EF6}" type="datetimeFigureOut">
              <a:rPr lang="ru-RU"/>
              <a:pPr>
                <a:defRPr/>
              </a:pPr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12FBD4-93A5-4271-8005-138FD3C38EE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60C4F-9325-419C-9A6A-A8CD09972A89}" type="datetimeFigureOut">
              <a:rPr lang="ru-RU"/>
              <a:pPr>
                <a:defRPr/>
              </a:pPr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D07099-644F-4ACE-8D19-B7E4F5C921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90BE75-C0F3-484C-A8BC-7CD47C953B79}" type="datetimeFigureOut">
              <a:rPr lang="ru-RU"/>
              <a:pPr>
                <a:defRPr/>
              </a:pPr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06F95-C9A6-4E4D-A5B1-3D05894B1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0C8EE8-3FDD-4E51-8DDF-2D482157902A}" type="datetimeFigureOut">
              <a:rPr lang="ru-RU"/>
              <a:pPr>
                <a:defRPr/>
              </a:pPr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F1188C-87B7-4ACD-BB60-08F5176A20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36C54-1998-4869-9CEA-574EF244EE07}" type="datetimeFigureOut">
              <a:rPr lang="ru-RU"/>
              <a:pPr>
                <a:defRPr/>
              </a:pPr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47DB6-31C2-4B2A-ACDF-2262AC2406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97A89A-7A3F-4B02-BE0D-A8F3AA1F78E3}" type="datetimeFigureOut">
              <a:rPr lang="ru-RU"/>
              <a:pPr>
                <a:defRPr/>
              </a:pPr>
              <a:t>20.10.2019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7E0DE-0A71-4B17-B720-90D84CDCCE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AF1C3-5688-4B69-8E26-4ADFE62BD021}" type="datetimeFigureOut">
              <a:rPr lang="ru-RU"/>
              <a:pPr>
                <a:defRPr/>
              </a:pPr>
              <a:t>20.10.2019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2CAD1C-30E4-430B-B959-FAF5813C1A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D23B-077E-407F-BB88-B54BDF6B35CE}" type="datetimeFigureOut">
              <a:rPr lang="ru-RU"/>
              <a:pPr>
                <a:defRPr/>
              </a:pPr>
              <a:t>20.10.2019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AA9B1D-F009-475C-8B98-F5F2EFFD7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A0117-1E22-4D61-838F-12FF21E5AF91}" type="datetimeFigureOut">
              <a:rPr lang="ru-RU"/>
              <a:pPr>
                <a:defRPr/>
              </a:pPr>
              <a:t>20.10.2019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1F9BA9-17C6-4C3C-B0D1-523254227D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326D9-7C79-47B1-B0FE-34C61A1D30E5}" type="datetimeFigureOut">
              <a:rPr lang="ru-RU"/>
              <a:pPr>
                <a:defRPr/>
              </a:pPr>
              <a:t>20.10.2019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AEEE5-9623-4825-BB57-C986B41DAC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4718050" y="993775"/>
            <a:ext cx="1847850" cy="1530350"/>
            <a:chOff x="4718762" y="993075"/>
            <a:chExt cx="1847138" cy="1530439"/>
          </a:xfrm>
        </p:grpSpPr>
        <p:sp>
          <p:nvSpPr>
            <p:cNvPr id="6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7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8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9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0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1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2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sp>
          <p:nvSpPr>
            <p:cNvPr id="13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 rtlCol="0">
            <a:normAutofit/>
          </a:bodyPr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14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9F3B67-4EE4-4FB9-B2C3-982B87B90195}" type="datetimeFigureOut">
              <a:rPr lang="ru-RU"/>
              <a:pPr>
                <a:defRPr/>
              </a:pPr>
              <a:t>20.10.2019</a:t>
            </a:fld>
            <a:endParaRPr lang="ru-RU"/>
          </a:p>
        </p:txBody>
      </p:sp>
      <p:sp>
        <p:nvSpPr>
          <p:cNvPr id="15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82BBA4-E8BD-43F7-84C7-3528FCB5D9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34"/>
          <p:cNvGrpSpPr>
            <a:grpSpLocks/>
          </p:cNvGrpSpPr>
          <p:nvPr/>
        </p:nvGrpSpPr>
        <p:grpSpPr bwMode="auto">
          <a:xfrm>
            <a:off x="0" y="0"/>
            <a:ext cx="9251950" cy="6858000"/>
            <a:chOff x="-9" y="-16"/>
            <a:chExt cx="9252346" cy="6858038"/>
          </a:xfrm>
        </p:grpSpPr>
        <p:grpSp>
          <p:nvGrpSpPr>
            <p:cNvPr id="1032" name="Group 638"/>
            <p:cNvGrpSpPr>
              <a:grpSpLocks/>
            </p:cNvGrpSpPr>
            <p:nvPr/>
          </p:nvGrpSpPr>
          <p:grpSpPr bwMode="auto"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3" name="Group 669"/>
            <p:cNvGrpSpPr>
              <a:grpSpLocks/>
            </p:cNvGrpSpPr>
            <p:nvPr/>
          </p:nvGrpSpPr>
          <p:grpSpPr bwMode="auto"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318" y="3703642"/>
                <a:ext cx="1588" cy="15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latin typeface="+mn-lt"/>
                  <a:cs typeface="+mn-cs"/>
                </a:endParaRPr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  <p:grpSp>
          <p:nvGrpSpPr>
            <p:cNvPr id="1034" name="Group 715"/>
            <p:cNvGrpSpPr>
              <a:grpSpLocks/>
            </p:cNvGrpSpPr>
            <p:nvPr/>
          </p:nvGrpSpPr>
          <p:grpSpPr bwMode="auto"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/>
                </a:extLst>
              </p:spPr>
              <p:txBody>
                <a:bodyPr/>
                <a:lstStyle/>
                <a:p>
                  <a:pPr defTabSz="457200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latin typeface="+mn-lt"/>
                    <a:cs typeface="+mn-cs"/>
                  </a:endParaRPr>
                </a:p>
              </p:txBody>
            </p:sp>
          </p:grpSp>
        </p:grpSp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009650" y="676275"/>
            <a:ext cx="71247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009650" y="1806575"/>
            <a:ext cx="7124700" cy="405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13" y="59515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ACED51-C12B-418B-9099-55624D42CE41}" type="datetimeFigureOut">
              <a:rPr lang="ru-RU"/>
              <a:pPr>
                <a:defRPr/>
              </a:pPr>
              <a:t>20.10.2019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1100" y="5951538"/>
            <a:ext cx="5256213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3088" y="5951538"/>
            <a:ext cx="608012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80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7B66573-D522-4E97-A4D0-DA8C5F3B79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72" r:id="rId9"/>
    <p:sldLayoutId id="2147483663" r:id="rId10"/>
    <p:sldLayoutId id="2147483662" r:id="rId11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3200" kern="1200">
          <a:solidFill>
            <a:srgbClr val="404040"/>
          </a:solidFill>
          <a:latin typeface="+mj-lt"/>
          <a:ea typeface="+mj-ea"/>
          <a:cs typeface="Trebuchet MS"/>
        </a:defRPr>
      </a:lvl1pPr>
      <a:lvl2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3200">
          <a:solidFill>
            <a:srgbClr val="404040"/>
          </a:solidFill>
          <a:latin typeface="Verdan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ts val="600"/>
        </a:spcAft>
        <a:buClr>
          <a:srgbClr val="404040"/>
        </a:buClr>
        <a:buFont typeface="Wingdings 2" pitchFamily="18" charset="2"/>
        <a:buChar char="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audio" Target="NULL" TargetMode="Externa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b="1" smtClean="0">
                <a:solidFill>
                  <a:srgbClr val="5D0DA5"/>
                </a:solidFill>
              </a:rPr>
              <a:t>ТЕТР МАСОК</a:t>
            </a:r>
          </a:p>
        </p:txBody>
      </p:sp>
      <p:sp>
        <p:nvSpPr>
          <p:cNvPr id="13322" name="Rectangle 10"/>
          <p:cNvSpPr>
            <a:spLocks noGrp="1"/>
          </p:cNvSpPr>
          <p:nvPr>
            <p:ph type="subTitle" idx="4294967295"/>
          </p:nvPr>
        </p:nvSpPr>
        <p:spPr>
          <a:xfrm>
            <a:off x="2484438" y="5229225"/>
            <a:ext cx="5975350" cy="1368425"/>
          </a:xfrm>
        </p:spPr>
        <p:txBody>
          <a:bodyPr/>
          <a:lstStyle/>
          <a:p>
            <a:pPr marL="0" indent="0" algn="ctr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</a:rPr>
              <a:t>Выполнила:  воспитатель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</a:rPr>
              <a:t>ГБДОУ «Детский сад№48»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b="1" smtClean="0">
                <a:latin typeface="Times New Roman" pitchFamily="18" charset="0"/>
              </a:rPr>
              <a:t>Ключка О.В.</a:t>
            </a:r>
          </a:p>
        </p:txBody>
      </p:sp>
      <p:pic>
        <p:nvPicPr>
          <p:cNvPr id="13315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549275"/>
            <a:ext cx="6548438" cy="4248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8288" y="4891088"/>
            <a:ext cx="21717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Рисунок 5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119788">
            <a:off x="5711825" y="284163"/>
            <a:ext cx="3171825" cy="214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188913"/>
            <a:ext cx="7124700" cy="936625"/>
          </a:xfrm>
        </p:spPr>
        <p:txBody>
          <a:bodyPr>
            <a:noAutofit/>
          </a:bodyPr>
          <a:lstStyle/>
          <a:p>
            <a:r>
              <a:rPr lang="ru-RU" b="1" smtClean="0">
                <a:solidFill>
                  <a:srgbClr val="5D0DA5"/>
                </a:solidFill>
              </a:rPr>
              <a:t>Виды масок</a:t>
            </a:r>
          </a:p>
        </p:txBody>
      </p:sp>
      <p:pic>
        <p:nvPicPr>
          <p:cNvPr id="2253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3925"/>
            <a:ext cx="497205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56100" y="1773238"/>
            <a:ext cx="47879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2" name="Рисунок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-365125" y="3989388"/>
            <a:ext cx="4721225" cy="286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355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525" y="0"/>
            <a:ext cx="428625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19475" y="1196975"/>
            <a:ext cx="5530850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>
          <a:xfrm>
            <a:off x="250825" y="676275"/>
            <a:ext cx="8642350" cy="923925"/>
          </a:xfrm>
        </p:spPr>
        <p:txBody>
          <a:bodyPr/>
          <a:lstStyle/>
          <a:p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Воспитанникам с развитыми ручными умениями можно предложить более сложную и творческую работу по изготовлению и украшению основы маски дополнительными материалами или с помощью нетрадиционных техник рисования, аппликации (бисер, вата, ткань, декоративный рисунок, пластилинография,  квиллинг, ниткография, батик и т. д.).</a:t>
            </a:r>
          </a:p>
        </p:txBody>
      </p:sp>
      <p:pic>
        <p:nvPicPr>
          <p:cNvPr id="2457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05038"/>
            <a:ext cx="7775575" cy="352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3"/>
          <p:cNvSpPr>
            <a:spLocks noChangeArrowheads="1"/>
          </p:cNvSpPr>
          <p:nvPr/>
        </p:nvSpPr>
        <p:spPr bwMode="auto">
          <a:xfrm>
            <a:off x="1835150" y="5911850"/>
            <a:ext cx="51847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Verdana" pitchFamily="34" charset="0"/>
              </a:rPr>
              <a:t>Оформление масок из картона ватой по силам даже воспитанникам младшей группы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395288" y="0"/>
            <a:ext cx="8497887" cy="1600200"/>
          </a:xfrm>
        </p:spPr>
        <p:txBody>
          <a:bodyPr/>
          <a:lstStyle/>
          <a:p>
            <a:r>
              <a:rPr lang="ru-RU" sz="2800" b="1" smtClean="0">
                <a:latin typeface="Times New Roman" pitchFamily="18" charset="0"/>
                <a:cs typeface="Times New Roman" pitchFamily="18" charset="0"/>
              </a:rPr>
              <a:t>Демонстрация презентации о происхождении и истории театральных масок повысить мотивацию детей к деятельности</a:t>
            </a:r>
          </a:p>
        </p:txBody>
      </p:sp>
      <p:pic>
        <p:nvPicPr>
          <p:cNvPr id="2560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628775"/>
            <a:ext cx="7993063" cy="4824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Заголовок 1"/>
          <p:cNvSpPr>
            <a:spLocks noGrp="1"/>
          </p:cNvSpPr>
          <p:nvPr>
            <p:ph type="title"/>
          </p:nvPr>
        </p:nvSpPr>
        <p:spPr>
          <a:xfrm>
            <a:off x="539750" y="115888"/>
            <a:ext cx="8064500" cy="1296987"/>
          </a:xfrm>
        </p:spPr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игры-драматизации по мотивам литературных произведений и сказок</a:t>
            </a:r>
          </a:p>
        </p:txBody>
      </p:sp>
      <p:pic>
        <p:nvPicPr>
          <p:cNvPr id="26626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25563"/>
            <a:ext cx="773112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Прямоугольник 3"/>
          <p:cNvSpPr>
            <a:spLocks noChangeArrowheads="1"/>
          </p:cNvSpPr>
          <p:nvPr/>
        </p:nvSpPr>
        <p:spPr bwMode="auto">
          <a:xfrm>
            <a:off x="1042988" y="5805488"/>
            <a:ext cx="64087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Драматизации по мотивам сказок развивают воображение и артистические способности детей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755650" y="115888"/>
            <a:ext cx="7378700" cy="1296987"/>
          </a:xfrm>
        </p:spPr>
        <p:txBody>
          <a:bodyPr/>
          <a:lstStyle/>
          <a:p>
            <a:r>
              <a:rPr lang="ru-RU" smtClean="0"/>
              <a:t>подвижные, музыкальные, дидактические игры, например:</a:t>
            </a:r>
          </a:p>
        </p:txBody>
      </p:sp>
      <p:pic>
        <p:nvPicPr>
          <p:cNvPr id="2765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38400" y="1828800"/>
            <a:ext cx="4267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Прямоугольник 3"/>
          <p:cNvSpPr>
            <a:spLocks noChangeArrowheads="1"/>
          </p:cNvSpPr>
          <p:nvPr/>
        </p:nvSpPr>
        <p:spPr bwMode="auto">
          <a:xfrm>
            <a:off x="1258888" y="5516563"/>
            <a:ext cx="72009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Маски для игры «Расскажи эмоцию» знакомят дошкольников с разнообразием человеческих переживаний</a:t>
            </a:r>
          </a:p>
        </p:txBody>
      </p:sp>
      <p:sp>
        <p:nvSpPr>
          <p:cNvPr id="27652" name="Прямоугольник 4"/>
          <p:cNvSpPr>
            <a:spLocks noChangeArrowheads="1"/>
          </p:cNvSpPr>
          <p:nvPr/>
        </p:nvSpPr>
        <p:spPr bwMode="auto">
          <a:xfrm>
            <a:off x="179388" y="1989138"/>
            <a:ext cx="2160587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Verdana" pitchFamily="34" charset="0"/>
              </a:rPr>
              <a:t>«Расскажи об эмоции»;</a:t>
            </a:r>
          </a:p>
          <a:p>
            <a:r>
              <a:rPr lang="ru-RU">
                <a:latin typeface="Verdana" pitchFamily="34" charset="0"/>
              </a:rPr>
              <a:t>«Угадай эмоцию»;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0"/>
            <a:ext cx="7162800" cy="1196975"/>
          </a:xfrm>
        </p:spPr>
        <p:txBody>
          <a:bodyPr>
            <a:noAutofit/>
          </a:bodyPr>
          <a:lstStyle/>
          <a:p>
            <a:r>
              <a:rPr lang="ru-RU" b="1" smtClean="0">
                <a:solidFill>
                  <a:srgbClr val="EC32AC"/>
                </a:solidFill>
              </a:rPr>
              <a:t>Подвижные игры в масках </a:t>
            </a:r>
          </a:p>
        </p:txBody>
      </p:sp>
      <p:pic>
        <p:nvPicPr>
          <p:cNvPr id="2867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8424862" cy="554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9388" y="115888"/>
            <a:ext cx="8569325" cy="1755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И в заключение хочу сказать, что маска для театра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– это замечательный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витамин радости, который обогащает чувства и эмоции, помогает ребенку освоиться в детском коллективе, в игровой форме решить проблемы с общением, проявить активность и самостоятельность, учит быть маленьким артистом. </a:t>
            </a:r>
          </a:p>
        </p:txBody>
      </p:sp>
      <p:pic>
        <p:nvPicPr>
          <p:cNvPr id="29698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113" y="1871663"/>
            <a:ext cx="6827837" cy="487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699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5463" y="4149725"/>
            <a:ext cx="2449512" cy="24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Рисунок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750" y="0"/>
            <a:ext cx="9144000" cy="704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2" name="Рисунок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63938" y="333375"/>
            <a:ext cx="3389312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Рисунок 9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30375" y="2565400"/>
            <a:ext cx="6297613" cy="368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>
          <a:xfrm>
            <a:off x="1009650" y="3306763"/>
            <a:ext cx="7116763" cy="1470025"/>
          </a:xfrm>
        </p:spPr>
        <p:txBody>
          <a:bodyPr/>
          <a:lstStyle/>
          <a:p>
            <a:endParaRPr lang="ru-RU" smtClean="0"/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09650" y="4776788"/>
            <a:ext cx="7116763" cy="862012"/>
          </a:xfrm>
        </p:spPr>
        <p:txBody>
          <a:bodyPr/>
          <a:lstStyle/>
          <a:p>
            <a:endParaRPr lang="ru-RU" smtClean="0">
              <a:solidFill>
                <a:srgbClr val="404040"/>
              </a:solidFill>
            </a:endParaRPr>
          </a:p>
        </p:txBody>
      </p:sp>
      <p:pic>
        <p:nvPicPr>
          <p:cNvPr id="14339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3370263"/>
            <a:ext cx="6597650" cy="3487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539750" y="692150"/>
            <a:ext cx="8208963" cy="26781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+mn-lt"/>
                <a:cs typeface="+mn-cs"/>
              </a:rPr>
              <a:t>Ребёнок — это сто масок, сто ролей способного актёра, и надо дать ему возможность сыграть на прекрасной сцене детства эти сто ролей.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+mn-lt"/>
              <a:cs typeface="+mn-cs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 err="1">
                <a:solidFill>
                  <a:prstClr val="black"/>
                </a:solidFill>
                <a:latin typeface="+mn-lt"/>
                <a:cs typeface="+mn-cs"/>
              </a:rPr>
              <a:t>Януш</a:t>
            </a:r>
            <a:r>
              <a:rPr lang="ru-RU" sz="2800" b="1" dirty="0">
                <a:solidFill>
                  <a:prstClr val="black"/>
                </a:solidFill>
                <a:latin typeface="+mn-lt"/>
                <a:cs typeface="+mn-cs"/>
              </a:rPr>
              <a:t> Корчак</a:t>
            </a:r>
          </a:p>
        </p:txBody>
      </p:sp>
      <p:pic>
        <p:nvPicPr>
          <p:cNvPr id="5" name="Shape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143000" y="62484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951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650" y="260350"/>
            <a:ext cx="6657975" cy="2016125"/>
          </a:xfrm>
        </p:spPr>
        <p:txBody>
          <a:bodyPr>
            <a:noAutofit/>
          </a:bodyPr>
          <a:lstStyle/>
          <a:p>
            <a:r>
              <a:rPr lang="ru-RU" sz="2000" b="1" smtClean="0">
                <a:solidFill>
                  <a:srgbClr val="5D0DA5"/>
                </a:solidFill>
              </a:rPr>
              <a:t>Маска (в переводе с арабского языка шут) — накладка на лицо с вырезами для глаз, носа и рта, надеваемая с целью ролевого перевоплощения, сохранения своего инкогнито или как оберег.</a:t>
            </a:r>
          </a:p>
        </p:txBody>
      </p:sp>
      <p:pic>
        <p:nvPicPr>
          <p:cNvPr id="1536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2349500"/>
            <a:ext cx="756126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smtClean="0"/>
              <a:t/>
            </a:r>
            <a:br>
              <a:rPr lang="ru-RU" b="1" smtClean="0"/>
            </a:br>
            <a:r>
              <a:rPr lang="ru-RU" b="1" smtClean="0"/>
              <a:t>Театр – это волшебный край, в котором ребенок радуется играя, а в игре он познает мир</a:t>
            </a:r>
            <a:r>
              <a:rPr lang="ru-RU" smtClean="0"/>
              <a:t>.</a:t>
            </a:r>
            <a:br>
              <a:rPr lang="ru-RU" smtClean="0"/>
            </a:br>
            <a:endParaRPr lang="ru-RU" smtClean="0"/>
          </a:p>
        </p:txBody>
      </p:sp>
      <p:pic>
        <p:nvPicPr>
          <p:cNvPr id="1638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133600"/>
            <a:ext cx="74168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smtClean="0">
                <a:latin typeface="Times New Roman" pitchFamily="18" charset="0"/>
                <a:cs typeface="Times New Roman" pitchFamily="18" charset="0"/>
              </a:rPr>
              <a:t>Цели использования масок в ДОУ</a:t>
            </a:r>
            <a:br>
              <a:rPr lang="ru-RU" sz="24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Маски в детском саду используются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•	как атрибут театрализованной деятельности, часть костюма: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o	инсценирование мини-диалогов, стихов, рассказов, сказок, потешек и частушек;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o	разыгрывание спектаклей;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o	концерты, праздничные утренники, новогодние карнавалы;</a:t>
            </a:r>
            <a:br>
              <a:rPr lang="ru-RU" sz="1800" smtClean="0">
                <a:latin typeface="Times New Roman" pitchFamily="18" charset="0"/>
                <a:cs typeface="Times New Roman" pitchFamily="18" charset="0"/>
              </a:rPr>
            </a:br>
            <a:endParaRPr lang="ru-RU" sz="18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63713" y="2060575"/>
            <a:ext cx="55133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1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92950" y="2463800"/>
            <a:ext cx="1871663" cy="175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4459288"/>
            <a:ext cx="1992312" cy="16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676275"/>
            <a:ext cx="9144000" cy="923925"/>
          </a:xfrm>
        </p:spPr>
        <p:txBody>
          <a:bodyPr>
            <a:noAutofit/>
          </a:bodyPr>
          <a:lstStyle/>
          <a:p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/>
            </a:r>
            <a:br>
              <a:rPr lang="ru-RU" b="1" smtClean="0">
                <a:solidFill>
                  <a:srgbClr val="FF0000"/>
                </a:solidFill>
              </a:rPr>
            </a:br>
            <a:r>
              <a:rPr lang="ru-RU" b="1" smtClean="0">
                <a:solidFill>
                  <a:srgbClr val="FF0000"/>
                </a:solidFill>
              </a:rPr>
              <a:t>Задачи:</a:t>
            </a:r>
            <a:r>
              <a:rPr lang="ru-RU" b="1" smtClean="0"/>
              <a:t/>
            </a:r>
            <a:br>
              <a:rPr lang="ru-RU" b="1" smtClean="0"/>
            </a:br>
            <a:r>
              <a:rPr lang="ru-RU" b="1" smtClean="0">
                <a:solidFill>
                  <a:srgbClr val="EC32AC"/>
                </a:solidFill>
              </a:rPr>
              <a:t>Образовательная:</a:t>
            </a:r>
            <a:r>
              <a:rPr lang="ru-RU" b="1" smtClean="0"/>
              <a:t> </a:t>
            </a:r>
            <a:r>
              <a:rPr lang="ru-RU" sz="2000" b="1" smtClean="0"/>
              <a:t>Продолжать расширять представления детей о театре, театральной маске.</a:t>
            </a:r>
            <a:br>
              <a:rPr lang="ru-RU" sz="2000" b="1" smtClean="0"/>
            </a:br>
            <a:r>
              <a:rPr lang="ru-RU" b="1" smtClean="0">
                <a:solidFill>
                  <a:srgbClr val="EC32AC"/>
                </a:solidFill>
              </a:rPr>
              <a:t>Воспитательная:</a:t>
            </a:r>
            <a:r>
              <a:rPr lang="ru-RU" sz="2000" b="1" smtClean="0"/>
              <a:t> Воспитывать уважительное отношение и интерес к профессии актёра. Продолжать воспитывать чувство коллективизма,  коммуникативности, культуры речевого общения (умение доброжелательно общаться в процессе посещения других групп, с благодарностью относиться к помощи и знакам внимания, вежливо выражать свою просьбу, благодарить за оказанную услугу, решать спорные вопросы и улаживать конфликты).</a:t>
            </a:r>
            <a:br>
              <a:rPr lang="ru-RU" sz="2000" b="1" smtClean="0"/>
            </a:br>
            <a:endParaRPr lang="ru-RU" sz="2000" b="1" smtClean="0"/>
          </a:p>
        </p:txBody>
      </p:sp>
      <p:sp>
        <p:nvSpPr>
          <p:cNvPr id="3" name="Прямоугольник 2"/>
          <p:cNvSpPr/>
          <p:nvPr/>
        </p:nvSpPr>
        <p:spPr>
          <a:xfrm>
            <a:off x="0" y="4508500"/>
            <a:ext cx="8964613" cy="206216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accent5">
                    <a:lumMod val="75000"/>
                  </a:schemeClr>
                </a:solidFill>
                <a:latin typeface="+mn-lt"/>
                <a:cs typeface="+mn-cs"/>
              </a:rPr>
              <a:t>Развивающая</a:t>
            </a:r>
            <a:r>
              <a:rPr lang="ru-RU" dirty="0">
                <a:latin typeface="+mn-lt"/>
                <a:cs typeface="+mn-cs"/>
              </a:rPr>
              <a:t>: </a:t>
            </a:r>
            <a:r>
              <a:rPr lang="ru-RU" sz="2400" dirty="0">
                <a:latin typeface="+mn-lt"/>
                <a:cs typeface="+mn-cs"/>
              </a:rPr>
              <a:t>Обеспечивать условия для развития у ребят 5 – 7 лет выразительности жестов, мимики, голоса, пантомимических движений, творческого воображения, фантазии, ассоциативного мышления.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250825" y="676275"/>
            <a:ext cx="8642350" cy="923925"/>
          </a:xfrm>
        </p:spPr>
        <p:txBody>
          <a:bodyPr/>
          <a:lstStyle/>
          <a:p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Изготовление масок для театра — интересное и полезное занятие, расширяющее кругозор, развивающее мелкую моторику, воображение, фантазию, творческое мышление. Экспериментирование с яркими, выразительными материалами формирует художественный вкус, обогащает знания о цвете, форме и фактуре. Самостоятельно изготовленная уникальная маска порадует ребёнка, создаст положительный эмоциональный настрой, вызовет желание рассказать о задуманном образе.</a:t>
            </a:r>
          </a:p>
        </p:txBody>
      </p:sp>
      <p:pic>
        <p:nvPicPr>
          <p:cNvPr id="19458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2205038"/>
            <a:ext cx="8280400" cy="4652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950" y="333375"/>
            <a:ext cx="8928100" cy="2374900"/>
          </a:xfrm>
        </p:spPr>
        <p:txBody>
          <a:bodyPr rtlCol="0">
            <a:noAutofit/>
          </a:bodyPr>
          <a:lstStyle/>
          <a:p>
            <a:pPr marL="457200" indent="-457200"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обучения создания масок для театра в ДОУ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любовь и искренний интерес к театральному искусству и творчеству;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развивать культуру и технику речи, воображение, художественный вкус, творческое мышление, артистические способности;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психомоторных навыков;</a:t>
            </a:r>
            <a:b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помочь ребёнку раскрепоститься, способствовать преодолению страхов, застенчивости, эмоциональной напряжённости и скованности (</a:t>
            </a:r>
            <a:r>
              <a:rPr lang="ru-RU" sz="2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маскотерапия</a:t>
            </a: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pic>
        <p:nvPicPr>
          <p:cNvPr id="20482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429000"/>
            <a:ext cx="5715000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179388" y="0"/>
            <a:ext cx="8785225" cy="1557338"/>
          </a:xfrm>
        </p:spPr>
        <p:txBody>
          <a:bodyPr/>
          <a:lstStyle/>
          <a:p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smtClean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изучать историю возникновения театральной маски;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smtClean="0">
                <a:latin typeface="Times New Roman" pitchFamily="18" charset="0"/>
                <a:cs typeface="Times New Roman" pitchFamily="18" charset="0"/>
              </a:rPr>
              <a:t>учить определять виды и характер масок:</a:t>
            </a:r>
            <a:br>
              <a:rPr lang="ru-RU" sz="20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600" smtClean="0">
                <a:solidFill>
                  <a:srgbClr val="1B1C2A"/>
                </a:solidFill>
                <a:latin typeface="Open Sans"/>
                <a:cs typeface="Times New Roman" pitchFamily="18" charset="0"/>
              </a:rPr>
              <a:t>театральная;</a:t>
            </a:r>
            <a:r>
              <a:rPr lang="ru-RU" sz="1600" smtClean="0">
                <a:solidFill>
                  <a:srgbClr val="1B1C2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/>
            </a:r>
            <a:br>
              <a:rPr lang="ru-RU" sz="1600" smtClean="0">
                <a:solidFill>
                  <a:srgbClr val="1B1C2A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</a:br>
            <a:r>
              <a:rPr lang="ru-RU" sz="1600" smtClean="0">
                <a:solidFill>
                  <a:srgbClr val="1B1C2A"/>
                </a:solidFill>
                <a:latin typeface="Open Sans"/>
                <a:cs typeface="Times New Roman" pitchFamily="18" charset="0"/>
              </a:rPr>
              <a:t>карнавальная;</a:t>
            </a:r>
            <a:r>
              <a:rPr lang="ru-RU" sz="1600" smtClean="0">
                <a:solidFill>
                  <a:srgbClr val="1B1C2A"/>
                </a:solidFill>
                <a:latin typeface="Calibri" pitchFamily="34" charset="0"/>
              </a:rPr>
              <a:t/>
            </a:r>
            <a:br>
              <a:rPr lang="ru-RU" sz="1600" smtClean="0">
                <a:solidFill>
                  <a:srgbClr val="1B1C2A"/>
                </a:solidFill>
                <a:latin typeface="Calibri" pitchFamily="34" charset="0"/>
              </a:rPr>
            </a:br>
            <a:r>
              <a:rPr lang="ru-RU" sz="1600" smtClean="0">
                <a:solidFill>
                  <a:srgbClr val="1B1C2A"/>
                </a:solidFill>
                <a:latin typeface="Open Sans"/>
                <a:cs typeface="Times New Roman" pitchFamily="18" charset="0"/>
              </a:rPr>
              <a:t>ритуальная;</a:t>
            </a:r>
            <a:r>
              <a:rPr lang="ru-RU" sz="1600" smtClean="0">
                <a:solidFill>
                  <a:srgbClr val="1B1C2A"/>
                </a:solidFill>
                <a:latin typeface="Calibri" pitchFamily="34" charset="0"/>
              </a:rPr>
              <a:t/>
            </a:r>
            <a:br>
              <a:rPr lang="ru-RU" sz="1600" smtClean="0">
                <a:solidFill>
                  <a:srgbClr val="1B1C2A"/>
                </a:solidFill>
                <a:latin typeface="Calibri" pitchFamily="34" charset="0"/>
              </a:rPr>
            </a:br>
            <a:r>
              <a:rPr lang="ru-RU" sz="1600" smtClean="0">
                <a:solidFill>
                  <a:srgbClr val="1B1C2A"/>
                </a:solidFill>
                <a:latin typeface="Open Sans"/>
                <a:cs typeface="Times New Roman" pitchFamily="18" charset="0"/>
              </a:rPr>
              <a:t>игровая;</a:t>
            </a:r>
            <a:r>
              <a:rPr lang="ru-RU" sz="1600" smtClean="0">
                <a:solidFill>
                  <a:srgbClr val="1B1C2A"/>
                </a:solidFill>
                <a:latin typeface="Calibri" pitchFamily="34" charset="0"/>
              </a:rPr>
              <a:t/>
            </a:r>
            <a:br>
              <a:rPr lang="ru-RU" sz="1600" smtClean="0">
                <a:solidFill>
                  <a:srgbClr val="1B1C2A"/>
                </a:solidFill>
                <a:latin typeface="Calibri" pitchFamily="34" charset="0"/>
              </a:rPr>
            </a:br>
            <a:r>
              <a:rPr lang="ru-RU" sz="1600" smtClean="0">
                <a:solidFill>
                  <a:srgbClr val="1B1C2A"/>
                </a:solidFill>
                <a:latin typeface="Open Sans"/>
                <a:cs typeface="Times New Roman" pitchFamily="18" charset="0"/>
              </a:rPr>
              <a:t>защитная или медицинская;</a:t>
            </a:r>
            <a:r>
              <a:rPr lang="ru-RU" sz="1600" smtClean="0">
                <a:solidFill>
                  <a:srgbClr val="1B1C2A"/>
                </a:solidFill>
                <a:latin typeface="Calibri" pitchFamily="34" charset="0"/>
              </a:rPr>
              <a:t/>
            </a:r>
            <a:br>
              <a:rPr lang="ru-RU" sz="1600" smtClean="0">
                <a:solidFill>
                  <a:srgbClr val="1B1C2A"/>
                </a:solidFill>
                <a:latin typeface="Calibri" pitchFamily="34" charset="0"/>
              </a:rPr>
            </a:br>
            <a:r>
              <a:rPr lang="ru-RU" sz="1600" smtClean="0">
                <a:solidFill>
                  <a:srgbClr val="1B1C2A"/>
                </a:solidFill>
                <a:latin typeface="Open Sans"/>
                <a:cs typeface="Times New Roman" pitchFamily="18" charset="0"/>
              </a:rPr>
              <a:t>маска смеха и печали;</a:t>
            </a:r>
            <a:r>
              <a:rPr lang="ru-RU" sz="1600" smtClean="0">
                <a:solidFill>
                  <a:srgbClr val="1B1C2A"/>
                </a:solidFill>
                <a:latin typeface="Calibri" pitchFamily="34" charset="0"/>
              </a:rPr>
              <a:t/>
            </a:r>
            <a:br>
              <a:rPr lang="ru-RU" sz="1600" smtClean="0">
                <a:solidFill>
                  <a:srgbClr val="1B1C2A"/>
                </a:solidFill>
                <a:latin typeface="Calibri" pitchFamily="34" charset="0"/>
              </a:rPr>
            </a:br>
            <a:r>
              <a:rPr lang="ru-RU" sz="1600" smtClean="0">
                <a:solidFill>
                  <a:srgbClr val="1B1C2A"/>
                </a:solidFill>
                <a:latin typeface="Open Sans"/>
                <a:cs typeface="Times New Roman" pitchFamily="18" charset="0"/>
              </a:rPr>
              <a:t>познакомить с традициями праздников, во время проведения которых использовались обряды ряжений и облачений в маски ( Рождество, Масленица, народные игрища и забавы)</a:t>
            </a:r>
            <a:endParaRPr lang="ru-RU" sz="160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Рисунок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3429000"/>
            <a:ext cx="6048375" cy="3529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TM02455596[[fn=Весна]]</Template>
  <TotalTime>246</TotalTime>
  <Words>472</Words>
  <Application>Microsoft Office PowerPoint</Application>
  <PresentationFormat>On-screen Show (4:3)</PresentationFormat>
  <Paragraphs>27</Paragraphs>
  <Slides>18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Шаблон оформления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Verdana</vt:lpstr>
      <vt:lpstr>Arial</vt:lpstr>
      <vt:lpstr>Wingdings 2</vt:lpstr>
      <vt:lpstr>Calibri</vt:lpstr>
      <vt:lpstr>Times New Roman</vt:lpstr>
      <vt:lpstr>Open Sans</vt:lpstr>
      <vt:lpstr>Spring</vt:lpstr>
      <vt:lpstr>Spring</vt:lpstr>
      <vt:lpstr>ТЕТР МАСОК</vt:lpstr>
      <vt:lpstr>Слайд 2</vt:lpstr>
      <vt:lpstr>Маска (в переводе с арабского языка шут) — накладка на лицо с вырезами для глаз, носа и рта, надеваемая с целью ролевого перевоплощения, сохранения своего инкогнито или как оберег.</vt:lpstr>
      <vt:lpstr> Театр – это волшебный край, в котором ребенок радуется играя, а в игре он познает мир. </vt:lpstr>
      <vt:lpstr>Цели использования масок в ДОУ Маски в детском саду используются: • как атрибут театрализованной деятельности, часть костюма: o инсценирование мини-диалогов, стихов, рассказов, сказок, потешек и частушек; o разыгрывание спектаклей; o концерты, праздничные утренники, новогодние карнавалы; </vt:lpstr>
      <vt:lpstr>     Задачи: Образовательная: Продолжать расширять представления детей о театре, театральной маске. Воспитательная: Воспитывать уважительное отношение и интерес к профессии актёра. Продолжать воспитывать чувство коллективизма,  коммуникативности, культуры речевого общения (умение доброжелательно общаться в процессе посещения других групп, с благодарностью относиться к помощи и знакам внимания, вежливо выражать свою просьбу, благодарить за оказанную услугу, решать спорные вопросы и улаживать конфликты). </vt:lpstr>
      <vt:lpstr>Изготовление масок для театра — интересное и полезное занятие, расширяющее кругозор, развивающее мелкую моторику, воображение, фантазию, творческое мышление. Экспериментирование с яркими, выразительными материалами формирует художественный вкус, обогащает знания о цвете, форме и фактуре. Самостоятельно изготовленная уникальная маска порадует ребёнка, создаст положительный эмоциональный настрой, вызовет желание рассказать о задуманном образе.</vt:lpstr>
      <vt:lpstr> Цели обучения создания масок для театра в ДОУ: воспитывать любовь и искренний интерес к театральному искусству и творчеству; развивать культуру и технику речи, воображение, художественный вкус, творческое мышление, артистические способности; способствовать развитию психомоторных навыков; помочь ребёнку раскрепоститься, способствовать преодолению страхов, застенчивости, эмоциональной напряжённости и скованности (маскотерапия).</vt:lpstr>
      <vt:lpstr>      Задачи изучать историю возникновения театральной маски; учить определять виды и характер масок: театральная; карнавальная; ритуальная; игровая; защитная или медицинская; маска смеха и печали; познакомить с традициями праздников, во время проведения которых использовались обряды ряжений и облачений в маски ( Рождество, Масленица, народные игрища и забавы)</vt:lpstr>
      <vt:lpstr>Виды масок</vt:lpstr>
      <vt:lpstr>Слайд 11</vt:lpstr>
      <vt:lpstr>Воспитанникам с развитыми ручными умениями можно предложить более сложную и творческую работу по изготовлению и украшению основы маски дополнительными материалами или с помощью нетрадиционных техник рисования, аппликации (бисер, вата, ткань, декоративный рисунок, пластилинография,  квиллинг, ниткография, батик и т. д.).</vt:lpstr>
      <vt:lpstr>Демонстрация презентации о происхождении и истории театральных масок повысить мотивацию детей к деятельности</vt:lpstr>
      <vt:lpstr>игры-драматизации по мотивам литературных произведений и сказок</vt:lpstr>
      <vt:lpstr>подвижные, музыкальные, дидактические игры, например:</vt:lpstr>
      <vt:lpstr>Подвижные игры в масках 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User</cp:lastModifiedBy>
  <cp:revision>23</cp:revision>
  <dcterms:created xsi:type="dcterms:W3CDTF">2019-06-11T19:59:36Z</dcterms:created>
  <dcterms:modified xsi:type="dcterms:W3CDTF">2019-10-20T20:42:01Z</dcterms:modified>
</cp:coreProperties>
</file>