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0" r:id="rId3"/>
    <p:sldId id="259" r:id="rId4"/>
    <p:sldId id="258" r:id="rId5"/>
    <p:sldId id="261" r:id="rId6"/>
    <p:sldId id="267" r:id="rId7"/>
    <p:sldId id="268" r:id="rId8"/>
    <p:sldId id="271" r:id="rId9"/>
    <p:sldId id="273" r:id="rId10"/>
    <p:sldId id="274" r:id="rId11"/>
    <p:sldId id="277" r:id="rId12"/>
    <p:sldId id="278" r:id="rId13"/>
    <p:sldId id="276" r:id="rId14"/>
    <p:sldId id="279" r:id="rId15"/>
    <p:sldId id="275" r:id="rId16"/>
    <p:sldId id="280" r:id="rId17"/>
    <p:sldId id="281" r:id="rId18"/>
    <p:sldId id="282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106" d="100"/>
          <a:sy n="106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857F28-58FE-47FA-B328-4825CE6575AF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5D8197-79A8-4F22-982A-698AC0185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Лэпбук</a:t>
            </a:r>
            <a:r>
              <a:rPr lang="ru-RU" b="1" dirty="0" smtClean="0">
                <a:solidFill>
                  <a:schemeClr val="tx1"/>
                </a:solidFill>
              </a:rPr>
              <a:t>-как средство формирования  навыков самообслуживания у детей 3-4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1230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779912" cy="2834934"/>
          </a:xfrm>
          <a:prstGeom prst="rect">
            <a:avLst/>
          </a:prstGeom>
        </p:spPr>
      </p:pic>
      <p:pic>
        <p:nvPicPr>
          <p:cNvPr id="5" name="Рисунок 4" descr="IMG_20190414_131238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744000" cy="2808000"/>
          </a:xfrm>
          <a:prstGeom prst="rect">
            <a:avLst/>
          </a:prstGeom>
        </p:spPr>
      </p:pic>
      <p:pic>
        <p:nvPicPr>
          <p:cNvPr id="6" name="Рисунок 5" descr="IMG_20190414_131703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45024"/>
            <a:ext cx="3744000" cy="2808000"/>
          </a:xfrm>
          <a:prstGeom prst="rect">
            <a:avLst/>
          </a:prstGeom>
        </p:spPr>
      </p:pic>
      <p:pic>
        <p:nvPicPr>
          <p:cNvPr id="7" name="Рисунок 6" descr="IMG_20190414_131750_H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73016"/>
            <a:ext cx="3744000" cy="280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4727_HHT.jpg"/>
          <p:cNvPicPr>
            <a:picLocks noChangeAspect="1"/>
          </p:cNvPicPr>
          <p:nvPr/>
        </p:nvPicPr>
        <p:blipFill>
          <a:blip r:embed="rId2" cstate="print"/>
          <a:srcRect t="9333" b="7111"/>
          <a:stretch>
            <a:fillRect/>
          </a:stretch>
        </p:blipFill>
        <p:spPr>
          <a:xfrm rot="5400000">
            <a:off x="-540569" y="1484785"/>
            <a:ext cx="5400602" cy="3384376"/>
          </a:xfrm>
          <a:prstGeom prst="rect">
            <a:avLst/>
          </a:prstGeom>
        </p:spPr>
      </p:pic>
      <p:pic>
        <p:nvPicPr>
          <p:cNvPr id="5" name="Рисунок 4" descr="IMG_20190414_135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636000" cy="2582984"/>
          </a:xfrm>
          <a:prstGeom prst="rect">
            <a:avLst/>
          </a:prstGeom>
        </p:spPr>
      </p:pic>
      <p:pic>
        <p:nvPicPr>
          <p:cNvPr id="6" name="Рисунок 5" descr="IMG_20190414_135422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4664"/>
            <a:ext cx="3636000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190414_143605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1048" y="3631480"/>
            <a:ext cx="3060000" cy="2511024"/>
          </a:xfrm>
          <a:prstGeom prst="rect">
            <a:avLst/>
          </a:prstGeom>
        </p:spPr>
      </p:pic>
      <p:pic>
        <p:nvPicPr>
          <p:cNvPr id="8" name="Рисунок 7" descr="IMG_20190414_143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42300" y="3482836"/>
            <a:ext cx="3060000" cy="2664296"/>
          </a:xfrm>
          <a:prstGeom prst="rect">
            <a:avLst/>
          </a:prstGeom>
        </p:spPr>
      </p:pic>
      <p:pic>
        <p:nvPicPr>
          <p:cNvPr id="4" name="Рисунок 3" descr="IMG_20190414_135525_HHT.jpg"/>
          <p:cNvPicPr>
            <a:picLocks noChangeAspect="1"/>
          </p:cNvPicPr>
          <p:nvPr/>
        </p:nvPicPr>
        <p:blipFill>
          <a:blip r:embed="rId4" cstate="print"/>
          <a:srcRect l="17891" r="30672"/>
          <a:stretch>
            <a:fillRect/>
          </a:stretch>
        </p:blipFill>
        <p:spPr>
          <a:xfrm>
            <a:off x="4427984" y="404662"/>
            <a:ext cx="1800200" cy="3600000"/>
          </a:xfrm>
          <a:prstGeom prst="rect">
            <a:avLst/>
          </a:prstGeom>
        </p:spPr>
      </p:pic>
      <p:pic>
        <p:nvPicPr>
          <p:cNvPr id="5" name="Рисунок 4" descr="IMG_20190414_135528_HHT.jpg"/>
          <p:cNvPicPr>
            <a:picLocks noChangeAspect="1"/>
          </p:cNvPicPr>
          <p:nvPr/>
        </p:nvPicPr>
        <p:blipFill>
          <a:blip r:embed="rId5" cstate="print"/>
          <a:srcRect l="21070" r="15720"/>
          <a:stretch>
            <a:fillRect/>
          </a:stretch>
        </p:blipFill>
        <p:spPr>
          <a:xfrm>
            <a:off x="2627784" y="404664"/>
            <a:ext cx="1656186" cy="3599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1407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140000" cy="3105000"/>
          </a:xfrm>
          <a:prstGeom prst="rect">
            <a:avLst/>
          </a:prstGeom>
        </p:spPr>
      </p:pic>
      <p:pic>
        <p:nvPicPr>
          <p:cNvPr id="5" name="Рисунок 4" descr="IMG_20190414_132016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140000" cy="31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1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200800" cy="5400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5229200"/>
            <a:ext cx="129614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013176"/>
            <a:ext cx="1797968" cy="4606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Корней Чуковский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90414_13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5923" y="2780928"/>
            <a:ext cx="4908085" cy="3681064"/>
          </a:xfrm>
          <a:prstGeom prst="rect">
            <a:avLst/>
          </a:prstGeom>
        </p:spPr>
      </p:pic>
      <p:pic>
        <p:nvPicPr>
          <p:cNvPr id="4" name="Рисунок 3" descr="IMG_20190414_131413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140000" cy="310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0747.jpg"/>
          <p:cNvPicPr>
            <a:picLocks noChangeAspect="1"/>
          </p:cNvPicPr>
          <p:nvPr/>
        </p:nvPicPr>
        <p:blipFill>
          <a:blip r:embed="rId2" cstate="print"/>
          <a:srcRect l="19626" r="16234"/>
          <a:stretch>
            <a:fillRect/>
          </a:stretch>
        </p:blipFill>
        <p:spPr>
          <a:xfrm rot="5400000">
            <a:off x="556310" y="1107986"/>
            <a:ext cx="3744015" cy="4209579"/>
          </a:xfrm>
          <a:prstGeom prst="rect">
            <a:avLst/>
          </a:prstGeom>
        </p:spPr>
      </p:pic>
      <p:pic>
        <p:nvPicPr>
          <p:cNvPr id="5" name="Рисунок 4" descr="IMG_20190414_130836.jpg"/>
          <p:cNvPicPr>
            <a:picLocks noChangeAspect="1"/>
          </p:cNvPicPr>
          <p:nvPr/>
        </p:nvPicPr>
        <p:blipFill>
          <a:blip r:embed="rId3" cstate="print"/>
          <a:srcRect t="11086"/>
          <a:stretch>
            <a:fillRect/>
          </a:stretch>
        </p:blipFill>
        <p:spPr>
          <a:xfrm>
            <a:off x="4644008" y="1340768"/>
            <a:ext cx="4140000" cy="37530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2851_HHT.jpg"/>
          <p:cNvPicPr>
            <a:picLocks noChangeAspect="1"/>
          </p:cNvPicPr>
          <p:nvPr/>
        </p:nvPicPr>
        <p:blipFill>
          <a:blip r:embed="rId2" cstate="print"/>
          <a:srcRect t="17447"/>
          <a:stretch>
            <a:fillRect/>
          </a:stretch>
        </p:blipFill>
        <p:spPr>
          <a:xfrm>
            <a:off x="395536" y="404664"/>
            <a:ext cx="3852000" cy="2880320"/>
          </a:xfrm>
          <a:prstGeom prst="rect">
            <a:avLst/>
          </a:prstGeom>
        </p:spPr>
      </p:pic>
      <p:pic>
        <p:nvPicPr>
          <p:cNvPr id="5" name="Рисунок 4" descr="IMG_20190414_132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52000" cy="2889000"/>
          </a:xfrm>
          <a:prstGeom prst="rect">
            <a:avLst/>
          </a:prstGeom>
        </p:spPr>
      </p:pic>
      <p:pic>
        <p:nvPicPr>
          <p:cNvPr id="6" name="Рисунок 5" descr="IMG_20190414_132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3851920" cy="2888940"/>
          </a:xfrm>
          <a:prstGeom prst="rect">
            <a:avLst/>
          </a:prstGeom>
        </p:spPr>
      </p:pic>
      <p:pic>
        <p:nvPicPr>
          <p:cNvPr id="7" name="Рисунок 6" descr="IMG_20190414_1329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852000" cy="288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2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3852000" cy="2889000"/>
          </a:xfrm>
          <a:prstGeom prst="rect">
            <a:avLst/>
          </a:prstGeom>
        </p:spPr>
      </p:pic>
      <p:pic>
        <p:nvPicPr>
          <p:cNvPr id="5" name="Рисунок 4" descr="IMG_20190414_132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4664"/>
            <a:ext cx="3851920" cy="2888940"/>
          </a:xfrm>
          <a:prstGeom prst="rect">
            <a:avLst/>
          </a:prstGeom>
        </p:spPr>
      </p:pic>
      <p:pic>
        <p:nvPicPr>
          <p:cNvPr id="6" name="Рисунок 5" descr="IMG_20190414_133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3852000" cy="288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437112"/>
            <a:ext cx="7774632" cy="16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3100" dirty="0" err="1" smtClean="0">
                <a:solidFill>
                  <a:schemeClr val="tx1"/>
                </a:solidFill>
              </a:rPr>
              <a:t>лэпбука</a:t>
            </a:r>
            <a:r>
              <a:rPr lang="ru-RU" sz="3100" dirty="0" smtClean="0">
                <a:solidFill>
                  <a:schemeClr val="tx1"/>
                </a:solidFill>
              </a:rPr>
              <a:t>  в формировании навыков самообслуживания позволяет эффективно решать задачи расширения представлений и знаний детей об окружающих вещах, сенсорного воспитания, развития речи, тонкой моторики и зрительно-моторной координации, а также умения выполнять действия по подражанию и словесной инструкции, ориентироваться на образец, соблюдать определённую последовательность действий.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6400800" cy="14732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Одним из направлений по социально-коммуникативному развитию относится самообслуживание. Поэтому одна из важнейших задач работы с детьми этого возраста это  сформировать навыки самообслуживания, которые очень важны для полноценного развития ребёнка.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8010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chemeClr val="tx1"/>
                </a:solidFill>
              </a:rPr>
              <a:t>Самообслуживание – это труд ребенка, направленный на обслуживание им самого себя. Умывание, одевание, прием пищи, соблюдение порядка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90328_153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2420888"/>
            <a:ext cx="2880322" cy="1890000"/>
          </a:xfrm>
          <a:prstGeom prst="rect">
            <a:avLst/>
          </a:prstGeom>
        </p:spPr>
      </p:pic>
      <p:pic>
        <p:nvPicPr>
          <p:cNvPr id="6" name="Рисунок 5" descr="IMG_20190405_082754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653136"/>
            <a:ext cx="2880040" cy="1962008"/>
          </a:xfrm>
          <a:prstGeom prst="rect">
            <a:avLst/>
          </a:prstGeom>
        </p:spPr>
      </p:pic>
      <p:pic>
        <p:nvPicPr>
          <p:cNvPr id="7" name="Рисунок 6" descr="IMG-20190415-WA0030.jpg"/>
          <p:cNvPicPr>
            <a:picLocks noChangeAspect="1"/>
          </p:cNvPicPr>
          <p:nvPr/>
        </p:nvPicPr>
        <p:blipFill>
          <a:blip r:embed="rId4" cstate="print"/>
          <a:srcRect t="21000" b="24401"/>
          <a:stretch>
            <a:fillRect/>
          </a:stretch>
        </p:blipFill>
        <p:spPr>
          <a:xfrm>
            <a:off x="5436096" y="4653136"/>
            <a:ext cx="2880040" cy="1927058"/>
          </a:xfrm>
          <a:prstGeom prst="rect">
            <a:avLst/>
          </a:prstGeom>
        </p:spPr>
      </p:pic>
      <p:pic>
        <p:nvPicPr>
          <p:cNvPr id="8" name="Рисунок 7" descr="IMG-20190415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348880"/>
            <a:ext cx="2952328" cy="19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8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78092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В условиях реализации </a:t>
            </a:r>
            <a:r>
              <a:rPr lang="ru-RU" sz="2800" dirty="0" smtClean="0">
                <a:solidFill>
                  <a:schemeClr val="tx1"/>
                </a:solidFill>
              </a:rPr>
              <a:t>ФГОС дошкольного </a:t>
            </a:r>
            <a:r>
              <a:rPr lang="ru-RU" sz="2800" dirty="0">
                <a:solidFill>
                  <a:schemeClr val="tx1"/>
                </a:solidFill>
              </a:rPr>
              <a:t>образования необходимо искать новые и эффективные средства организации образовательной деятельности детей дошкольного </a:t>
            </a:r>
            <a:r>
              <a:rPr lang="ru-RU" sz="2800" dirty="0" smtClean="0">
                <a:solidFill>
                  <a:schemeClr val="tx1"/>
                </a:solidFill>
              </a:rPr>
              <a:t>возраста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14096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Одним из таких современных средств организации образовательной     деятельности детей дошкольного возраста является </a:t>
            </a:r>
            <a:r>
              <a:rPr lang="ru-RU" sz="2800" dirty="0" err="1"/>
              <a:t>лэпбук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00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1"/>
                </a:solidFill>
              </a:rPr>
              <a:t>Так как </a:t>
            </a:r>
            <a:r>
              <a:rPr lang="ru-RU" sz="2700" dirty="0" err="1">
                <a:solidFill>
                  <a:schemeClr val="tx1"/>
                </a:solidFill>
              </a:rPr>
              <a:t>лэпбук</a:t>
            </a:r>
            <a:r>
              <a:rPr lang="ru-RU" sz="2700" dirty="0">
                <a:solidFill>
                  <a:schemeClr val="tx1"/>
                </a:solidFill>
              </a:rPr>
              <a:t> - это не просто книжка или папка с картинками, а в первую очередь учебное пособие; он должен развивать и заинтересовывать детей. 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Работа с </a:t>
            </a:r>
            <a:r>
              <a:rPr lang="ru-RU" sz="2700" dirty="0" err="1">
                <a:solidFill>
                  <a:schemeClr val="tx1"/>
                </a:solidFill>
              </a:rPr>
              <a:t>лэпбуком</a:t>
            </a:r>
            <a:r>
              <a:rPr lang="ru-RU" sz="2700" dirty="0">
                <a:solidFill>
                  <a:schemeClr val="tx1"/>
                </a:solidFill>
              </a:rPr>
              <a:t> отвечает основным тезисам </a:t>
            </a:r>
            <a:r>
              <a:rPr lang="ru-RU" sz="2700" dirty="0" smtClean="0">
                <a:solidFill>
                  <a:schemeClr val="tx1"/>
                </a:solidFill>
              </a:rPr>
              <a:t>: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•	включенность воспитателя в деятельность наравне с детьми;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•	добровольное присоединение дошкольников к </a:t>
            </a:r>
            <a:r>
              <a:rPr lang="ru-RU" sz="2700" dirty="0" smtClean="0">
                <a:solidFill>
                  <a:schemeClr val="tx1"/>
                </a:solidFill>
              </a:rPr>
              <a:t>деятельности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•	свободное общение и перемещение детей во время деятельности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178010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Лепбуки</a:t>
            </a:r>
            <a:r>
              <a:rPr lang="ru-RU" dirty="0" smtClean="0">
                <a:solidFill>
                  <a:schemeClr val="tx1"/>
                </a:solidFill>
              </a:rPr>
              <a:t> по теме «самообслуживание»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0459.jpg"/>
          <p:cNvPicPr>
            <a:picLocks noChangeAspect="1"/>
          </p:cNvPicPr>
          <p:nvPr/>
        </p:nvPicPr>
        <p:blipFill>
          <a:blip r:embed="rId2" cstate="print"/>
          <a:srcRect t="6951" b="9051"/>
          <a:stretch>
            <a:fillRect/>
          </a:stretch>
        </p:blipFill>
        <p:spPr>
          <a:xfrm>
            <a:off x="683568" y="1628800"/>
            <a:ext cx="8001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2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20190414_130603.jpg"/>
          <p:cNvPicPr>
            <a:picLocks noChangeAspect="1"/>
          </p:cNvPicPr>
          <p:nvPr/>
        </p:nvPicPr>
        <p:blipFill>
          <a:blip r:embed="rId2" cstate="print"/>
          <a:srcRect l="9333" r="12000"/>
          <a:stretch>
            <a:fillRect/>
          </a:stretch>
        </p:blipFill>
        <p:spPr>
          <a:xfrm rot="5400000">
            <a:off x="4959249" y="809503"/>
            <a:ext cx="3780000" cy="4122451"/>
          </a:xfrm>
          <a:prstGeom prst="rect">
            <a:avLst/>
          </a:prstGeom>
        </p:spPr>
      </p:pic>
      <p:pic>
        <p:nvPicPr>
          <p:cNvPr id="10" name="Рисунок 9" descr="IMG_20190414_130657.jpg"/>
          <p:cNvPicPr>
            <a:picLocks noChangeAspect="1"/>
          </p:cNvPicPr>
          <p:nvPr/>
        </p:nvPicPr>
        <p:blipFill>
          <a:blip r:embed="rId3" cstate="print"/>
          <a:srcRect l="1453" r="1201"/>
          <a:stretch>
            <a:fillRect/>
          </a:stretch>
        </p:blipFill>
        <p:spPr>
          <a:xfrm>
            <a:off x="251527" y="980728"/>
            <a:ext cx="4292547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90414_130945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744000" cy="2808000"/>
          </a:xfrm>
          <a:prstGeom prst="rect">
            <a:avLst/>
          </a:prstGeom>
        </p:spPr>
      </p:pic>
      <p:pic>
        <p:nvPicPr>
          <p:cNvPr id="5" name="Рисунок 4" descr="IMG_20190414_131031_H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744000" cy="2808000"/>
          </a:xfrm>
          <a:prstGeom prst="rect">
            <a:avLst/>
          </a:prstGeom>
        </p:spPr>
      </p:pic>
      <p:pic>
        <p:nvPicPr>
          <p:cNvPr id="6" name="Рисунок 5" descr="IMG_20190414_131107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76672"/>
            <a:ext cx="3744000" cy="2808000"/>
          </a:xfrm>
          <a:prstGeom prst="rect">
            <a:avLst/>
          </a:prstGeom>
        </p:spPr>
      </p:pic>
      <p:pic>
        <p:nvPicPr>
          <p:cNvPr id="7" name="Рисунок 6" descr="IMG_20190414_13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45024"/>
            <a:ext cx="3744000" cy="280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90414_131125_H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744000" cy="2808000"/>
          </a:xfrm>
          <a:prstGeom prst="rect">
            <a:avLst/>
          </a:prstGeom>
        </p:spPr>
      </p:pic>
      <p:pic>
        <p:nvPicPr>
          <p:cNvPr id="5" name="Рисунок 4" descr="IMG_20190414_131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744000" cy="2808000"/>
          </a:xfrm>
          <a:prstGeom prst="rect">
            <a:avLst/>
          </a:prstGeom>
        </p:spPr>
      </p:pic>
      <p:pic>
        <p:nvPicPr>
          <p:cNvPr id="6" name="Рисунок 5" descr="IMG_20190414_131149_H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6672"/>
            <a:ext cx="3744000" cy="2808000"/>
          </a:xfrm>
          <a:prstGeom prst="rect">
            <a:avLst/>
          </a:prstGeom>
        </p:spPr>
      </p:pic>
      <p:pic>
        <p:nvPicPr>
          <p:cNvPr id="7" name="Рисунок 6" descr="IMG_20190414_131553_H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501008"/>
            <a:ext cx="3744000" cy="280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186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Лэпбук-как средство формирования  навыков самообслуживания у детей 3-4 лет</vt:lpstr>
      <vt:lpstr>Слайд 2</vt:lpstr>
      <vt:lpstr>Самообслуживание – это труд ребенка, направленный на обслуживание им самого себя. Умывание, одевание, прием пищи, соблюдение порядка   </vt:lpstr>
      <vt:lpstr>В условиях реализации ФГОС дошкольного образования необходимо искать новые и эффективные средства организации образовательной деятельности детей дошкольного возраста.      </vt:lpstr>
      <vt:lpstr>Так как лэпбук - это не просто книжка или папка с картинками, а в первую очередь учебное пособие; он должен развивать и заинтересовывать детей.  Работа с лэпбуком отвечает основным тезисам : • включенность воспитателя в деятельность наравне с детьми; • добровольное присоединение дошкольников к деятельности • свободное общение и перемещение детей во время деятельности  </vt:lpstr>
      <vt:lpstr>Лепбуки по теме «самообслуживание»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Корней Чуковский</vt:lpstr>
      <vt:lpstr>Слайд 15</vt:lpstr>
      <vt:lpstr>Слайд 16</vt:lpstr>
      <vt:lpstr>Слайд 17</vt:lpstr>
      <vt:lpstr>Слайд 18</vt:lpstr>
      <vt:lpstr>Использование лэпбука  в формировании навыков самообслуживания позволяет эффективно решать задачи расширения представлений и знаний детей об окружающих вещах, сенсорного воспитания, развития речи, тонкой моторики и зрительно-моторной координации, а также умения выполнять действия по подражанию и словесной инструкции, ориентироваться на образец, соблюдать определённую последовательность действий.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Саня</cp:lastModifiedBy>
  <cp:revision>20</cp:revision>
  <dcterms:created xsi:type="dcterms:W3CDTF">2019-04-09T07:58:37Z</dcterms:created>
  <dcterms:modified xsi:type="dcterms:W3CDTF">2019-05-10T15:01:14Z</dcterms:modified>
</cp:coreProperties>
</file>