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0"/>
  </p:notesMasterIdLst>
  <p:sldIdLst>
    <p:sldId id="258" r:id="rId2"/>
    <p:sldId id="276" r:id="rId3"/>
    <p:sldId id="275" r:id="rId4"/>
    <p:sldId id="277" r:id="rId5"/>
    <p:sldId id="278" r:id="rId6"/>
    <p:sldId id="279" r:id="rId7"/>
    <p:sldId id="280" r:id="rId8"/>
    <p:sldId id="281" r:id="rId9"/>
    <p:sldId id="284" r:id="rId10"/>
    <p:sldId id="289" r:id="rId11"/>
    <p:sldId id="290" r:id="rId12"/>
    <p:sldId id="291" r:id="rId13"/>
    <p:sldId id="292" r:id="rId14"/>
    <p:sldId id="293" r:id="rId15"/>
    <p:sldId id="294" r:id="rId16"/>
    <p:sldId id="295" r:id="rId17"/>
    <p:sldId id="286" r:id="rId18"/>
    <p:sldId id="287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90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1F7193-AAD4-44E9-9878-794C95A3E608}" type="datetimeFigureOut">
              <a:rPr lang="ru-RU" smtClean="0"/>
              <a:pPr/>
              <a:t>09.09.2018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7688A6-E4FA-4F72-B66A-28BD6A0CFC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74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688A6-E4FA-4F72-B66A-28BD6A0CFCD7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688A6-E4FA-4F72-B66A-28BD6A0CFCD7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688A6-E4FA-4F72-B66A-28BD6A0CFCD7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              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688A6-E4FA-4F72-B66A-28BD6A0CFCD7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13B716F-9BD2-446C-A92F-62F5241D9AC6}" type="datetimeFigureOut">
              <a:rPr lang="ru-RU" smtClean="0"/>
              <a:pPr/>
              <a:t>09.09.2018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EABCAB0-7238-4668-9840-07807830D5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B716F-9BD2-446C-A92F-62F5241D9AC6}" type="datetimeFigureOut">
              <a:rPr lang="ru-RU" smtClean="0"/>
              <a:pPr/>
              <a:t>09.09.2018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BCAB0-7238-4668-9840-07807830D5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B716F-9BD2-446C-A92F-62F5241D9AC6}" type="datetimeFigureOut">
              <a:rPr lang="ru-RU" smtClean="0"/>
              <a:pPr/>
              <a:t>09.09.2018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BCAB0-7238-4668-9840-07807830D5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13B716F-9BD2-446C-A92F-62F5241D9AC6}" type="datetimeFigureOut">
              <a:rPr lang="ru-RU" smtClean="0"/>
              <a:pPr/>
              <a:t>09.09.2018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EABCAB0-7238-4668-9840-07807830D59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13B716F-9BD2-446C-A92F-62F5241D9AC6}" type="datetimeFigureOut">
              <a:rPr lang="ru-RU" smtClean="0"/>
              <a:pPr/>
              <a:t>09.09.2018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EABCAB0-7238-4668-9840-07807830D5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B716F-9BD2-446C-A92F-62F5241D9AC6}" type="datetimeFigureOut">
              <a:rPr lang="ru-RU" smtClean="0"/>
              <a:pPr/>
              <a:t>09.09.2018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BCAB0-7238-4668-9840-07807830D59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B716F-9BD2-446C-A92F-62F5241D9AC6}" type="datetimeFigureOut">
              <a:rPr lang="ru-RU" smtClean="0"/>
              <a:pPr/>
              <a:t>09.09.2018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BCAB0-7238-4668-9840-07807830D59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13B716F-9BD2-446C-A92F-62F5241D9AC6}" type="datetimeFigureOut">
              <a:rPr lang="ru-RU" smtClean="0"/>
              <a:pPr/>
              <a:t>09.09.2018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EABCAB0-7238-4668-9840-07807830D59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B716F-9BD2-446C-A92F-62F5241D9AC6}" type="datetimeFigureOut">
              <a:rPr lang="ru-RU" smtClean="0"/>
              <a:pPr/>
              <a:t>09.09.2018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BCAB0-7238-4668-9840-07807830D5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13B716F-9BD2-446C-A92F-62F5241D9AC6}" type="datetimeFigureOut">
              <a:rPr lang="ru-RU" smtClean="0"/>
              <a:pPr/>
              <a:t>09.09.2018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EABCAB0-7238-4668-9840-07807830D59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13B716F-9BD2-446C-A92F-62F5241D9AC6}" type="datetimeFigureOut">
              <a:rPr lang="ru-RU" smtClean="0"/>
              <a:pPr/>
              <a:t>09.09.2018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EABCAB0-7238-4668-9840-07807830D59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13B716F-9BD2-446C-A92F-62F5241D9AC6}" type="datetimeFigureOut">
              <a:rPr lang="ru-RU" smtClean="0"/>
              <a:pPr/>
              <a:t>09.09.2018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EABCAB0-7238-4668-9840-07807830D59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481" y="214290"/>
            <a:ext cx="8229600" cy="213459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«Взаимодействие </a:t>
            </a:r>
            <a:br>
              <a:rPr lang="ru-RU" sz="3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музыкального руководителя </a:t>
            </a:r>
            <a:br>
              <a:rPr lang="ru-RU" sz="3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воспитателя при организации музыкальной деятельности по образовательной области «Музыка»»</a:t>
            </a:r>
            <a:endParaRPr lang="ru-RU" sz="31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720061" y="3520380"/>
            <a:ext cx="4427984" cy="1584176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sz="3700" b="1" dirty="0" smtClean="0">
                <a:latin typeface="Times New Roman" pitchFamily="18" charset="0"/>
                <a:cs typeface="Times New Roman" pitchFamily="18" charset="0"/>
              </a:rPr>
              <a:t>Материал подготовила</a:t>
            </a:r>
          </a:p>
          <a:p>
            <a:pPr algn="ctr">
              <a:buNone/>
            </a:pPr>
            <a:r>
              <a:rPr lang="ru-RU" sz="3700" b="1" dirty="0" smtClean="0">
                <a:latin typeface="Times New Roman" pitchFamily="18" charset="0"/>
                <a:cs typeface="Times New Roman" pitchFamily="18" charset="0"/>
              </a:rPr>
              <a:t> музыкальный руководитель  </a:t>
            </a:r>
          </a:p>
          <a:p>
            <a:pPr algn="ctr">
              <a:buNone/>
            </a:pPr>
            <a:r>
              <a:rPr lang="ru-RU" sz="3700" b="1" dirty="0" smtClean="0">
                <a:latin typeface="Times New Roman" pitchFamily="18" charset="0"/>
                <a:cs typeface="Times New Roman" pitchFamily="18" charset="0"/>
              </a:rPr>
              <a:t>Тимофеева О.Г.</a:t>
            </a:r>
            <a:endParaRPr lang="ru-RU" sz="37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34" y="214290"/>
            <a:ext cx="8072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admin\Desktop\Фотографии с дс\100_183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492896"/>
            <a:ext cx="4912122" cy="3683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373627927"/>
              </p:ext>
            </p:extLst>
          </p:nvPr>
        </p:nvGraphicFramePr>
        <p:xfrm>
          <a:off x="251520" y="5029200"/>
          <a:ext cx="8429683" cy="182880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1857388"/>
                <a:gridCol w="2958855"/>
                <a:gridCol w="3613440"/>
              </a:tblGrid>
              <a:tr h="876737">
                <a:tc>
                  <a:txBody>
                    <a:bodyPr/>
                    <a:lstStyle/>
                    <a:p>
                      <a:r>
                        <a:rPr lang="ru-RU" dirty="0" smtClean="0"/>
                        <a:t>Формы, виды музыкальной деятельности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Задачи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Зона деятельности педагогов</a:t>
                      </a:r>
                      <a:endParaRPr lang="ru-RU" dirty="0"/>
                    </a:p>
                  </a:txBody>
                  <a:tcPr/>
                </a:tc>
              </a:tr>
              <a:tr h="876737"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Приветствие.</a:t>
                      </a:r>
                      <a:r>
                        <a:rPr lang="ru-RU" baseline="0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Организовать детей.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b="1" dirty="0" smtClean="0">
                          <a:solidFill>
                            <a:srgbClr val="7030A0"/>
                          </a:solidFill>
                        </a:rPr>
                        <a:t>Воспитатель</a:t>
                      </a:r>
                      <a:r>
                        <a:rPr lang="ru-RU" dirty="0" smtClean="0"/>
                        <a:t> приветствует</a:t>
                      </a:r>
                      <a:r>
                        <a:rPr lang="ru-RU" baseline="0" dirty="0" smtClean="0"/>
                        <a:t> </a:t>
                      </a:r>
                    </a:p>
                    <a:p>
                      <a:pPr algn="l"/>
                      <a:r>
                        <a:rPr lang="ru-RU" baseline="0" dirty="0" smtClean="0"/>
                        <a:t>музыкального руководителя вместе с детьми. 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 descr="C:\Users\admin\Desktop\Фотографии с дс\100_18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-11865"/>
            <a:ext cx="6700922" cy="5025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4696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235812644"/>
              </p:ext>
            </p:extLst>
          </p:nvPr>
        </p:nvGraphicFramePr>
        <p:xfrm>
          <a:off x="1" y="4713392"/>
          <a:ext cx="9143999" cy="2144608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1585957"/>
                <a:gridCol w="1833914"/>
                <a:gridCol w="1440160"/>
                <a:gridCol w="4283968"/>
              </a:tblGrid>
              <a:tr h="70444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Формы,виды музыкальной деятельности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Музыкальный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репертуар</a:t>
                      </a:r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Задачи</a:t>
                      </a:r>
                    </a:p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Зона деятельности педагогов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321648">
                <a:tc>
                  <a:txBody>
                    <a:bodyPr/>
                    <a:lstStyle/>
                    <a:p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Музыкально-ритмические</a:t>
                      </a:r>
                    </a:p>
                    <a:p>
                      <a:pPr algn="ctr"/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движения. 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Упражнение «Цирковые лошадки»</a:t>
                      </a:r>
                    </a:p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Л.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Банникова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Учить согласовывать движения с музыкой. 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Муз.</a:t>
                      </a:r>
                      <a:r>
                        <a:rPr lang="ru-RU" sz="1600" b="1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руководитель</a:t>
                      </a:r>
                      <a:r>
                        <a:rPr lang="ru-RU" sz="16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– 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напоминает детям движения, играет на фортепиано.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r>
                        <a:rPr lang="ru-RU" sz="1600" b="1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Воспитатель</a:t>
                      </a:r>
                      <a:r>
                        <a:rPr lang="ru-RU" sz="1600" b="1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– 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двигается под музыку вместе с детьми, даёт им различные команды (скакать прямо, кружиться, кивать головой). 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098" name="Picture 2" descr="C:\Users\admin\Desktop\Фотографии с дс\100_18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0"/>
            <a:ext cx="6301007" cy="472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0353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409094862"/>
              </p:ext>
            </p:extLst>
          </p:nvPr>
        </p:nvGraphicFramePr>
        <p:xfrm>
          <a:off x="7671" y="4509120"/>
          <a:ext cx="9144000" cy="2225374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1475656"/>
                <a:gridCol w="1512168"/>
                <a:gridCol w="2448272"/>
                <a:gridCol w="3707904"/>
              </a:tblGrid>
              <a:tr h="914734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Формы,виды музыкальной деятельности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Музыкальный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репертуар</a:t>
                      </a:r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Задачи</a:t>
                      </a:r>
                    </a:p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Зона деятельности педагогов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247786">
                <a:tc>
                  <a:txBody>
                    <a:bodyPr/>
                    <a:lstStyle/>
                    <a:p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Слушание.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«Лошадка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Зорька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» </a:t>
                      </a:r>
                    </a:p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Т.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Ломовой</a:t>
                      </a:r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Развивать музыкальную память, звуковысотное чувство, эмоциональную отзывчивость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на музыку.</a:t>
                      </a:r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Музыкальный руководитель</a:t>
                      </a:r>
                      <a:r>
                        <a:rPr lang="ru-RU" sz="1600" b="1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– </a:t>
                      </a:r>
                      <a:r>
                        <a:rPr lang="ru-RU" sz="16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6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проводит беседу, исполняет произведение на фортепиано.</a:t>
                      </a:r>
                    </a:p>
                    <a:p>
                      <a:pPr algn="l"/>
                      <a:r>
                        <a:rPr lang="ru-RU" sz="1600" b="1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Воспитатель</a:t>
                      </a:r>
                      <a:r>
                        <a:rPr lang="ru-RU" sz="1600" b="1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– слушает произведение вместе с детьми.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122" name="Picture 2" descr="C:\Users\admin\Desktop\Фотографии с дс\100_18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-1457"/>
            <a:ext cx="5924788" cy="4443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1325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801872783"/>
              </p:ext>
            </p:extLst>
          </p:nvPr>
        </p:nvGraphicFramePr>
        <p:xfrm>
          <a:off x="0" y="4797152"/>
          <a:ext cx="9144000" cy="188976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1547664"/>
                <a:gridCol w="1944216"/>
                <a:gridCol w="2366004"/>
                <a:gridCol w="3286116"/>
              </a:tblGrid>
              <a:tr h="79436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Формы,виды музыкальной деятельности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Музыкальный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репертуар</a:t>
                      </a:r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Задачи</a:t>
                      </a:r>
                    </a:p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Зона деятельности педагогов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51528">
                <a:tc>
                  <a:txBody>
                    <a:bodyPr/>
                    <a:lstStyle/>
                    <a:p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Пение.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«Осень»</a:t>
                      </a:r>
                    </a:p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А.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Филиппенко</a:t>
                      </a:r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Учить детей петь, обратить внимание на протяжные звуки. 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Музыкальный руководитель </a:t>
                      </a:r>
                      <a:r>
                        <a:rPr lang="ru-RU" sz="16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–</a:t>
                      </a:r>
                    </a:p>
                    <a:p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беседа, исполнение.</a:t>
                      </a:r>
                    </a:p>
                    <a:p>
                      <a:r>
                        <a:rPr lang="ru-RU" sz="1600" b="1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Воспитатель</a:t>
                      </a:r>
                      <a:r>
                        <a:rPr lang="ru-RU" sz="1600" b="1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– 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исполнение</a:t>
                      </a:r>
                    </a:p>
                    <a:p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вместе с детьми.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146" name="Picture 2" descr="C:\Users\admin\Desktop\Фотографии с дс\100_183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-20960"/>
            <a:ext cx="6336704" cy="4751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9771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720033957"/>
              </p:ext>
            </p:extLst>
          </p:nvPr>
        </p:nvGraphicFramePr>
        <p:xfrm>
          <a:off x="-2" y="4480560"/>
          <a:ext cx="9144002" cy="237744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1619675"/>
                <a:gridCol w="1728192"/>
                <a:gridCol w="1800200"/>
                <a:gridCol w="3995935"/>
              </a:tblGrid>
              <a:tr h="79094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Формы,виды музыкальной деятельности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Музыкальный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репертуар</a:t>
                      </a:r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Задачи</a:t>
                      </a:r>
                    </a:p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Зона деятельности педагогов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336140">
                <a:tc>
                  <a:txBody>
                    <a:bodyPr/>
                    <a:lstStyle/>
                    <a:p>
                      <a:pPr algn="ctr"/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Хоровод.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«Огородная-хороводная» Б. </a:t>
                      </a:r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Можжевелова</a:t>
                      </a:r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Выполнять движения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по тексту, учить детей импровизировать</a:t>
                      </a:r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Музыкальный руководитель </a:t>
                      </a:r>
                      <a:r>
                        <a:rPr lang="ru-RU" sz="16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–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напоминает детям движения танца.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Играет на фортепиано. </a:t>
                      </a:r>
                      <a:endParaRPr lang="ru-RU" sz="16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600" b="1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Воспитатель</a:t>
                      </a:r>
                      <a:r>
                        <a:rPr lang="ru-RU" sz="1600" b="1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– 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танцует вместе с детьми.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 descr="C:\Users\admin\Desktop\Фотографии с дс\100_184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0"/>
            <a:ext cx="6012940" cy="450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0329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705975796"/>
              </p:ext>
            </p:extLst>
          </p:nvPr>
        </p:nvGraphicFramePr>
        <p:xfrm>
          <a:off x="33001" y="4968240"/>
          <a:ext cx="9144000" cy="188976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1547663"/>
                <a:gridCol w="1656184"/>
                <a:gridCol w="1944216"/>
                <a:gridCol w="3995937"/>
              </a:tblGrid>
              <a:tr h="77951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Формы,виды музыкальной деятельности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Музыкальный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репертуар</a:t>
                      </a:r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Задачи</a:t>
                      </a:r>
                    </a:p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Зона деятельности педагогов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36672">
                <a:tc>
                  <a:txBody>
                    <a:bodyPr/>
                    <a:lstStyle/>
                    <a:p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Игра.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«Хитрый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кот» Русская народная прибаутка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Развивать сноровку, внимание детей.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Создать радостную атмосферу. 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Музыкальный руководитель </a:t>
                      </a:r>
                      <a:r>
                        <a:rPr lang="ru-RU" sz="16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–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объясняет правила игры.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Играет на фортепиано или включает аудиозапись.</a:t>
                      </a:r>
                      <a:endParaRPr lang="ru-RU" sz="16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600" b="1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Воспитатель</a:t>
                      </a:r>
                      <a:r>
                        <a:rPr lang="ru-RU" sz="1600" b="1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– участвует в игре.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170" name="Picture 2" descr="C:\Users\admin\Desktop\Фотографии с дс\100_18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0604"/>
            <a:ext cx="6493055" cy="4869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3960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07504" y="0"/>
            <a:ext cx="8928992" cy="674136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Ещё одной эффективной формой работы музыкального руководителя с воспитателями являются смотры-конкурсы.</a:t>
            </a:r>
          </a:p>
          <a:p>
            <a:pPr marL="0" indent="0">
              <a:buNone/>
            </a:pPr>
            <a:r>
              <a:rPr lang="ru-RU" dirty="0" smtClean="0"/>
              <a:t>(«Золотые голоса» 2013 г. – Диплом лауреата </a:t>
            </a:r>
            <a:r>
              <a:rPr lang="en-US" dirty="0" smtClean="0"/>
              <a:t>III</a:t>
            </a:r>
            <a:r>
              <a:rPr lang="ru-RU" dirty="0" smtClean="0"/>
              <a:t> степени, </a:t>
            </a:r>
            <a:r>
              <a:rPr lang="ru-RU" dirty="0" err="1" smtClean="0"/>
              <a:t>Ширинских</a:t>
            </a:r>
            <a:r>
              <a:rPr lang="ru-RU" dirty="0" smtClean="0"/>
              <a:t> Ульяна 5 лет.)</a:t>
            </a:r>
            <a:endParaRPr lang="ru-RU" dirty="0"/>
          </a:p>
        </p:txBody>
      </p:sp>
      <p:pic>
        <p:nvPicPr>
          <p:cNvPr id="3074" name="Picture 2" descr="C:\Users\admin\Desktop\Фотографии с дс\golosa_138260643016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0"/>
            <a:ext cx="7624052" cy="5085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741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188640"/>
            <a:ext cx="8424936" cy="6669360"/>
          </a:xfrm>
        </p:spPr>
        <p:txBody>
          <a:bodyPr/>
          <a:lstStyle/>
          <a:p>
            <a:pPr marL="0" indent="0" algn="ctr">
              <a:buNone/>
            </a:pP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b="1" i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b="1" i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Подводя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итог выше сказанному, хочется еще раз отметить то , что современные цели и задачи дошкольного воспитания, обозначенные в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ФГОС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не могут выть реализованы каждым участником педагогического процесса в отдельности. Поэтому проблема сотрудничества специалистов и педагогов в контексте целостного развития ребенка должна быть решена в каждом детском саду.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9098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Литература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1556792"/>
            <a:ext cx="8496944" cy="5184576"/>
          </a:xfrm>
        </p:spPr>
        <p:txBody>
          <a:bodyPr>
            <a:normAutofit/>
          </a:bodyPr>
          <a:lstStyle/>
          <a:p>
            <a:r>
              <a:rPr lang="ru-RU" sz="1700" i="1" dirty="0">
                <a:latin typeface="Times New Roman" pitchFamily="18" charset="0"/>
                <a:cs typeface="Times New Roman" pitchFamily="18" charset="0"/>
              </a:rPr>
              <a:t>Гогоберидзе А.Г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. Теория и методика музыкального воспитания детей дошкольного возраста: Учеб. пособие для студ.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высш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. учеб. заведений /А. Г. Гогоберидзе,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В.А.Деркунская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. М.: Издательский центр “Академия”, 2005. – 320 с.</a:t>
            </a:r>
          </a:p>
          <a:p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Методика музыкального воспитания в детском саду. Учебник для учащихся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пед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. Училищ по специальности “Дошкольное воспитание”. Под ред. Н.А. Ветлугиной. М., “Просвещение”, 1976, с.247.</a:t>
            </a:r>
          </a:p>
          <a:p>
            <a:r>
              <a:rPr lang="ru-RU" sz="1700" i="1" dirty="0">
                <a:latin typeface="Times New Roman" pitchFamily="18" charset="0"/>
                <a:cs typeface="Times New Roman" pitchFamily="18" charset="0"/>
              </a:rPr>
              <a:t>Ветлугина Н.А., </a:t>
            </a:r>
            <a:r>
              <a:rPr lang="ru-RU" sz="1700" i="1" dirty="0" err="1">
                <a:latin typeface="Times New Roman" pitchFamily="18" charset="0"/>
                <a:cs typeface="Times New Roman" pitchFamily="18" charset="0"/>
              </a:rPr>
              <a:t>Кенеман</a:t>
            </a:r>
            <a:r>
              <a:rPr lang="ru-RU" sz="1700" i="1" dirty="0">
                <a:latin typeface="Times New Roman" pitchFamily="18" charset="0"/>
                <a:cs typeface="Times New Roman" pitchFamily="18" charset="0"/>
              </a:rPr>
              <a:t> А.В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. Теория и методика музыкального воспитания в детском саду: Учеб. Пособие для студентов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пед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. Институтов по спец. “Дошкольная педагогика и психология”. – М.: Просвещение, 1983, с.231.</a:t>
            </a:r>
          </a:p>
          <a:p>
            <a:r>
              <a:rPr lang="ru-RU" sz="1700" i="1" dirty="0">
                <a:latin typeface="Times New Roman" pitchFamily="18" charset="0"/>
                <a:cs typeface="Times New Roman" pitchFamily="18" charset="0"/>
              </a:rPr>
              <a:t>Зимина А.Н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. Теория и методика музыкального воспитания детей дошкольного возраста. – Шуя.1993, с.67.</a:t>
            </a:r>
          </a:p>
          <a:p>
            <a:r>
              <a:rPr lang="ru-RU" sz="1700" i="1" dirty="0" smtClean="0">
                <a:latin typeface="Times New Roman" pitchFamily="18" charset="0"/>
                <a:cs typeface="Times New Roman" pitchFamily="18" charset="0"/>
              </a:rPr>
              <a:t>Гогоберидзе А.Г., </a:t>
            </a:r>
            <a:r>
              <a:rPr lang="ru-RU" sz="1700" i="1" dirty="0" err="1" smtClean="0">
                <a:latin typeface="Times New Roman" pitchFamily="18" charset="0"/>
                <a:cs typeface="Times New Roman" pitchFamily="18" charset="0"/>
              </a:rPr>
              <a:t>Деркунская</a:t>
            </a:r>
            <a:r>
              <a:rPr lang="ru-RU" sz="1700" i="1" dirty="0" smtClean="0">
                <a:latin typeface="Times New Roman" pitchFamily="18" charset="0"/>
                <a:cs typeface="Times New Roman" pitchFamily="18" charset="0"/>
              </a:rPr>
              <a:t> В.А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. Детство с музыкой. Современные педагогические технологии музыкального воспитания и развития детей раннего и дошкольного возраста: Учебно-методическое пособие. – ООО “ИЗДАТЕЛЬСТВО “ДЕТСТВО-ПРЕСС”, 2010.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0919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260648"/>
            <a:ext cx="7467600" cy="6213304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Проблема, касающаяся особенностей взаимодействия воспитателя и музыкального руководителя не нова. Вопросы профессионального сотрудничества педагогов рассматривались в трудах Ветлугиной Н.А., Зиминой А.Н., </a:t>
            </a:r>
            <a:r>
              <a:rPr lang="ru-RU" dirty="0" err="1"/>
              <a:t>Радыновой</a:t>
            </a:r>
            <a:r>
              <a:rPr lang="ru-RU" dirty="0"/>
              <a:t> О.П., Гогоберидзе А.Г. и др.</a:t>
            </a:r>
          </a:p>
          <a:p>
            <a:r>
              <a:rPr lang="ru-RU" dirty="0"/>
              <a:t>В настоящее время, когда одним из требований </a:t>
            </a:r>
            <a:r>
              <a:rPr lang="ru-RU" dirty="0" smtClean="0"/>
              <a:t>ФГОС </a:t>
            </a:r>
            <a:r>
              <a:rPr lang="ru-RU" dirty="0"/>
              <a:t>является интеграция всех образовательных областей и, следовательно, деятельности всего коллектива детского сада в процессе формирования интегративных личностных качеств детей, вопросы сотрудничества участников педагогического процесса высвечиваются наиболее остро. В связи с этим необходимо построить систему работы по взаимодействию педагогов ДОУ.</a:t>
            </a:r>
          </a:p>
          <a:p>
            <a:r>
              <a:rPr lang="ru-RU" dirty="0"/>
              <a:t>Вдохновителем и организатором процесса музыкального воспитания и развития ребенка дошкольника в детском саду является музыкальный руководитель при помогающем участии воспитателя. Однако на практике такое взаимодействие осуществляется не всегда.</a:t>
            </a:r>
          </a:p>
        </p:txBody>
      </p:sp>
    </p:spTree>
    <p:extLst>
      <p:ext uri="{BB962C8B-B14F-4D97-AF65-F5344CB8AC3E}">
        <p14:creationId xmlns:p14="http://schemas.microsoft.com/office/powerpoint/2010/main" val="682756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i="1" cap="none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Причины проблем в </a:t>
            </a:r>
            <a:r>
              <a:rPr lang="ru-RU" sz="3200" b="1" i="1" cap="none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осуществлении </a:t>
            </a:r>
            <a:r>
              <a:rPr lang="ru-RU" sz="3200" b="1" i="1" cap="none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взаимного </a:t>
            </a:r>
            <a:r>
              <a:rPr lang="ru-RU" sz="3200" b="1" i="1" cap="none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сотрудничества: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059615787"/>
              </p:ext>
            </p:extLst>
          </p:nvPr>
        </p:nvGraphicFramePr>
        <p:xfrm>
          <a:off x="251520" y="1484785"/>
          <a:ext cx="8424936" cy="533753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12468"/>
                <a:gridCol w="4212468"/>
              </a:tblGrid>
              <a:tr h="4499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Музыкальный руководитель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Воспитатель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675" marR="66675" marT="66675" marB="66675">
                    <a:solidFill>
                      <a:schemeClr val="accent2"/>
                    </a:solidFill>
                  </a:tcPr>
                </a:tc>
              </a:tr>
              <a:tr h="13234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Не знает </a:t>
                      </a:r>
                      <a:r>
                        <a:rPr lang="ru-RU" sz="14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особенности 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общекультурной компетентности воспитателей конкретного детского сада, их музыкальные потребности и интересы, 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представляет 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свою роль в педагогическом процессе.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675" marR="66675" marT="66675" marB="6667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Не знает (или плохо знает) функциональные обязанности музыкального руководителя, его роль в педагогическом процессе ДОУ.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675" marR="66675" marT="66675" marB="66675">
                    <a:solidFill>
                      <a:schemeClr val="accent2"/>
                    </a:solidFill>
                  </a:tcPr>
                </a:tc>
              </a:tr>
              <a:tr h="639801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Отсутствует профессиональная помощь и поддержка друг другу, совместное решение задач воспитания и развития ребенка посредством музыки 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(к подготовке 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утренников и развлечений).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675" marR="66675" marT="66675" marB="66675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389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Самоустранение от педагогического процесса в ДОУ (не участвует в методической работе, составлении годового плана, и т.д.)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Не знает свои обязанности в процессе проведения музыкального занятия.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675" marR="66675" marT="66675" marB="66675">
                    <a:solidFill>
                      <a:schemeClr val="accent2"/>
                    </a:solidFill>
                  </a:tcPr>
                </a:tc>
              </a:tr>
              <a:tr h="15656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 Не достаточно владеет знаниями основ педагогики и психологии дошкольников.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 Не владеет специальными исполнительскими умениями, плохо ориентируется в мире музыкального искусства, практически не знаком со спецификой детского музыкального репертуара. Имеет слабые знания основ методики музыкального воспитания.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675" marR="66675" marT="66675" marB="66675">
                    <a:solidFill>
                      <a:schemeClr val="accent2"/>
                    </a:solidFill>
                  </a:tcPr>
                </a:tc>
              </a:tr>
              <a:tr h="3667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 Отсутствует система работы с семьей.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675" marR="66675" marT="66675" marB="66675"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409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548680"/>
            <a:ext cx="7467600" cy="936104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решения возникающих противоречий музыкальному руководителю необходимо: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1412776"/>
            <a:ext cx="8568952" cy="5141168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осуществлять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личностно-профессиональное саморазвитие, самообразование: увеличение профессиональной компетентности через обогащение общекультурной, базовой, специальной компетентностей;</a:t>
            </a:r>
          </a:p>
          <a:p>
            <a:pPr lvl="0"/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знать свои профессиональные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функции (организационная, координирующая, консультационная, контролирующая)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и познакомить с ними воспитателей;</a:t>
            </a:r>
          </a:p>
          <a:p>
            <a:pPr lvl="0"/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проанализировать свою работу с воспитателями;</a:t>
            </a:r>
          </a:p>
          <a:p>
            <a:pPr lvl="0"/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провести диагностику (на основе наблюдений, бесед, анкетирования) уровня базовой компетентности воспитателя по вопросам музыкального воспитания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дошкольников;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планировать и по мере необходимости корректировать свою работу с педагогами по повышению профессиональной компетентности на основе имеющихся данных;</a:t>
            </a:r>
          </a:p>
          <a:p>
            <a:pPr lvl="0"/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совместно с воспитателем проектировать целостный, но при этом вариативный педагогический процесс в ДОУ, в котором каждый ребенок мог бы максимально проявляться, развиваться и образовываться;</a:t>
            </a:r>
          </a:p>
          <a:p>
            <a:pPr lvl="0"/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проводить работу с воспитателем в системе, с учетом особенностей ДОУ и конкретного педагога;</a:t>
            </a:r>
          </a:p>
          <a:p>
            <a:pPr lvl="0"/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активно участвовать в методической работе ДОУ.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2756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Одним из ведущих направлений профессионального взаимодействия должно быть </a:t>
            </a:r>
            <a:r>
              <a:rPr lang="ru-RU" b="1" i="1" dirty="0"/>
              <a:t>взаимное обогащение профессионального опыта педагогов</a:t>
            </a:r>
            <a:r>
              <a:rPr lang="ru-RU" dirty="0"/>
              <a:t>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В </a:t>
            </a:r>
            <a:r>
              <a:rPr lang="ru-RU" dirty="0"/>
              <a:t>традиционном смысле – от музыкального руководителя к воспитателю.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2756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097" y="116632"/>
            <a:ext cx="8939336" cy="1080120"/>
          </a:xfrm>
        </p:spPr>
        <p:txBody>
          <a:bodyPr>
            <a:noAutofit/>
          </a:bodyPr>
          <a:lstStyle/>
          <a:p>
            <a:pPr algn="ctr"/>
            <a:r>
              <a:rPr lang="ru-RU" sz="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Общность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профессионально-педагогических задач как основа сотрудничества и сотворчества музыкального руководителя и воспитателя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ДОУ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72759530"/>
              </p:ext>
            </p:extLst>
          </p:nvPr>
        </p:nvGraphicFramePr>
        <p:xfrm>
          <a:off x="107504" y="1196751"/>
          <a:ext cx="8856984" cy="59046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28492"/>
                <a:gridCol w="4428492"/>
              </a:tblGrid>
              <a:tr h="4650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i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Воспитатель</a:t>
                      </a:r>
                      <a:endParaRPr lang="ru-RU" sz="1800" i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i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Музыкальный руководитель</a:t>
                      </a:r>
                      <a:endParaRPr lang="ru-RU" sz="1800" i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675" marR="66675" marT="66675" marB="66675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10758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Изучение индивидуальных особенностей и возможностей ребенка, в том числе связанных с музыкальной деятельностью дошкольника.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Изучение индивидуальных особенностей и возможностей ребенка в контексте музыкальности.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675" marR="66675" marT="66675" marB="66675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9008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Учет индивидуальных особенностей и возможностей детей в целостном образовательном процессе.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То же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675" marR="66675" marT="66675" marB="66675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13113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Отслеживание характера изменений, происходящих с ребенком в ходе образовательного процесса детского сада, характер его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продвижения в развитии.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Отслеживание характера изменений, происходящих с ребенком в ходе образовательного процесса детского сада, его продвижения в музыкальном развитии.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675" marR="66675" marT="66675" marB="66675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10758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 Определение эффективности влияния реализуемых в детском саду педагогических условий на разностороннее развитие дошкольника.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 Определение эффективности влияния реализуемых в детском саду педагогических условий на музыкальное развитие дошкольника.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675" marR="66675" marT="66675" marB="66675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10758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 Проектировать и организовывать целостный образовательный процесс, содействующий целостному развитию ребенка-дошкольника.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 Проектировать и организовывать целостный образовательный процесс, содействующий целостному музыкальному развитию ребенка-дошкольника.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675" marR="66675" marT="66675" marB="66675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2756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522850442"/>
              </p:ext>
            </p:extLst>
          </p:nvPr>
        </p:nvGraphicFramePr>
        <p:xfrm>
          <a:off x="107504" y="188640"/>
          <a:ext cx="8856984" cy="64434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28492"/>
                <a:gridCol w="4428492"/>
              </a:tblGrid>
              <a:tr h="6943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 Ознакомление с репертуаром для слушания и исполнения детьми в целях содействия в работе музыкального педагога.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 Ознакомление с педагогическими задачами общего развития дошкольников данного возраста.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675" marR="66675" marT="66675" marB="66675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8854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 Знание задач музыкального воспитания и развития дошкольников, анализ их решения с точки зрения базовой компетентности музыкального руководителя.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 Изучение особенностей общекультурной компетентности воспитателя детского сада, знание его музыкальных потребностей и интересов.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675" marR="66675" marT="66675" marB="66675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8854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 Оказание профессиональной помощи и поддержки друг друга, совместное решение задач воспитания и развития ребенка, в числе которых и задачи музыкального воспитания.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 Оказание профессиональной помощи и поддержки друг друга, совместное решение задач воспитания и развития ребенка посредством музыки и музыкальной деятельности.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675" marR="66675" marT="66675" marB="66675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12675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 Создание единого культурно-образовательного пространства в педагогическом коллективе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ДОУ,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семье воспитанника, в деском саду и учреждениях культуры.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 Создание единого культурно-образовательного музыкально-эстетического пространства в педагогическом коллективе образовательного учреждения, в детском саду и семье воспитанника, в детском саду и учреждениях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культуры города.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675" marR="66675" marT="66675" marB="66675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11653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 Создание развивающей музыкально-образовательной среды в детском саду как одного из эффективнейших условий, инициирующих процессы целостного музыкального (художественного) развития и воспитания ребенка.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 Создание развивающей образовательной среды в детском саду как одного из эффективнейших условий, инициирующих процессы целостного развития и воспитания ребенка.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675" marR="66675" marT="66675" marB="66675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570331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11. Личностно-профессиональное саморазвитие, самообразование: увеличение профессиональной компетентности через обогащение общекультурной, базовой, специальной компетентностей.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675" marR="66675" marT="66675" marB="66675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2756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435280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Формы взаимодействия музыкального руководителя и воспитателя: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881336"/>
            <a:ext cx="8784976" cy="5976664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разработка единых диагностических карт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музыкальности детей; 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совместное обсуждение результатов диагностики и индивидуальных музыкальных проявлений ребенка в условиях занятия и в повседневной жизнедеятельности;</a:t>
            </a:r>
          </a:p>
          <a:p>
            <a:pPr lvl="0"/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совместное проектирование планов работы, их корректировка по мере решения общих задач;</a:t>
            </a:r>
          </a:p>
          <a:p>
            <a:pPr lvl="0"/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взаимные консультации по использованию музыкального материала в образовательном процессе ДОУ, в решении разнообразных задач воспитания и развития;</a:t>
            </a:r>
          </a:p>
          <a:p>
            <a:pPr lvl="0"/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взаимопосещений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занятий с последующим обсуждением;</a:t>
            </a:r>
          </a:p>
          <a:p>
            <a:pPr lvl="0"/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музыкальные гостиные и вечера встреч с музыкой, организованные в ДОУ;</a:t>
            </a:r>
          </a:p>
          <a:p>
            <a:pPr lvl="0"/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совместная подготовка семинаров-практикумов по проблеме целостного воспитания и развития ребенка-дошкольника средствами музыки;</a:t>
            </a:r>
          </a:p>
          <a:p>
            <a:pPr lvl="0"/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совместная организация родительских собраний по проблеме музыкального воспитания и развития ребенка;</a:t>
            </a:r>
          </a:p>
          <a:p>
            <a:pPr lvl="0"/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совместное проектирование музыкально-образовательной среды в ДОУ, в группах;</a:t>
            </a:r>
          </a:p>
          <a:p>
            <a:pPr lvl="0"/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организация смотров-конкурсов проектов музыкально-развивающей среды в ДОУ, в отдельно взятой группе;</a:t>
            </a:r>
          </a:p>
          <a:p>
            <a:pPr lvl="0"/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составление музыкально-профессиональной фонотеки, банка педагогических техник и технологий использования музыки в решении разнообразных задач воспитания и развития дошкольников;</a:t>
            </a:r>
          </a:p>
          <a:p>
            <a:pPr lvl="0"/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взаимодействие с методической службой ДОУ.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2756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424936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8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800" b="1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8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800" b="1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8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800" b="1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8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800" b="1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8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800" b="1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8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800" b="1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8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800" b="1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8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800" b="1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8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800" b="1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8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800" b="1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8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800" b="1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8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Педагог-музыкант </a:t>
            </a: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должен: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908720"/>
            <a:ext cx="8496944" cy="5832648"/>
          </a:xfrm>
        </p:spPr>
        <p:txBody>
          <a:bodyPr/>
          <a:lstStyle/>
          <a:p>
            <a:pPr lvl="0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рассказать воспитателям о требованиях к организации музыкальных зон, их наполнении (в соответствии с возрастными особенностями);</a:t>
            </a:r>
          </a:p>
          <a:p>
            <a:pPr lvl="0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предоставить перечень литературы по изготовлению вариантов инструментов для шумового оркестра и различных атрибутов;</a:t>
            </a:r>
          </a:p>
          <a:p>
            <a:pPr lvl="0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отметить необходимость привлечения родителей и детей (особенно старшего дошкольного возраста) к участию в оформлении музыкальной зоны;</a:t>
            </a:r>
          </a:p>
          <a:p>
            <a:pPr lvl="0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познакомить с положением смотра-конкурса.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6211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639</TotalTime>
  <Words>1569</Words>
  <Application>Microsoft Office PowerPoint</Application>
  <PresentationFormat>Экран (4:3)</PresentationFormat>
  <Paragraphs>189</Paragraphs>
  <Slides>18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Эркер</vt:lpstr>
      <vt:lpstr>  «Взаимодействие  музыкального руководителя  и воспитателя при организации музыкальной деятельности по образовательной области «Музыка»»</vt:lpstr>
      <vt:lpstr>Презентация PowerPoint</vt:lpstr>
      <vt:lpstr>Причины проблем в осуществлении взаимного сотрудничества:</vt:lpstr>
      <vt:lpstr>Для решения возникающих противоречий музыкальному руководителю необходимо: </vt:lpstr>
      <vt:lpstr>Презентация PowerPoint</vt:lpstr>
      <vt:lpstr>                                     Общность профессионально-педагогических задач как основа сотрудничества и сотворчества музыкального руководителя и воспитателя ДОУ</vt:lpstr>
      <vt:lpstr>Презентация PowerPoint</vt:lpstr>
      <vt:lpstr>Формы взаимодействия музыкального руководителя и воспитателя: </vt:lpstr>
      <vt:lpstr>                       Педагог-музыкант должен: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Литература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ВЗАИМОДЕЙСТВИЕ  МУЗЫКАЛЬНОГО РУКОВОДИТЕЛЯ  И ВОСПИТАТЕЛЯ НА ЗАНЯТИИ</dc:title>
  <dc:creator>Admin</dc:creator>
  <cp:lastModifiedBy>Olga Timofeev</cp:lastModifiedBy>
  <cp:revision>61</cp:revision>
  <dcterms:created xsi:type="dcterms:W3CDTF">2009-12-05T19:52:24Z</dcterms:created>
  <dcterms:modified xsi:type="dcterms:W3CDTF">2018-09-09T15:57:57Z</dcterms:modified>
</cp:coreProperties>
</file>