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7" r:id="rId2"/>
    <p:sldId id="259" r:id="rId3"/>
    <p:sldId id="261" r:id="rId4"/>
    <p:sldId id="262" r:id="rId5"/>
    <p:sldId id="263" r:id="rId6"/>
    <p:sldId id="264" r:id="rId7"/>
    <p:sldId id="265" r:id="rId8"/>
    <p:sldId id="270" r:id="rId9"/>
    <p:sldId id="293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66" r:id="rId18"/>
    <p:sldId id="267" r:id="rId19"/>
    <p:sldId id="268" r:id="rId20"/>
    <p:sldId id="278" r:id="rId21"/>
    <p:sldId id="279" r:id="rId22"/>
    <p:sldId id="26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90" r:id="rId31"/>
    <p:sldId id="287" r:id="rId32"/>
    <p:sldId id="288" r:id="rId33"/>
    <p:sldId id="289" r:id="rId34"/>
    <p:sldId id="291" r:id="rId35"/>
    <p:sldId id="292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FF2E25-EF84-4ECA-97BB-2D1BC1236905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859E911-8A00-41A3-BD35-43CCCDCD2AF3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solidFill>
                <a:srgbClr val="C00000"/>
              </a:solidFill>
            </a:rPr>
            <a:t>          «ОРГАНИЗАЦИЯ ОБРАЗОВАТЕЛЬНОЙ ДЕЯТЕЛЬНОСТИ В ХОДЕ РЕЖИМНЫХ МОМЕНТОВ»</a:t>
          </a:r>
          <a:endParaRPr lang="ru-RU" b="1" dirty="0">
            <a:solidFill>
              <a:srgbClr val="C00000"/>
            </a:solidFill>
          </a:endParaRPr>
        </a:p>
      </dgm:t>
    </dgm:pt>
    <dgm:pt modelId="{EDFCE9CE-3D96-447A-987A-2CB23EC2B1F4}" type="parTrans" cxnId="{4136010C-4710-416C-823E-44A5C5927921}">
      <dgm:prSet/>
      <dgm:spPr/>
      <dgm:t>
        <a:bodyPr/>
        <a:lstStyle/>
        <a:p>
          <a:endParaRPr lang="ru-RU"/>
        </a:p>
      </dgm:t>
    </dgm:pt>
    <dgm:pt modelId="{9D6F1C58-003A-486D-8D63-0A04873102DD}" type="sibTrans" cxnId="{4136010C-4710-416C-823E-44A5C5927921}">
      <dgm:prSet/>
      <dgm:spPr/>
      <dgm:t>
        <a:bodyPr/>
        <a:lstStyle/>
        <a:p>
          <a:endParaRPr lang="ru-RU"/>
        </a:p>
      </dgm:t>
    </dgm:pt>
    <dgm:pt modelId="{61B53BEE-3C35-4933-9839-1AC2C26A8F05}" type="pres">
      <dgm:prSet presAssocID="{22FF2E25-EF84-4ECA-97BB-2D1BC123690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85CF2C-795D-481F-B209-45E08D93CCE8}" type="pres">
      <dgm:prSet presAssocID="{0859E911-8A00-41A3-BD35-43CCCDCD2AF3}" presName="parentText" presStyleLbl="node1" presStyleIdx="0" presStyleCnt="1" custScaleY="150359" custLinFactNeighborX="-526" custLinFactNeighborY="156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36010C-4710-416C-823E-44A5C5927921}" srcId="{22FF2E25-EF84-4ECA-97BB-2D1BC1236905}" destId="{0859E911-8A00-41A3-BD35-43CCCDCD2AF3}" srcOrd="0" destOrd="0" parTransId="{EDFCE9CE-3D96-447A-987A-2CB23EC2B1F4}" sibTransId="{9D6F1C58-003A-486D-8D63-0A04873102DD}"/>
    <dgm:cxn modelId="{4E5099DE-541B-4824-A4EA-2F5140BD85E6}" type="presOf" srcId="{22FF2E25-EF84-4ECA-97BB-2D1BC1236905}" destId="{61B53BEE-3C35-4933-9839-1AC2C26A8F05}" srcOrd="0" destOrd="0" presId="urn:microsoft.com/office/officeart/2005/8/layout/vList2"/>
    <dgm:cxn modelId="{32AD66A3-A22A-42C7-B5AE-CBBFA1A5926A}" type="presOf" srcId="{0859E911-8A00-41A3-BD35-43CCCDCD2AF3}" destId="{3D85CF2C-795D-481F-B209-45E08D93CCE8}" srcOrd="0" destOrd="0" presId="urn:microsoft.com/office/officeart/2005/8/layout/vList2"/>
    <dgm:cxn modelId="{8425556A-A8C0-4045-98A4-4C8401D64DF7}" type="presParOf" srcId="{61B53BEE-3C35-4933-9839-1AC2C26A8F05}" destId="{3D85CF2C-795D-481F-B209-45E08D93CCE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85CF2C-795D-481F-B209-45E08D93CCE8}">
      <dsp:nvSpPr>
        <dsp:cNvPr id="0" name=""/>
        <dsp:cNvSpPr/>
      </dsp:nvSpPr>
      <dsp:spPr>
        <a:xfrm>
          <a:off x="0" y="301768"/>
          <a:ext cx="6840760" cy="1375694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rgbClr val="C00000"/>
              </a:solidFill>
            </a:rPr>
            <a:t>          «ОРГАНИЗАЦИЯ ОБРАЗОВАТЕЛЬНОЙ ДЕЯТЕЛЬНОСТИ В ХОДЕ РЕЖИМНЫХ МОМЕНТОВ»</a:t>
          </a:r>
          <a:endParaRPr lang="ru-RU" sz="2300" b="1" kern="1200" dirty="0">
            <a:solidFill>
              <a:srgbClr val="C00000"/>
            </a:solidFill>
          </a:endParaRPr>
        </a:p>
      </dsp:txBody>
      <dsp:txXfrm>
        <a:off x="67156" y="368924"/>
        <a:ext cx="6706448" cy="12413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40A74C-1B0C-491F-84CF-73EDB9759B2A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7CF151-AC2D-447C-9AF5-2DEA3BCE09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518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E46E28-F65E-42B7-BA71-13EBD764ED3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134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7CF151-AC2D-447C-9AF5-2DEA3BCE09A7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074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slideLayout" Target="../slideLayouts/slideLayout2.xml"/><Relationship Id="rId7" Type="http://schemas.openxmlformats.org/officeDocument/2006/relationships/diagramData" Target="../diagrams/data1.xml"/><Relationship Id="rId12" Type="http://schemas.openxmlformats.org/officeDocument/2006/relationships/image" Target="../media/image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microsoft.com/office/2007/relationships/hdphoto" Target="../media/hdphoto1.wdp"/><Relationship Id="rId11" Type="http://schemas.microsoft.com/office/2007/relationships/diagramDrawing" Target="../diagrams/drawing1.xml"/><Relationship Id="rId5" Type="http://schemas.openxmlformats.org/officeDocument/2006/relationships/image" Target="../media/image1.jpeg"/><Relationship Id="rId10" Type="http://schemas.openxmlformats.org/officeDocument/2006/relationships/diagramColors" Target="../diagrams/colors1.xml"/><Relationship Id="rId4" Type="http://schemas.openxmlformats.org/officeDocument/2006/relationships/notesSlide" Target="../notesSlides/notesSlide1.xml"/><Relationship Id="rId9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23.wdp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 rot="21268014">
            <a:off x="390453" y="1702638"/>
            <a:ext cx="8373357" cy="4750206"/>
          </a:xfr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ГРУППА 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РАННЕГО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ВОЗРАСТА</a:t>
            </a: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65" r="9460"/>
          <a:stretch/>
        </p:blipFill>
        <p:spPr>
          <a:xfrm rot="21338263">
            <a:off x="3807034" y="2194107"/>
            <a:ext cx="4733163" cy="3861542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rnd">
            <a:solidFill>
              <a:schemeClr val="bg2">
                <a:lumMod val="75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028405988"/>
              </p:ext>
            </p:extLst>
          </p:nvPr>
        </p:nvGraphicFramePr>
        <p:xfrm>
          <a:off x="1187625" y="152718"/>
          <a:ext cx="6840760" cy="1692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00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Tm="5000">
        <p:cut/>
      </p:transition>
    </mc:Choice>
    <mc:Fallback xmlns="">
      <p:transition advTm="5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i="1" dirty="0" smtClean="0"/>
              <a:t>ЦЕЛЫЙ</a:t>
            </a:r>
          </a:p>
          <a:p>
            <a:pPr marL="0" indent="0">
              <a:buNone/>
            </a:pPr>
            <a:r>
              <a:rPr lang="ru-RU" b="1" i="1" dirty="0" smtClean="0"/>
              <a:t> ДЕНЬ   </a:t>
            </a:r>
          </a:p>
          <a:p>
            <a:pPr marL="0" indent="0">
              <a:buNone/>
            </a:pPr>
            <a:r>
              <a:rPr lang="ru-RU" b="1" i="1" dirty="0" smtClean="0"/>
              <a:t>ИГРАТЬ </a:t>
            </a:r>
          </a:p>
          <a:p>
            <a:pPr marL="0" indent="0">
              <a:buNone/>
            </a:pPr>
            <a:r>
              <a:rPr lang="ru-RU" b="1" i="1" dirty="0" smtClean="0"/>
              <a:t>НЕ ЛЕНЬ</a:t>
            </a:r>
            <a:r>
              <a:rPr lang="ru-RU" dirty="0" smtClean="0"/>
              <a:t>…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60648"/>
            <a:ext cx="6552728" cy="6336704"/>
          </a:xfrm>
          <a:prstGeom prst="rect">
            <a:avLst/>
          </a:prstGeom>
          <a:ln w="190500" cap="sq">
            <a:solidFill>
              <a:schemeClr val="bg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01289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i="1" dirty="0" smtClean="0"/>
              <a:t>КУКЛЫ,</a:t>
            </a:r>
          </a:p>
          <a:p>
            <a:pPr marL="0" indent="0">
              <a:buNone/>
            </a:pPr>
            <a:r>
              <a:rPr lang="ru-RU" b="1" i="1" dirty="0" smtClean="0"/>
              <a:t>КУБИКИ</a:t>
            </a:r>
          </a:p>
          <a:p>
            <a:pPr marL="0" indent="0">
              <a:buNone/>
            </a:pPr>
            <a:r>
              <a:rPr lang="ru-RU" b="1" i="1" dirty="0" smtClean="0"/>
              <a:t>И МИШКИ… </a:t>
            </a:r>
            <a:endParaRPr lang="ru-RU" b="1" i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66344"/>
            <a:ext cx="6408712" cy="6203016"/>
          </a:xfrm>
          <a:prstGeom prst="roundRect">
            <a:avLst>
              <a:gd name="adj" fmla="val 16667"/>
            </a:avLst>
          </a:prstGeom>
          <a:ln w="57150">
            <a:solidFill>
              <a:schemeClr val="bg2">
                <a:lumMod val="60000"/>
                <a:lumOff val="40000"/>
              </a:schemeClr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279913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568952" cy="6048672"/>
          </a:xfrm>
        </p:spPr>
        <p:txBody>
          <a:bodyPr/>
          <a:lstStyle/>
          <a:p>
            <a:pPr marL="0" indent="0">
              <a:buNone/>
            </a:pPr>
            <a:endParaRPr lang="ru-RU" b="1" i="1" dirty="0" smtClean="0"/>
          </a:p>
          <a:p>
            <a:pPr marL="0" indent="0">
              <a:buNone/>
            </a:pPr>
            <a:endParaRPr lang="ru-RU" b="1" i="1" dirty="0"/>
          </a:p>
          <a:p>
            <a:pPr marL="0" indent="0">
              <a:buNone/>
            </a:pPr>
            <a:endParaRPr lang="ru-RU" b="1" i="1" dirty="0" smtClean="0"/>
          </a:p>
          <a:p>
            <a:pPr marL="0" indent="0">
              <a:buNone/>
            </a:pPr>
            <a:endParaRPr lang="ru-RU" b="1" i="1" dirty="0"/>
          </a:p>
          <a:p>
            <a:pPr marL="0" indent="0">
              <a:buNone/>
            </a:pPr>
            <a:endParaRPr lang="ru-RU" b="1" i="1" dirty="0" smtClean="0"/>
          </a:p>
          <a:p>
            <a:pPr marL="0" indent="0">
              <a:buNone/>
            </a:pPr>
            <a:endParaRPr lang="ru-RU" b="1" i="1" dirty="0"/>
          </a:p>
          <a:p>
            <a:pPr marL="0" indent="0">
              <a:buNone/>
            </a:pPr>
            <a:r>
              <a:rPr lang="ru-RU" b="1" i="1" dirty="0" smtClean="0"/>
              <a:t>МОЖЕМ </a:t>
            </a:r>
          </a:p>
          <a:p>
            <a:pPr marL="0" indent="0">
              <a:buNone/>
            </a:pPr>
            <a:r>
              <a:rPr lang="ru-RU" b="1" i="1" dirty="0" smtClean="0"/>
              <a:t>МЫ                      </a:t>
            </a:r>
          </a:p>
          <a:p>
            <a:pPr marL="0" indent="0">
              <a:buNone/>
            </a:pPr>
            <a:r>
              <a:rPr lang="ru-RU" b="1" i="1" dirty="0" smtClean="0"/>
              <a:t>ЧИТАТЬ И</a:t>
            </a:r>
          </a:p>
          <a:p>
            <a:pPr marL="0" indent="0">
              <a:buNone/>
            </a:pPr>
            <a:r>
              <a:rPr lang="ru-RU" b="1" i="1" dirty="0" smtClean="0"/>
              <a:t>КНИЖКИ.</a:t>
            </a:r>
            <a:endParaRPr lang="ru-RU" b="1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309" r="9866"/>
          <a:stretch/>
        </p:blipFill>
        <p:spPr>
          <a:xfrm>
            <a:off x="2267744" y="1153886"/>
            <a:ext cx="5711485" cy="507073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84841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20680"/>
          </a:xfrm>
        </p:spPr>
        <p:txBody>
          <a:bodyPr/>
          <a:lstStyle/>
          <a:p>
            <a:pPr marL="0" indent="0">
              <a:buNone/>
            </a:pPr>
            <a:endParaRPr lang="ru-RU" b="1" i="1" dirty="0" smtClean="0"/>
          </a:p>
          <a:p>
            <a:pPr marL="0" indent="0">
              <a:buNone/>
            </a:pPr>
            <a:endParaRPr lang="ru-RU" b="1" i="1" dirty="0"/>
          </a:p>
          <a:p>
            <a:pPr marL="0" indent="0">
              <a:buNone/>
            </a:pPr>
            <a:endParaRPr lang="ru-RU" b="1" i="1" dirty="0" smtClean="0"/>
          </a:p>
          <a:p>
            <a:pPr marL="0" indent="0">
              <a:buNone/>
            </a:pPr>
            <a:endParaRPr lang="ru-RU" b="1" i="1" dirty="0"/>
          </a:p>
          <a:p>
            <a:pPr marL="0" indent="0">
              <a:buNone/>
            </a:pPr>
            <a:endParaRPr lang="ru-RU" b="1" i="1" dirty="0" smtClean="0"/>
          </a:p>
          <a:p>
            <a:pPr marL="0" indent="0">
              <a:buNone/>
            </a:pPr>
            <a:endParaRPr lang="ru-RU" b="1" i="1" dirty="0"/>
          </a:p>
          <a:p>
            <a:pPr marL="0" indent="0">
              <a:buNone/>
            </a:pPr>
            <a:endParaRPr lang="ru-RU" b="1" i="1" dirty="0" smtClean="0"/>
          </a:p>
          <a:p>
            <a:pPr marL="0" indent="0">
              <a:buNone/>
            </a:pPr>
            <a:r>
              <a:rPr lang="ru-RU" b="1" i="1" dirty="0" smtClean="0"/>
              <a:t>МЫ СОВСЕМ</a:t>
            </a:r>
          </a:p>
          <a:p>
            <a:pPr marL="0" indent="0">
              <a:buNone/>
            </a:pPr>
            <a:r>
              <a:rPr lang="ru-RU" b="1" i="1" dirty="0" smtClean="0"/>
              <a:t>БОЛЬШИЕ </a:t>
            </a:r>
          </a:p>
          <a:p>
            <a:pPr marL="0" indent="0">
              <a:buNone/>
            </a:pPr>
            <a:r>
              <a:rPr lang="ru-RU" b="1" i="1" dirty="0" smtClean="0"/>
              <a:t>ДЕТИ….</a:t>
            </a:r>
            <a:endParaRPr lang="ru-RU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764704"/>
            <a:ext cx="5940152" cy="57606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91970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712968" cy="626469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b="1" i="1" dirty="0" smtClean="0"/>
              <a:t>ВСЁ                         </a:t>
            </a:r>
          </a:p>
          <a:p>
            <a:pPr marL="0" indent="0">
              <a:buNone/>
            </a:pPr>
            <a:r>
              <a:rPr lang="ru-RU" b="1" i="1" dirty="0" smtClean="0"/>
              <a:t> ПОЗНАТЬ</a:t>
            </a:r>
          </a:p>
          <a:p>
            <a:pPr marL="0" indent="0">
              <a:buNone/>
            </a:pPr>
            <a:r>
              <a:rPr lang="ru-RU" b="1" i="1" dirty="0" smtClean="0"/>
              <a:t> ХОТИМ</a:t>
            </a:r>
          </a:p>
          <a:p>
            <a:pPr marL="0" indent="0">
              <a:buNone/>
            </a:pPr>
            <a:r>
              <a:rPr lang="ru-RU" b="1" i="1" dirty="0" smtClean="0"/>
              <a:t> НА </a:t>
            </a:r>
          </a:p>
          <a:p>
            <a:pPr marL="0" indent="0">
              <a:buNone/>
            </a:pPr>
            <a:r>
              <a:rPr lang="ru-RU" b="1" i="1" dirty="0" smtClean="0"/>
              <a:t> СВЕТЕ!      </a:t>
            </a:r>
            <a:endParaRPr lang="ru-RU" b="1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42" t="30893" r="12749"/>
          <a:stretch/>
        </p:blipFill>
        <p:spPr>
          <a:xfrm>
            <a:off x="2339752" y="476672"/>
            <a:ext cx="6408712" cy="59149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6257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 smtClean="0"/>
              <a:t>ИНДИВИДУАЛЬНАЯ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ИГРЫ </a:t>
            </a:r>
          </a:p>
          <a:p>
            <a:pPr marL="0" indent="0">
              <a:buNone/>
            </a:pPr>
            <a:r>
              <a:rPr lang="ru-RU" dirty="0" smtClean="0"/>
              <a:t>С ПЕДАГОГОМ- </a:t>
            </a:r>
          </a:p>
          <a:p>
            <a:pPr marL="0" indent="0">
              <a:buNone/>
            </a:pPr>
            <a:r>
              <a:rPr lang="ru-RU" dirty="0" smtClean="0"/>
              <a:t>ПСИХОЛОГОМ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412776"/>
            <a:ext cx="5472608" cy="51125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585629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938" t="10870" r="3426" b="16542"/>
          <a:stretch/>
        </p:blipFill>
        <p:spPr>
          <a:xfrm>
            <a:off x="1317170" y="692696"/>
            <a:ext cx="7032173" cy="55446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0796640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2808312" cy="6858000"/>
          </a:xfrm>
          <a:solidFill>
            <a:schemeClr val="bg2">
              <a:lumMod val="40000"/>
              <a:lumOff val="60000"/>
            </a:schemeClr>
          </a:solidFill>
        </p:spPr>
        <p:txBody>
          <a:bodyPr vert="wordArtVert">
            <a:normAutofit/>
          </a:bodyPr>
          <a:lstStyle/>
          <a:p>
            <a:pPr algn="l"/>
            <a:r>
              <a:rPr lang="ru-RU" b="1" i="1" dirty="0" smtClean="0"/>
              <a:t>ПРОГУЛКА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0" b="9630"/>
          <a:stretch/>
        </p:blipFill>
        <p:spPr>
          <a:xfrm>
            <a:off x="3131840" y="836712"/>
            <a:ext cx="5982204" cy="576064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4259086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600" y="548680"/>
            <a:ext cx="7488832" cy="56166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bg2">
                <a:lumMod val="20000"/>
                <a:lumOff val="8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4941168"/>
            <a:ext cx="7632848" cy="1656184"/>
          </a:xfrm>
        </p:spPr>
        <p:txBody>
          <a:bodyPr>
            <a:normAutofit/>
          </a:bodyPr>
          <a:lstStyle/>
          <a:p>
            <a:pPr algn="ctr"/>
            <a:r>
              <a:rPr lang="ru-RU" sz="3000" dirty="0"/>
              <a:t> </a:t>
            </a:r>
            <a:r>
              <a:rPr lang="ru-RU" sz="3000" b="1" dirty="0"/>
              <a:t>Листья сыплются дождём</a:t>
            </a:r>
            <a:r>
              <a:rPr lang="ru-RU" sz="3000" b="1" dirty="0" smtClean="0"/>
              <a:t>,</a:t>
            </a:r>
          </a:p>
          <a:p>
            <a:pPr algn="ctr"/>
            <a:r>
              <a:rPr lang="ru-RU" sz="3000" b="1" dirty="0"/>
              <a:t> Под ногами шелестят</a:t>
            </a:r>
          </a:p>
          <a:p>
            <a:pPr algn="ctr"/>
            <a:r>
              <a:rPr lang="ru-RU" sz="3000" b="1" dirty="0" smtClean="0"/>
              <a:t>  </a:t>
            </a:r>
            <a:r>
              <a:rPr lang="ru-RU" sz="3000" b="1" dirty="0"/>
              <a:t>  </a:t>
            </a:r>
            <a:r>
              <a:rPr lang="ru-RU" sz="3000" b="1" dirty="0" smtClean="0"/>
              <a:t>И </a:t>
            </a:r>
            <a:r>
              <a:rPr lang="ru-RU" sz="3000" b="1" dirty="0"/>
              <a:t>летят… летят… летят</a:t>
            </a:r>
            <a:r>
              <a:rPr lang="ru-RU" sz="3000" dirty="0"/>
              <a:t>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59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ВИСЯТ НА ВЕТКЕ</a:t>
            </a:r>
            <a:br>
              <a:rPr lang="ru-RU" i="1" dirty="0" smtClean="0"/>
            </a:br>
            <a:r>
              <a:rPr lang="ru-RU" i="1" dirty="0" smtClean="0"/>
              <a:t>                         ЗОЛОТЫЕ МОНЕТКИ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24744"/>
            <a:ext cx="7920879" cy="5400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076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116283">
            <a:off x="874570" y="1087459"/>
            <a:ext cx="7312017" cy="4822609"/>
          </a:xfrm>
          <a:blipFill>
            <a:blip r:embed="rId2"/>
            <a:tile tx="0" ty="0" sx="100000" sy="100000" flip="none" algn="tl"/>
          </a:blipFill>
          <a:ln w="571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БУДЕМ РАСТИ</a:t>
            </a:r>
            <a:br>
              <a:rPr lang="ru-RU" sz="6600" b="1" dirty="0" smtClean="0">
                <a:solidFill>
                  <a:srgbClr val="C00000"/>
                </a:solidFill>
              </a:rPr>
            </a:br>
            <a:r>
              <a:rPr lang="ru-RU" sz="6600" b="1" dirty="0" smtClean="0">
                <a:solidFill>
                  <a:srgbClr val="C00000"/>
                </a:solidFill>
              </a:rPr>
              <a:t>УМНЫМИ,</a:t>
            </a:r>
            <a:br>
              <a:rPr lang="ru-RU" sz="6600" b="1" dirty="0" smtClean="0">
                <a:solidFill>
                  <a:srgbClr val="C00000"/>
                </a:solidFill>
              </a:rPr>
            </a:br>
            <a:r>
              <a:rPr lang="ru-RU" sz="6600" b="1" dirty="0" smtClean="0">
                <a:solidFill>
                  <a:srgbClr val="C00000"/>
                </a:solidFill>
              </a:rPr>
              <a:t>ЛОВКИМИ И </a:t>
            </a:r>
            <a:br>
              <a:rPr lang="ru-RU" sz="6600" b="1" dirty="0" smtClean="0">
                <a:solidFill>
                  <a:srgbClr val="C00000"/>
                </a:solidFill>
              </a:rPr>
            </a:br>
            <a:r>
              <a:rPr lang="ru-RU" sz="6600" b="1" dirty="0" smtClean="0">
                <a:solidFill>
                  <a:srgbClr val="C00000"/>
                </a:solidFill>
              </a:rPr>
              <a:t>СПОСОБНЫМИ!</a:t>
            </a:r>
            <a:endParaRPr lang="ru-RU" sz="6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60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 smtClean="0"/>
              <a:t>СЕЛИ РЕБЯТА</a:t>
            </a:r>
          </a:p>
          <a:p>
            <a:pPr marL="0" indent="0">
              <a:buNone/>
            </a:pPr>
            <a:r>
              <a:rPr lang="ru-RU" b="1" i="1" dirty="0" smtClean="0"/>
              <a:t>ИГРАТЬ НА ПЕСОК,</a:t>
            </a:r>
          </a:p>
          <a:p>
            <a:pPr marL="0" indent="0">
              <a:buNone/>
            </a:pPr>
            <a:r>
              <a:rPr lang="ru-RU" b="1" i="1" dirty="0" smtClean="0"/>
              <a:t>СДЕЛАЛИ ОЧЕНЬ   </a:t>
            </a:r>
          </a:p>
          <a:p>
            <a:pPr marL="0" indent="0">
              <a:buNone/>
            </a:pPr>
            <a:r>
              <a:rPr lang="ru-RU" b="1" i="1" dirty="0" smtClean="0"/>
              <a:t>КРАСИВЫЙ ПИРОГ</a:t>
            </a:r>
            <a:endParaRPr lang="ru-RU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633382"/>
            <a:ext cx="5904656" cy="55912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40000"/>
                <a:lumOff val="6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184108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507288" cy="6120680"/>
          </a:xfrm>
        </p:spPr>
        <p:txBody>
          <a:bodyPr/>
          <a:lstStyle/>
          <a:p>
            <a:pPr marL="0" indent="0">
              <a:buNone/>
            </a:pPr>
            <a:endParaRPr lang="ru-RU" b="1" i="1" dirty="0" smtClean="0"/>
          </a:p>
          <a:p>
            <a:pPr marL="0" indent="0">
              <a:buNone/>
            </a:pPr>
            <a:r>
              <a:rPr lang="ru-RU" b="1" i="1" dirty="0" smtClean="0"/>
              <a:t>КТО НА СВЕТЕ</a:t>
            </a:r>
          </a:p>
          <a:p>
            <a:pPr marL="0" indent="0">
              <a:buNone/>
            </a:pPr>
            <a:r>
              <a:rPr lang="ru-RU" b="1" i="1" dirty="0" smtClean="0"/>
              <a:t>САМЫЙ ГЛАВНЫЙ,</a:t>
            </a:r>
          </a:p>
          <a:p>
            <a:pPr marL="0" indent="0">
              <a:buNone/>
            </a:pPr>
            <a:r>
              <a:rPr lang="ru-RU" b="1" i="1" dirty="0" smtClean="0"/>
              <a:t>КТО ОН?</a:t>
            </a:r>
          </a:p>
          <a:p>
            <a:pPr marL="0" indent="0">
              <a:buNone/>
            </a:pPr>
            <a:r>
              <a:rPr lang="ru-RU" b="1" i="1" dirty="0" smtClean="0"/>
              <a:t>КАК ЕГО</a:t>
            </a:r>
          </a:p>
          <a:p>
            <a:pPr marL="0" indent="0">
              <a:buNone/>
            </a:pPr>
            <a:r>
              <a:rPr lang="ru-RU" b="1" i="1" dirty="0" smtClean="0"/>
              <a:t>ЗОВУТ?</a:t>
            </a:r>
          </a:p>
          <a:p>
            <a:pPr marL="0" indent="0">
              <a:buNone/>
            </a:pPr>
            <a:r>
              <a:rPr lang="ru-RU" b="1" i="1" dirty="0" smtClean="0"/>
              <a:t>НУ, КОНЕЧНО,</a:t>
            </a:r>
          </a:p>
          <a:p>
            <a:pPr marL="0" indent="0">
              <a:buNone/>
            </a:pPr>
            <a:r>
              <a:rPr lang="ru-RU" b="1" i="1" dirty="0" smtClean="0"/>
              <a:t>ЭТО </a:t>
            </a:r>
            <a:r>
              <a:rPr lang="ru-RU" sz="4000" b="1" i="1" dirty="0" smtClean="0"/>
              <a:t>ТРУД</a:t>
            </a:r>
            <a:r>
              <a:rPr lang="ru-RU" b="1" i="1" dirty="0" smtClean="0"/>
              <a:t>!</a:t>
            </a:r>
            <a:endParaRPr lang="ru-RU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109" t="5935" r="5854"/>
          <a:stretch/>
        </p:blipFill>
        <p:spPr>
          <a:xfrm>
            <a:off x="3203848" y="476672"/>
            <a:ext cx="5616624" cy="57479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40000"/>
                <a:lumOff val="6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108642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b="1" dirty="0" smtClean="0"/>
              <a:t>ПОСЛЕ СНА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b="1" i="1" dirty="0" smtClean="0"/>
          </a:p>
          <a:p>
            <a:pPr marL="0" indent="0">
              <a:buNone/>
            </a:pPr>
            <a:r>
              <a:rPr lang="ru-RU" b="1" i="1" dirty="0" smtClean="0"/>
              <a:t>РУЧКИ-РУЧКИ-</a:t>
            </a:r>
          </a:p>
          <a:p>
            <a:pPr marL="0" indent="0">
              <a:buNone/>
            </a:pPr>
            <a:r>
              <a:rPr lang="ru-RU" b="1" i="1" dirty="0" smtClean="0"/>
              <a:t>ПОТЯГУШКИ</a:t>
            </a:r>
          </a:p>
          <a:p>
            <a:pPr marL="0" indent="0">
              <a:buNone/>
            </a:pPr>
            <a:r>
              <a:rPr lang="ru-RU" b="1" i="1" dirty="0" smtClean="0"/>
              <a:t>И ЛАДОШКИ-</a:t>
            </a:r>
          </a:p>
          <a:p>
            <a:pPr marL="0" indent="0">
              <a:buNone/>
            </a:pPr>
            <a:r>
              <a:rPr lang="ru-RU" b="1" i="1" dirty="0" smtClean="0"/>
              <a:t>ПОХЛОПУШКИ.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14" t="3778"/>
          <a:stretch/>
        </p:blipFill>
        <p:spPr>
          <a:xfrm>
            <a:off x="3491880" y="1700808"/>
            <a:ext cx="5976664" cy="49685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81131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/>
              <a:t>КУДА БЕЖИТЕ </a:t>
            </a:r>
          </a:p>
          <a:p>
            <a:pPr marL="0" indent="0">
              <a:buNone/>
            </a:pPr>
            <a:r>
              <a:rPr lang="ru-RU" b="1" i="1" dirty="0" smtClean="0"/>
              <a:t>НОЖКИ?</a:t>
            </a:r>
          </a:p>
          <a:p>
            <a:pPr marL="0" indent="0">
              <a:buNone/>
            </a:pPr>
            <a:r>
              <a:rPr lang="ru-RU" b="1" i="1" dirty="0" smtClean="0"/>
              <a:t>ПО МАЛЕНЬКОЙ</a:t>
            </a:r>
          </a:p>
          <a:p>
            <a:pPr marL="0" indent="0">
              <a:buNone/>
            </a:pPr>
            <a:r>
              <a:rPr lang="ru-RU" b="1" i="1" dirty="0" smtClean="0"/>
              <a:t>ДОРОЖКЕ.</a:t>
            </a:r>
            <a:endParaRPr lang="ru-RU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686" r="11650" b="10526"/>
          <a:stretch/>
        </p:blipFill>
        <p:spPr>
          <a:xfrm>
            <a:off x="4165600" y="620688"/>
            <a:ext cx="4654872" cy="58326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76441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 smtClean="0"/>
              <a:t>У МЕНЯ ЕСТЬ</a:t>
            </a:r>
          </a:p>
          <a:p>
            <a:pPr marL="0" indent="0">
              <a:buNone/>
            </a:pPr>
            <a:r>
              <a:rPr lang="ru-RU" b="1" i="1" dirty="0" smtClean="0"/>
              <a:t>ШАР</a:t>
            </a:r>
          </a:p>
          <a:p>
            <a:pPr marL="0" indent="0">
              <a:buNone/>
            </a:pPr>
            <a:r>
              <a:rPr lang="ru-RU" b="1" i="1" dirty="0" smtClean="0"/>
              <a:t>ВОЗДУШНЫЙ              </a:t>
            </a:r>
          </a:p>
          <a:p>
            <a:pPr marL="0" indent="0">
              <a:buNone/>
            </a:pPr>
            <a:r>
              <a:rPr lang="ru-RU" b="1" i="1" dirty="0" smtClean="0"/>
              <a:t>ЯРКИЙ,ЛЁГКИЙ</a:t>
            </a:r>
          </a:p>
          <a:p>
            <a:pPr marL="0" indent="0">
              <a:buNone/>
            </a:pPr>
            <a:r>
              <a:rPr lang="ru-RU" b="1" i="1" dirty="0" smtClean="0"/>
              <a:t>И ПОСЛУШНЫЙ!</a:t>
            </a:r>
            <a:endParaRPr lang="ru-RU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88640"/>
            <a:ext cx="5400600" cy="63367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0189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 smtClean="0"/>
              <a:t>-ДАВАЙ БУДЕМ   </a:t>
            </a:r>
          </a:p>
          <a:p>
            <a:pPr marL="0" indent="0">
              <a:buNone/>
            </a:pPr>
            <a:r>
              <a:rPr lang="ru-RU" b="1" i="1" dirty="0" smtClean="0"/>
              <a:t>ОДЕВАТЬСЯ…</a:t>
            </a:r>
          </a:p>
          <a:p>
            <a:pPr marL="0" indent="0">
              <a:buNone/>
            </a:pPr>
            <a:r>
              <a:rPr lang="ru-RU" b="1" i="1" dirty="0" smtClean="0"/>
              <a:t>-Я САМА,САМА,</a:t>
            </a:r>
          </a:p>
          <a:p>
            <a:pPr marL="0" indent="0">
              <a:buNone/>
            </a:pPr>
            <a:r>
              <a:rPr lang="ru-RU" b="1" i="1" dirty="0" smtClean="0"/>
              <a:t>САМА!</a:t>
            </a:r>
            <a:endParaRPr lang="ru-RU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32656"/>
            <a:ext cx="4896544" cy="63367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bg2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0283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3608" y="188640"/>
            <a:ext cx="7272808" cy="55446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bg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1043608" y="2828836"/>
            <a:ext cx="698477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2800" b="1" dirty="0" smtClean="0"/>
              <a:t>                   В </a:t>
            </a:r>
            <a:r>
              <a:rPr lang="ru-RU" sz="2800" b="1" dirty="0"/>
              <a:t>ротик -</a:t>
            </a:r>
            <a:r>
              <a:rPr lang="ru-RU" sz="2800" b="1" dirty="0" err="1"/>
              <a:t>ам</a:t>
            </a:r>
            <a:r>
              <a:rPr lang="ru-RU" sz="2800" b="1" dirty="0"/>
              <a:t>! – и творожок</a:t>
            </a:r>
            <a:br>
              <a:rPr lang="ru-RU" sz="2800" b="1" dirty="0"/>
            </a:br>
            <a:r>
              <a:rPr lang="ru-RU" sz="2800" b="1" dirty="0" smtClean="0"/>
              <a:t>                                      Как </a:t>
            </a:r>
            <a:r>
              <a:rPr lang="ru-RU" sz="2800" b="1" dirty="0"/>
              <a:t>снежинка тает;</a:t>
            </a:r>
            <a:br>
              <a:rPr lang="ru-RU" sz="2800" b="1" dirty="0"/>
            </a:br>
            <a:r>
              <a:rPr lang="ru-RU" sz="2800" b="1" dirty="0" smtClean="0"/>
              <a:t>                  Творог-творог </a:t>
            </a:r>
            <a:r>
              <a:rPr lang="ru-RU" sz="2800" b="1" dirty="0"/>
              <a:t>– наш дружок!</a:t>
            </a:r>
            <a:br>
              <a:rPr lang="ru-RU" sz="2800" b="1" dirty="0"/>
            </a:br>
            <a:r>
              <a:rPr lang="ru-RU" sz="2800" b="1" dirty="0" smtClean="0"/>
              <a:t>                                       Зубки </a:t>
            </a:r>
            <a:r>
              <a:rPr lang="ru-RU" sz="2800" b="1" dirty="0"/>
              <a:t>укрепляет.</a:t>
            </a:r>
          </a:p>
        </p:txBody>
      </p:sp>
    </p:spTree>
    <p:extLst>
      <p:ext uri="{BB962C8B-B14F-4D97-AF65-F5344CB8AC3E}">
        <p14:creationId xmlns:p14="http://schemas.microsoft.com/office/powerpoint/2010/main" val="15693992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 smtClean="0"/>
              <a:t>МУЗЫКАЛЬНОЕ ВОСПИТАНИЕ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 smtClean="0"/>
              <a:t>А У НАС ЕСТЬ</a:t>
            </a:r>
          </a:p>
          <a:p>
            <a:pPr marL="0" indent="0">
              <a:buNone/>
            </a:pPr>
            <a:r>
              <a:rPr lang="ru-RU" b="1" i="1" dirty="0" smtClean="0"/>
              <a:t>ЛОЖКИ,</a:t>
            </a:r>
          </a:p>
          <a:p>
            <a:pPr marL="0" indent="0">
              <a:buNone/>
            </a:pPr>
            <a:r>
              <a:rPr lang="ru-RU" b="1" i="1" dirty="0" smtClean="0"/>
              <a:t>ВОЛШЕБНЫЕ</a:t>
            </a:r>
          </a:p>
          <a:p>
            <a:pPr marL="0" indent="0">
              <a:buNone/>
            </a:pPr>
            <a:r>
              <a:rPr lang="ru-RU" b="1" i="1" dirty="0" smtClean="0"/>
              <a:t>НЕМНОЖКО!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340768"/>
            <a:ext cx="6182456" cy="50508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40000"/>
                <a:lumOff val="6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1152837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7584" y="188640"/>
            <a:ext cx="7704856" cy="51845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40000"/>
                <a:lumOff val="6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4869160"/>
            <a:ext cx="7344816" cy="130891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    Мы </a:t>
            </a:r>
            <a:r>
              <a:rPr lang="ru-RU" sz="3600" b="1" dirty="0"/>
              <a:t>песенку поем,</a:t>
            </a:r>
            <a:br>
              <a:rPr lang="ru-RU" sz="3600" b="1" dirty="0"/>
            </a:br>
            <a:r>
              <a:rPr lang="ru-RU" sz="3600" b="1" dirty="0" smtClean="0"/>
              <a:t>             И </a:t>
            </a:r>
            <a:r>
              <a:rPr lang="ru-RU" sz="3600" b="1" dirty="0"/>
              <a:t>в песенке поется</a:t>
            </a:r>
            <a:br>
              <a:rPr lang="ru-RU" sz="3600" b="1" dirty="0"/>
            </a:br>
            <a:r>
              <a:rPr lang="ru-RU" sz="3600" b="1" dirty="0" smtClean="0"/>
              <a:t>                          О </a:t>
            </a:r>
            <a:r>
              <a:rPr lang="ru-RU" sz="3600" b="1" dirty="0"/>
              <a:t>том, как мы живем.</a:t>
            </a:r>
          </a:p>
        </p:txBody>
      </p:sp>
    </p:spTree>
    <p:extLst>
      <p:ext uri="{BB962C8B-B14F-4D97-AF65-F5344CB8AC3E}">
        <p14:creationId xmlns:p14="http://schemas.microsoft.com/office/powerpoint/2010/main" val="262259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85" r="25041"/>
          <a:stretch/>
        </p:blipFill>
        <p:spPr>
          <a:xfrm>
            <a:off x="1619673" y="404664"/>
            <a:ext cx="4968551" cy="60486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bg2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/>
              <a:t>МЫ  МИЛАШКИ-КУКЛЫ НЕВАЛЯШКИ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61875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568952" cy="1143000"/>
          </a:xfr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УТРЕННИЙ ПРИЁМ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18216"/>
            <a:ext cx="8229600" cy="4525963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 sz="2800" b="1" i="1" dirty="0" smtClean="0"/>
              <a:t>ПРИШЛИ ДЕТКИ</a:t>
            </a:r>
          </a:p>
          <a:p>
            <a:pPr marL="0" indent="0">
              <a:buNone/>
            </a:pPr>
            <a:r>
              <a:rPr lang="ru-RU" sz="2800" b="1" i="1" dirty="0" smtClean="0"/>
              <a:t>В ДЕТСКИЙ САД,</a:t>
            </a:r>
          </a:p>
          <a:p>
            <a:pPr marL="0" indent="0">
              <a:buNone/>
            </a:pPr>
            <a:r>
              <a:rPr lang="ru-RU" sz="2800" b="1" i="1" dirty="0" smtClean="0"/>
              <a:t>ЗДЕСЬ ИГРУШКИ</a:t>
            </a:r>
          </a:p>
          <a:p>
            <a:pPr marL="0" indent="0">
              <a:buNone/>
            </a:pPr>
            <a:r>
              <a:rPr lang="ru-RU" sz="2800" b="1" i="1" dirty="0" smtClean="0"/>
              <a:t>ЖДУТ РЕБЯТ!</a:t>
            </a:r>
          </a:p>
          <a:p>
            <a:pPr marL="0" indent="0">
              <a:buNone/>
            </a:pPr>
            <a:endParaRPr lang="ru-RU" b="1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844824"/>
            <a:ext cx="6768752" cy="4320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60000"/>
                <a:lumOff val="4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4641187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ТЕАТРАЛИЗОВАННАЯ ДЕЯТЕЛЬНОСТЬ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 smtClean="0"/>
              <a:t> Не </a:t>
            </a:r>
            <a:r>
              <a:rPr lang="ru-RU" b="1" i="1" dirty="0"/>
              <a:t>лежалось </a:t>
            </a:r>
            <a:r>
              <a:rPr lang="ru-RU" b="1" i="1" dirty="0" smtClean="0"/>
              <a:t>  </a:t>
            </a:r>
          </a:p>
          <a:p>
            <a:pPr marL="0" indent="0">
              <a:buNone/>
            </a:pPr>
            <a:r>
              <a:rPr lang="ru-RU" b="1" i="1" dirty="0" smtClean="0"/>
              <a:t> на </a:t>
            </a:r>
            <a:r>
              <a:rPr lang="ru-RU" b="1" i="1" dirty="0"/>
              <a:t>окошке </a:t>
            </a:r>
            <a:r>
              <a:rPr lang="ru-RU" b="1" i="1" dirty="0" smtClean="0"/>
              <a:t>–</a:t>
            </a:r>
          </a:p>
          <a:p>
            <a:pPr marL="0" indent="0">
              <a:buNone/>
            </a:pPr>
            <a:r>
              <a:rPr lang="ru-RU" b="1" i="1" dirty="0" smtClean="0"/>
              <a:t> </a:t>
            </a:r>
            <a:r>
              <a:rPr lang="ru-RU" b="1" i="1" dirty="0"/>
              <a:t>Покатился </a:t>
            </a:r>
            <a:endParaRPr lang="ru-RU" b="1" i="1" dirty="0" smtClean="0"/>
          </a:p>
          <a:p>
            <a:pPr marL="0" indent="0">
              <a:buNone/>
            </a:pPr>
            <a:r>
              <a:rPr lang="ru-RU" b="1" i="1" dirty="0"/>
              <a:t> </a:t>
            </a:r>
            <a:r>
              <a:rPr lang="ru-RU" b="1" i="1" dirty="0" smtClean="0"/>
              <a:t>по </a:t>
            </a:r>
            <a:r>
              <a:rPr lang="ru-RU" b="1" i="1" dirty="0" err="1" smtClean="0"/>
              <a:t>доржке</a:t>
            </a:r>
            <a:r>
              <a:rPr lang="ru-RU" b="1" i="1" dirty="0"/>
              <a:t>...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439"/>
          <a:stretch/>
        </p:blipFill>
        <p:spPr>
          <a:xfrm>
            <a:off x="3131840" y="1772816"/>
            <a:ext cx="5688632" cy="48245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9445700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b="1" dirty="0" smtClean="0"/>
              <a:t>ИГРЫ С ВОДОЙ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 smtClean="0"/>
              <a:t>МАЛЬЧИК ВОВА-</a:t>
            </a:r>
          </a:p>
          <a:p>
            <a:pPr marL="0" indent="0">
              <a:buNone/>
            </a:pPr>
            <a:r>
              <a:rPr lang="ru-RU" b="1" i="1" dirty="0" smtClean="0"/>
              <a:t>РЫБАЧОК</a:t>
            </a:r>
          </a:p>
          <a:p>
            <a:pPr marL="0" indent="0">
              <a:buNone/>
            </a:pPr>
            <a:r>
              <a:rPr lang="ru-RU" b="1" i="1" dirty="0" smtClean="0"/>
              <a:t>ЛОВИТ РЫБКУ</a:t>
            </a:r>
          </a:p>
          <a:p>
            <a:pPr marL="0" indent="0">
              <a:buNone/>
            </a:pPr>
            <a:r>
              <a:rPr lang="ru-RU" b="1" i="1" dirty="0" smtClean="0"/>
              <a:t>НА КРЮЧОК!</a:t>
            </a:r>
            <a:endParaRPr lang="ru-RU" b="1" i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340768"/>
            <a:ext cx="5328592" cy="5285184"/>
          </a:xfrm>
          <a:prstGeom prst="rect">
            <a:avLst/>
          </a:prstGeom>
          <a:ln w="190500" cap="sq">
            <a:solidFill>
              <a:schemeClr val="bg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711333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3568" y="188640"/>
            <a:ext cx="7776864" cy="45389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60000"/>
                <a:lumOff val="4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391172">
            <a:off x="2187010" y="4061645"/>
            <a:ext cx="6107668" cy="2115607"/>
          </a:xfrm>
        </p:spPr>
        <p:txBody>
          <a:bodyPr>
            <a:normAutofit/>
          </a:bodyPr>
          <a:lstStyle/>
          <a:p>
            <a:r>
              <a:rPr lang="ru-RU" sz="2800" dirty="0"/>
              <a:t>Лишь только любознательным </a:t>
            </a:r>
            <a:r>
              <a:rPr lang="ru-RU" sz="2800" dirty="0" smtClean="0"/>
              <a:t>ВОДА </a:t>
            </a:r>
            <a:br>
              <a:rPr lang="ru-RU" sz="2800" dirty="0" smtClean="0"/>
            </a:br>
            <a:r>
              <a:rPr lang="ru-RU" sz="2800" dirty="0" smtClean="0"/>
              <a:t>Завесу </a:t>
            </a:r>
            <a:r>
              <a:rPr lang="ru-RU" sz="2800" dirty="0"/>
              <a:t>своей тайны </a:t>
            </a:r>
            <a:r>
              <a:rPr lang="ru-RU" sz="2800" dirty="0" smtClean="0"/>
              <a:t>приоткроет…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093620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116" t="5661" b="5831"/>
          <a:stretch/>
        </p:blipFill>
        <p:spPr>
          <a:xfrm>
            <a:off x="1872343" y="729343"/>
            <a:ext cx="6084032" cy="39515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21009231">
            <a:off x="1792288" y="4725144"/>
            <a:ext cx="5486400" cy="1447056"/>
          </a:xfrm>
          <a:ln>
            <a:noFill/>
          </a:ln>
        </p:spPr>
        <p:txBody>
          <a:bodyPr>
            <a:normAutofit fontScale="70000" lnSpcReduction="20000"/>
          </a:bodyPr>
          <a:lstStyle/>
          <a:p>
            <a:r>
              <a:rPr lang="ru-RU" sz="3600" b="1" dirty="0" smtClean="0"/>
              <a:t>                     Я </a:t>
            </a:r>
            <a:r>
              <a:rPr lang="ru-RU" sz="3600" b="1" dirty="0"/>
              <a:t>везу своих друзей,</a:t>
            </a:r>
            <a:br>
              <a:rPr lang="ru-RU" sz="3600" b="1" dirty="0"/>
            </a:br>
            <a:r>
              <a:rPr lang="ru-RU" sz="3600" b="1" dirty="0" smtClean="0"/>
              <a:t>                     Вместе </a:t>
            </a:r>
            <a:r>
              <a:rPr lang="ru-RU" sz="3600" b="1" dirty="0"/>
              <a:t>ехать веселей!</a:t>
            </a:r>
            <a:br>
              <a:rPr lang="ru-RU" sz="3600" b="1" dirty="0"/>
            </a:br>
            <a:r>
              <a:rPr lang="ru-RU" sz="3600" b="1" dirty="0" smtClean="0"/>
              <a:t>                     Паровозом </a:t>
            </a:r>
            <a:r>
              <a:rPr lang="ru-RU" sz="3600" b="1" dirty="0"/>
              <a:t>управляю,</a:t>
            </a:r>
            <a:br>
              <a:rPr lang="ru-RU" sz="3600" b="1" dirty="0"/>
            </a:br>
            <a:r>
              <a:rPr lang="ru-RU" sz="3600" b="1" dirty="0" smtClean="0"/>
              <a:t>                     Остановки </a:t>
            </a:r>
            <a:r>
              <a:rPr lang="ru-RU" sz="3600" b="1" dirty="0"/>
              <a:t>объявляю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2631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80728"/>
            <a:ext cx="2314600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1" dirty="0" smtClean="0"/>
              <a:t>ОЧЕНЬ ВЕСЕЛО В САДУ!</a:t>
            </a:r>
          </a:p>
          <a:p>
            <a:pPr marL="0" indent="0">
              <a:buNone/>
            </a:pPr>
            <a:r>
              <a:rPr lang="ru-RU" sz="2400" b="1" i="1" dirty="0" smtClean="0"/>
              <a:t>С РАДОСТЬЮ ТУДА</a:t>
            </a:r>
          </a:p>
          <a:p>
            <a:pPr marL="0" indent="0">
              <a:buNone/>
            </a:pPr>
            <a:r>
              <a:rPr lang="ru-RU" sz="2400" b="1" i="1" dirty="0" smtClean="0"/>
              <a:t>ИДУ,</a:t>
            </a:r>
          </a:p>
          <a:p>
            <a:pPr marL="0" indent="0">
              <a:buNone/>
            </a:pPr>
            <a:r>
              <a:rPr lang="ru-RU" sz="2400" b="1" i="1" dirty="0" smtClean="0"/>
              <a:t>ЧТОБЫ ЦЕЛЫЙ ДЕНЬ</a:t>
            </a:r>
          </a:p>
          <a:p>
            <a:pPr marL="0" indent="0">
              <a:buNone/>
            </a:pPr>
            <a:r>
              <a:rPr lang="ru-RU" sz="2400" b="1" i="1" dirty="0" smtClean="0"/>
              <a:t>ИГРАТЬ, БЕГАТЬ,</a:t>
            </a:r>
          </a:p>
          <a:p>
            <a:pPr marL="0" indent="0">
              <a:buNone/>
            </a:pPr>
            <a:r>
              <a:rPr lang="ru-RU" sz="2400" b="1" i="1" dirty="0" smtClean="0"/>
              <a:t>ПЕТЬ И ТАНЦЕВАТЬ!</a:t>
            </a:r>
            <a:endParaRPr lang="ru-RU" sz="2400" b="1" i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7" t="19793"/>
          <a:stretch/>
        </p:blipFill>
        <p:spPr>
          <a:xfrm>
            <a:off x="2699792" y="1124745"/>
            <a:ext cx="6336704" cy="51125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60000"/>
                <a:lumOff val="4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isometricOffAxis1Right"/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27158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025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i="1" dirty="0" smtClean="0"/>
              <a:t>ЛАДУШКИ,</a:t>
            </a:r>
          </a:p>
          <a:p>
            <a:pPr marL="0" indent="0">
              <a:buNone/>
            </a:pPr>
            <a:r>
              <a:rPr lang="ru-RU" b="1" i="1" dirty="0" smtClean="0"/>
              <a:t>ЛАДУШКИ,</a:t>
            </a:r>
          </a:p>
          <a:p>
            <a:pPr marL="0" indent="0">
              <a:buNone/>
            </a:pPr>
            <a:r>
              <a:rPr lang="ru-RU" b="1" i="1" dirty="0" smtClean="0"/>
              <a:t>ПЕКЛА</a:t>
            </a:r>
          </a:p>
          <a:p>
            <a:pPr marL="0" indent="0">
              <a:buNone/>
            </a:pPr>
            <a:r>
              <a:rPr lang="ru-RU" b="1" i="1" dirty="0" smtClean="0"/>
              <a:t>БАБУШКА</a:t>
            </a:r>
          </a:p>
          <a:p>
            <a:pPr marL="0" indent="0">
              <a:buNone/>
            </a:pPr>
            <a:r>
              <a:rPr lang="ru-RU" b="1" i="1" dirty="0" smtClean="0"/>
              <a:t>ОЛАДУШКИ!</a:t>
            </a:r>
            <a:endParaRPr lang="ru-RU" b="1" i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32656"/>
            <a:ext cx="5832648" cy="59766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912931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ФОРМИРОВАНИЕ КУЛЬТУРНО-ГИГИЕНИЧЕСКИХ НАВЫКОВ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3600" b="1" i="1" dirty="0" smtClean="0"/>
          </a:p>
          <a:p>
            <a:pPr marL="0" indent="0">
              <a:buNone/>
            </a:pPr>
            <a:r>
              <a:rPr lang="ru-RU" b="1" i="1" dirty="0" smtClean="0"/>
              <a:t>ЧИЩЕ </a:t>
            </a:r>
          </a:p>
          <a:p>
            <a:pPr marL="0" indent="0">
              <a:buNone/>
            </a:pPr>
            <a:r>
              <a:rPr lang="ru-RU" b="1" i="1" dirty="0" smtClean="0"/>
              <a:t>МОЙСЯ,</a:t>
            </a:r>
          </a:p>
          <a:p>
            <a:pPr marL="0" indent="0">
              <a:buNone/>
            </a:pPr>
            <a:r>
              <a:rPr lang="ru-RU" b="1" i="1" dirty="0" smtClean="0"/>
              <a:t>ВОДЫ</a:t>
            </a:r>
          </a:p>
          <a:p>
            <a:pPr marL="0" indent="0">
              <a:buNone/>
            </a:pPr>
            <a:r>
              <a:rPr lang="ru-RU" b="1" i="1" dirty="0" smtClean="0"/>
              <a:t>НЕ </a:t>
            </a:r>
          </a:p>
          <a:p>
            <a:pPr marL="0" indent="0">
              <a:buNone/>
            </a:pPr>
            <a:r>
              <a:rPr lang="ru-RU" b="1" i="1" dirty="0" smtClean="0"/>
              <a:t>БОЙСЯ!</a:t>
            </a:r>
            <a:endParaRPr lang="ru-RU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48"/>
          <a:stretch/>
        </p:blipFill>
        <p:spPr>
          <a:xfrm>
            <a:off x="2483768" y="1556792"/>
            <a:ext cx="6552728" cy="5184576"/>
          </a:xfrm>
          <a:prstGeom prst="rect">
            <a:avLst/>
          </a:prstGeom>
          <a:ln w="57150"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2258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32656"/>
            <a:ext cx="4680520" cy="43924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40000"/>
                <a:lumOff val="6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07504" y="620689"/>
            <a:ext cx="8640960" cy="5400600"/>
          </a:xfrm>
          <a:prstGeom prst="foldedCorner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spc="-300" dirty="0" smtClean="0"/>
          </a:p>
          <a:p>
            <a:pPr marL="0" indent="0">
              <a:buNone/>
            </a:pPr>
            <a:endParaRPr lang="ru-RU" b="1" spc="-300" dirty="0"/>
          </a:p>
          <a:p>
            <a:pPr marL="0" indent="0">
              <a:buNone/>
            </a:pPr>
            <a:r>
              <a:rPr lang="ru-RU" sz="2800" b="1" i="1" spc="-300" dirty="0" smtClean="0"/>
              <a:t>ПОЛОТЕНЦЕ        ОЛИНО</a:t>
            </a:r>
          </a:p>
          <a:p>
            <a:pPr marL="0" indent="0">
              <a:buNone/>
            </a:pPr>
            <a:r>
              <a:rPr lang="ru-RU" sz="2800" b="1" i="1" spc="-300" dirty="0" smtClean="0"/>
              <a:t>САША     НЕ    ВОЗЬМЁТ,</a:t>
            </a:r>
          </a:p>
          <a:p>
            <a:pPr marL="0" indent="0">
              <a:buNone/>
            </a:pPr>
            <a:r>
              <a:rPr lang="ru-RU" sz="2800" b="1" i="1" spc="-300" dirty="0" smtClean="0"/>
              <a:t>С     ПТИЧКОЙ      ОН      </a:t>
            </a:r>
          </a:p>
          <a:p>
            <a:pPr marL="0" indent="0">
              <a:buNone/>
            </a:pPr>
            <a:r>
              <a:rPr lang="ru-RU" sz="2800" b="1" i="1" spc="-300" dirty="0" smtClean="0"/>
              <a:t>  НЕ    СПУТАЕТ      </a:t>
            </a:r>
          </a:p>
          <a:p>
            <a:pPr marL="0" indent="0">
              <a:buNone/>
            </a:pPr>
            <a:r>
              <a:rPr lang="ru-RU" sz="2800" b="1" i="1" spc="-300" dirty="0" smtClean="0"/>
              <a:t>СИНИЙ       САМОЛЁТ!</a:t>
            </a:r>
            <a:endParaRPr lang="ru-RU" sz="2800" b="1" i="1" spc="-300" dirty="0"/>
          </a:p>
        </p:txBody>
      </p:sp>
    </p:spTree>
    <p:extLst>
      <p:ext uri="{BB962C8B-B14F-4D97-AF65-F5344CB8AC3E}">
        <p14:creationId xmlns:p14="http://schemas.microsoft.com/office/powerpoint/2010/main" val="292543756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560" y="332656"/>
            <a:ext cx="7776864" cy="47525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60000"/>
                <a:lumOff val="4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4581128"/>
            <a:ext cx="8352928" cy="2088232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 </a:t>
            </a:r>
            <a:r>
              <a:rPr lang="ru-RU" sz="3200" b="1" dirty="0"/>
              <a:t>Кашка-</a:t>
            </a:r>
            <a:r>
              <a:rPr lang="ru-RU" sz="3200" b="1" dirty="0" err="1"/>
              <a:t>малашка</a:t>
            </a:r>
            <a:r>
              <a:rPr lang="ru-RU" sz="3200" b="1" dirty="0"/>
              <a:t>,</a:t>
            </a:r>
            <a:br>
              <a:rPr lang="ru-RU" sz="3200" b="1" dirty="0"/>
            </a:br>
            <a:r>
              <a:rPr lang="ru-RU" sz="3200" b="1" dirty="0" smtClean="0"/>
              <a:t>           В </a:t>
            </a:r>
            <a:r>
              <a:rPr lang="ru-RU" sz="3200" b="1" dirty="0"/>
              <a:t>тарелке сидела,</a:t>
            </a:r>
            <a:br>
              <a:rPr lang="ru-RU" sz="3200" b="1" dirty="0"/>
            </a:br>
            <a:r>
              <a:rPr lang="ru-RU" sz="3200" b="1" dirty="0" smtClean="0"/>
              <a:t>                                На </a:t>
            </a:r>
            <a:r>
              <a:rPr lang="ru-RU" sz="3200" b="1" dirty="0"/>
              <a:t>тебя глядела,</a:t>
            </a:r>
            <a:br>
              <a:rPr lang="ru-RU" sz="3200" b="1" dirty="0"/>
            </a:br>
            <a:r>
              <a:rPr lang="ru-RU" sz="3200" b="1" dirty="0" smtClean="0"/>
              <a:t>                                       В </a:t>
            </a:r>
            <a:r>
              <a:rPr lang="ru-RU" sz="3200" b="1" dirty="0"/>
              <a:t>ротик захотела.</a:t>
            </a:r>
            <a:r>
              <a:rPr lang="ru-RU" sz="3200" b="1" dirty="0" smtClean="0"/>
              <a:t>  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89603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b="1" dirty="0" smtClean="0"/>
              <a:t>ИГРОВАЯ ДЕЯТЕЛЬНОСТЬ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i="1" dirty="0" smtClean="0"/>
              <a:t>МЫ ИГРАЕМ</a:t>
            </a:r>
          </a:p>
          <a:p>
            <a:pPr marL="0" indent="0">
              <a:buNone/>
            </a:pPr>
            <a:r>
              <a:rPr lang="ru-RU" b="1" i="1" dirty="0" smtClean="0"/>
              <a:t>ЦЕЛЫЙ ДЕНЬ…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8" r="6276"/>
          <a:stretch/>
        </p:blipFill>
        <p:spPr>
          <a:xfrm>
            <a:off x="3419872" y="1556792"/>
            <a:ext cx="5328592" cy="50405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788303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87" t="15303" r="6706"/>
          <a:stretch/>
        </p:blipFill>
        <p:spPr>
          <a:xfrm>
            <a:off x="870857" y="1208314"/>
            <a:ext cx="7456714" cy="52450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bg2">
                <a:lumMod val="40000"/>
                <a:lumOff val="6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365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C00000"/>
      </a:accent5>
      <a:accent6>
        <a:srgbClr val="B4B392"/>
      </a:accent6>
      <a:hlink>
        <a:srgbClr val="CC9900"/>
      </a:hlink>
      <a:folHlink>
        <a:srgbClr val="96969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274</Words>
  <Application>Microsoft Office PowerPoint</Application>
  <PresentationFormat>Экран (4:3)</PresentationFormat>
  <Paragraphs>153</Paragraphs>
  <Slides>35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Презентация PowerPoint</vt:lpstr>
      <vt:lpstr>БУДЕМ РАСТИ УМНЫМИ, ЛОВКИМИ И  СПОСОБНЫМИ!</vt:lpstr>
      <vt:lpstr>УТРЕННИЙ ПРИЁМ</vt:lpstr>
      <vt:lpstr>Презентация PowerPoint</vt:lpstr>
      <vt:lpstr>ФОРМИРОВАНИЕ КУЛЬТУРНО-ГИГИЕНИЧЕСКИХ НАВЫКОВ</vt:lpstr>
      <vt:lpstr>Презентация PowerPoint</vt:lpstr>
      <vt:lpstr>Презентация PowerPoint</vt:lpstr>
      <vt:lpstr>ИГРОВАЯ ДЕЯТЕЛЬНОСТЬ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ИНДИВИДУАЛЬНАЯ РАБОТА</vt:lpstr>
      <vt:lpstr>Презентация PowerPoint</vt:lpstr>
      <vt:lpstr>ПРОГУЛКА</vt:lpstr>
      <vt:lpstr>Презентация PowerPoint</vt:lpstr>
      <vt:lpstr>ВИСЯТ НА ВЕТКЕ                          ЗОЛОТЫЕ МОНЕТКИ </vt:lpstr>
      <vt:lpstr>Презентация PowerPoint</vt:lpstr>
      <vt:lpstr>Презентация PowerPoint</vt:lpstr>
      <vt:lpstr>ПОСЛЕ СНА</vt:lpstr>
      <vt:lpstr>Презентация PowerPoint</vt:lpstr>
      <vt:lpstr>Презентация PowerPoint</vt:lpstr>
      <vt:lpstr>Презентация PowerPoint</vt:lpstr>
      <vt:lpstr>Презентация PowerPoint</vt:lpstr>
      <vt:lpstr>МУЗЫКАЛЬНОЕ ВОСПИТАНИЕ</vt:lpstr>
      <vt:lpstr>Презентация PowerPoint</vt:lpstr>
      <vt:lpstr>Презентация PowerPoint</vt:lpstr>
      <vt:lpstr>ТЕАТРАЛИЗОВАННАЯ ДЕЯТЕЛЬНОСТЬ</vt:lpstr>
      <vt:lpstr>ИГРЫ С ВОДОЙ</vt:lpstr>
      <vt:lpstr>Лишь только любознательным ВОДА  Завесу своей тайны приоткроет…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Пользователь Windows</cp:lastModifiedBy>
  <cp:revision>43</cp:revision>
  <dcterms:created xsi:type="dcterms:W3CDTF">2013-10-20T07:12:01Z</dcterms:created>
  <dcterms:modified xsi:type="dcterms:W3CDTF">2018-02-15T13:59:11Z</dcterms:modified>
</cp:coreProperties>
</file>