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18002250" cy="18002250"/>
  <p:notesSz cx="6858000" cy="9144000"/>
  <p:defaultTextStyle>
    <a:defPPr>
      <a:defRPr lang="ru-RU"/>
    </a:defPPr>
    <a:lvl1pPr marL="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287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574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0861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148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1435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1722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2009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2296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34B3EAC-C46D-422A-8558-44860A8BEA1E}">
          <p14:sldIdLst>
            <p14:sldId id="256"/>
            <p14:sldId id="257"/>
          </p14:sldIdLst>
        </p14:section>
        <p14:section name="Раздел без заголовка" id="{2927D356-0A85-445D-80DF-B897AE1B23A7}">
          <p14:sldIdLst>
            <p14:sldId id="259"/>
            <p14:sldId id="258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5670">
          <p15:clr>
            <a:srgbClr val="A4A3A4"/>
          </p15:clr>
        </p15:guide>
        <p15:guide id="2" pos="567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50" autoAdjust="0"/>
    <p:restoredTop sz="66308" autoAdjust="0"/>
  </p:normalViewPr>
  <p:slideViewPr>
    <p:cSldViewPr>
      <p:cViewPr varScale="1">
        <p:scale>
          <a:sx n="34" d="100"/>
          <a:sy n="34" d="100"/>
        </p:scale>
        <p:origin x="1906" y="139"/>
      </p:cViewPr>
      <p:guideLst>
        <p:guide orient="horz" pos="5670"/>
        <p:guide pos="56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A3249-FE6E-4B56-9FBA-AC86AD8C4CDA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BFFB8-305C-40CC-A730-00509C05CD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38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7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74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61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48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35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22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2009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96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0169" y="5592367"/>
            <a:ext cx="15301913" cy="38588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00338" y="10201275"/>
            <a:ext cx="12601575" cy="46005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143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20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3051631" y="720926"/>
            <a:ext cx="4050506" cy="1536025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00113" y="720926"/>
            <a:ext cx="11851481" cy="1536025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053" y="11568114"/>
            <a:ext cx="15301913" cy="3575447"/>
          </a:xfrm>
        </p:spPr>
        <p:txBody>
          <a:bodyPr anchor="t"/>
          <a:lstStyle>
            <a:lvl1pPr algn="l">
              <a:defRPr sz="9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053" y="7630123"/>
            <a:ext cx="15301913" cy="3937991"/>
          </a:xfrm>
        </p:spPr>
        <p:txBody>
          <a:bodyPr anchor="b"/>
          <a:lstStyle>
            <a:lvl1pPr marL="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1pPr>
            <a:lvl2pPr marL="1028700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00112" y="4200526"/>
            <a:ext cx="7950994" cy="11880653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5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151144" y="4200526"/>
            <a:ext cx="7950994" cy="11880653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5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00113" y="4029672"/>
            <a:ext cx="7954120" cy="1679375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10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00113" y="5709047"/>
            <a:ext cx="7954120" cy="10372131"/>
          </a:xfrm>
        </p:spPr>
        <p:txBody>
          <a:bodyPr/>
          <a:lstStyle>
            <a:lvl1pPr>
              <a:defRPr sz="5400"/>
            </a:lvl1pPr>
            <a:lvl2pPr>
              <a:defRPr sz="45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9144894" y="4029672"/>
            <a:ext cx="7957245" cy="1679375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10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9144894" y="5709047"/>
            <a:ext cx="7957245" cy="10372131"/>
          </a:xfrm>
        </p:spPr>
        <p:txBody>
          <a:bodyPr/>
          <a:lstStyle>
            <a:lvl1pPr>
              <a:defRPr sz="5400"/>
            </a:lvl1pPr>
            <a:lvl2pPr>
              <a:defRPr sz="45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4" y="716756"/>
            <a:ext cx="5922616" cy="3050381"/>
          </a:xfrm>
        </p:spPr>
        <p:txBody>
          <a:bodyPr anchor="b"/>
          <a:lstStyle>
            <a:lvl1pPr algn="l">
              <a:defRPr sz="4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038380" y="716757"/>
            <a:ext cx="10063758" cy="15364422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0114" y="3767139"/>
            <a:ext cx="5922616" cy="12314040"/>
          </a:xfrm>
        </p:spPr>
        <p:txBody>
          <a:bodyPr/>
          <a:lstStyle>
            <a:lvl1pPr marL="0" indent="0">
              <a:buNone/>
              <a:defRPr sz="3200"/>
            </a:lvl1pPr>
            <a:lvl2pPr marL="1028700" indent="0">
              <a:buNone/>
              <a:defRPr sz="2700"/>
            </a:lvl2pPr>
            <a:lvl3pPr marL="2057400" indent="0">
              <a:buNone/>
              <a:defRPr sz="2300"/>
            </a:lvl3pPr>
            <a:lvl4pPr marL="3086100" indent="0">
              <a:buNone/>
              <a:defRPr sz="2000"/>
            </a:lvl4pPr>
            <a:lvl5pPr marL="4114800" indent="0">
              <a:buNone/>
              <a:defRPr sz="2000"/>
            </a:lvl5pPr>
            <a:lvl6pPr marL="5143500" indent="0">
              <a:buNone/>
              <a:defRPr sz="2000"/>
            </a:lvl6pPr>
            <a:lvl7pPr marL="6172200" indent="0">
              <a:buNone/>
              <a:defRPr sz="2000"/>
            </a:lvl7pPr>
            <a:lvl8pPr marL="7200900" indent="0">
              <a:buNone/>
              <a:defRPr sz="2000"/>
            </a:lvl8pPr>
            <a:lvl9pPr marL="8229600" indent="0">
              <a:buNone/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8567" y="12601575"/>
            <a:ext cx="10801350" cy="1487687"/>
          </a:xfrm>
        </p:spPr>
        <p:txBody>
          <a:bodyPr anchor="b"/>
          <a:lstStyle>
            <a:lvl1pPr algn="l">
              <a:defRPr sz="4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528567" y="1608534"/>
            <a:ext cx="10801350" cy="10801350"/>
          </a:xfrm>
        </p:spPr>
        <p:txBody>
          <a:bodyPr/>
          <a:lstStyle>
            <a:lvl1pPr marL="0" indent="0">
              <a:buNone/>
              <a:defRPr sz="7200"/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28567" y="14089262"/>
            <a:ext cx="10801350" cy="2112763"/>
          </a:xfrm>
        </p:spPr>
        <p:txBody>
          <a:bodyPr/>
          <a:lstStyle>
            <a:lvl1pPr marL="0" indent="0">
              <a:buNone/>
              <a:defRPr sz="3200"/>
            </a:lvl1pPr>
            <a:lvl2pPr marL="1028700" indent="0">
              <a:buNone/>
              <a:defRPr sz="2700"/>
            </a:lvl2pPr>
            <a:lvl3pPr marL="2057400" indent="0">
              <a:buNone/>
              <a:defRPr sz="2300"/>
            </a:lvl3pPr>
            <a:lvl4pPr marL="3086100" indent="0">
              <a:buNone/>
              <a:defRPr sz="2000"/>
            </a:lvl4pPr>
            <a:lvl5pPr marL="4114800" indent="0">
              <a:buNone/>
              <a:defRPr sz="2000"/>
            </a:lvl5pPr>
            <a:lvl6pPr marL="5143500" indent="0">
              <a:buNone/>
              <a:defRPr sz="2000"/>
            </a:lvl6pPr>
            <a:lvl7pPr marL="6172200" indent="0">
              <a:buNone/>
              <a:defRPr sz="2000"/>
            </a:lvl7pPr>
            <a:lvl8pPr marL="7200900" indent="0">
              <a:buNone/>
              <a:defRPr sz="2000"/>
            </a:lvl8pPr>
            <a:lvl9pPr marL="8229600" indent="0">
              <a:buNone/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720925"/>
            <a:ext cx="16202025" cy="3000375"/>
          </a:xfrm>
          <a:prstGeom prst="rect">
            <a:avLst/>
          </a:prstGeom>
        </p:spPr>
        <p:txBody>
          <a:bodyPr vert="horz" lIns="205740" tIns="102870" rIns="205740" bIns="10287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00113" y="4200526"/>
            <a:ext cx="16202025" cy="11880653"/>
          </a:xfrm>
          <a:prstGeom prst="rect">
            <a:avLst/>
          </a:prstGeom>
        </p:spPr>
        <p:txBody>
          <a:bodyPr vert="horz" lIns="205740" tIns="102870" rIns="205740" bIns="10287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900113" y="16685420"/>
            <a:ext cx="4200525" cy="958453"/>
          </a:xfrm>
          <a:prstGeom prst="rect">
            <a:avLst/>
          </a:prstGeom>
        </p:spPr>
        <p:txBody>
          <a:bodyPr vert="horz" lIns="205740" tIns="102870" rIns="205740" bIns="10287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150769" y="16685420"/>
            <a:ext cx="5700713" cy="958453"/>
          </a:xfrm>
          <a:prstGeom prst="rect">
            <a:avLst/>
          </a:prstGeom>
        </p:spPr>
        <p:txBody>
          <a:bodyPr vert="horz" lIns="205740" tIns="102870" rIns="205740" bIns="10287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2901613" y="16685420"/>
            <a:ext cx="4200525" cy="958453"/>
          </a:xfrm>
          <a:prstGeom prst="rect">
            <a:avLst/>
          </a:prstGeom>
        </p:spPr>
        <p:txBody>
          <a:bodyPr vert="horz" lIns="205740" tIns="102870" rIns="205740" bIns="10287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57400" rtl="0" eaLnBrk="1" latinLnBrk="0" hangingPunct="1">
        <a:spcBef>
          <a:spcPct val="0"/>
        </a:spcBef>
        <a:buNone/>
        <a:defRPr sz="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1525" indent="-771525" algn="l" defTabSz="205740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671638" indent="-642938" algn="l" defTabSz="2057400" rtl="0" eaLnBrk="1" latinLnBrk="0" hangingPunct="1">
        <a:spcBef>
          <a:spcPct val="20000"/>
        </a:spcBef>
        <a:buFont typeface="Arial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750" indent="-514350" algn="l" defTabSz="2057400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0" indent="-514350" algn="l" defTabSz="2057400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4629150" indent="-514350" algn="l" defTabSz="2057400" rtl="0" eaLnBrk="1" latinLnBrk="0" hangingPunct="1">
        <a:spcBef>
          <a:spcPct val="20000"/>
        </a:spcBef>
        <a:buFont typeface="Arial" pitchFamily="34" charset="0"/>
        <a:buChar char="»"/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indent="-514350" algn="l" defTabSz="205740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6686550" indent="-514350" algn="l" defTabSz="205740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0" indent="-514350" algn="l" defTabSz="205740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8743950" indent="-514350" algn="l" defTabSz="205740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25"/>
            <a:ext cx="18036505" cy="180022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45744" y="6336829"/>
            <a:ext cx="91450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Мыльные</a:t>
            </a:r>
          </a:p>
          <a:p>
            <a:pPr algn="ctr"/>
            <a:r>
              <a:rPr lang="ru-RU" sz="1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пузыри</a:t>
            </a:r>
            <a:endParaRPr lang="ru-RU" sz="120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57" y="-215899"/>
            <a:ext cx="18036505" cy="180022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805784" y="4320605"/>
            <a:ext cx="8424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</a:t>
            </a:r>
            <a:r>
              <a:rPr lang="ru-RU" sz="48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ыльные пузыри приносят детям </a:t>
            </a:r>
            <a:r>
              <a:rPr lang="ru-RU" sz="48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не только много радости, но и много пользы.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40485" y="6624861"/>
            <a:ext cx="11809312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Когда ребята надувают мыльные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пузыри,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они делают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примитивную дыхательную гимнастику, которую обычно советуют всем, кто находится в состоянии раздражения, напряжения или сильного возбуждения. Глубокий вдох и долгий выдох — мыльные пузыри помогут ребенку обрести равновесие, развить навыки 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саморегуляции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и научиться концентрироваться.</a:t>
            </a:r>
          </a:p>
        </p:txBody>
      </p:sp>
    </p:spTree>
    <p:extLst>
      <p:ext uri="{BB962C8B-B14F-4D97-AF65-F5344CB8AC3E}">
        <p14:creationId xmlns:p14="http://schemas.microsoft.com/office/powerpoint/2010/main" val="2898321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25"/>
            <a:ext cx="18036505" cy="180022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68477" y="4320605"/>
            <a:ext cx="1238537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моторных навыков</a:t>
            </a:r>
          </a:p>
          <a:p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Далеко не все маленькие дети способны прицельно подуть в маленькое пластиковое колечко, чтобы получился пузырь. За этот навык отвечает развитие оральной моторики — той же самой, что нужна нам для того, чтобы говорить и аккуратно есть. Чем чаще ваши дети надувают пузыри, тем лучше развиваются их мышцы рта.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737" y="10195292"/>
            <a:ext cx="7452828" cy="399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79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25"/>
            <a:ext cx="18036505" cy="180022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49600" y="3888557"/>
            <a:ext cx="11737304" cy="9771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зрительно-моторной координации</a:t>
            </a:r>
          </a:p>
          <a:p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Координация «глаз-рука» нужна людям для того, чтобы одновременно использовать руки и зрение для выполнения каких-то действий — например, доносить все ту же ложку до рта или наливать воду из бутылки в стакан.</a:t>
            </a:r>
          </a:p>
          <a:p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более взрослом возрасте этот тип координации нужен нам, чтобы писать, одеваться, заниматься спортом и многое другое. Выдувание пузырей (и последующие попытки поймать их руками) — это отличное упражнение на развитие зрительно-моторной координации.</a:t>
            </a:r>
          </a:p>
        </p:txBody>
      </p:sp>
    </p:spTree>
    <p:extLst>
      <p:ext uri="{BB962C8B-B14F-4D97-AF65-F5344CB8AC3E}">
        <p14:creationId xmlns:p14="http://schemas.microsoft.com/office/powerpoint/2010/main" val="587327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25"/>
            <a:ext cx="18036505" cy="180022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84501" y="3960565"/>
            <a:ext cx="11737304" cy="10802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навыка слежения</a:t>
            </a:r>
          </a:p>
          <a:p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Даже когда ваш ребенок просто провожает взглядом улетающие вдаль пузыри, он тоже развивается — представляете? Оказывается, когда он пристально следит за чем-то взглядом, он развивает навык слежения — и укрепляет глазные мышцы. Красота</a:t>
            </a:r>
            <a:r>
              <a:rPr lang="ru-RU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Успокоение</a:t>
            </a:r>
          </a:p>
          <a:p>
            <a:pPr algn="ctr"/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Выдувание пузырей может приносить с собой как бурную радость, так и успокоение. Малыши могут начать успокаиваться, глядя на улетающие вдаль пузыри, а дети постарше — методично их выдувая.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2161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518" y="-1"/>
            <a:ext cx="18036505" cy="1800225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232373" y="3024461"/>
            <a:ext cx="14005618" cy="1203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крупной 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моторики</a:t>
            </a:r>
          </a:p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Попытки поймать пузыри, летящие по воздуху, тоже очень полезны для развития вашего ребенка. В процессе он избавляется от накопившейся энергии и возбуждения, а также развивает крупную моторику, учится бегать, прыгать, хватать и скакать — все полезные навыки в рамках обучения владению собственным телом</a:t>
            </a: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мелкой 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моторики</a:t>
            </a:r>
          </a:p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чтобы самостоятельно выдувать пузыри, ребенку необходимо не просто правильным образом подносить палочку с кольцом на конце к губам, но еще и правильно держать эту палочку в пространстве. Оно развивается у людей постепенно — именно поэтому дети иногда могут ударить родителей в лицо, неловко взмахнув рукой, или шагнуть прямиком в лужу, когда они планировали ее обойти</a:t>
            </a: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Погоня за летающими мыльными пузырями — отличный тренажер для развития </a:t>
            </a:r>
            <a:r>
              <a:rPr lang="ru-RU" sz="3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проприоцепции</a:t>
            </a:r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Дети машут руками, подпрыгивают, бегают за пузырями, и учатся понимать возможности и размеры своего тела.</a:t>
            </a:r>
          </a:p>
        </p:txBody>
      </p:sp>
    </p:spTree>
    <p:extLst>
      <p:ext uri="{BB962C8B-B14F-4D97-AF65-F5344CB8AC3E}">
        <p14:creationId xmlns:p14="http://schemas.microsoft.com/office/powerpoint/2010/main" val="29925730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432</Words>
  <Application>Microsoft Office PowerPoint</Application>
  <PresentationFormat>Произвольный</PresentationFormat>
  <Paragraphs>27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ULTIMATE</dc:creator>
  <cp:lastModifiedBy>Роман</cp:lastModifiedBy>
  <cp:revision>56</cp:revision>
  <dcterms:created xsi:type="dcterms:W3CDTF">2024-05-30T10:52:44Z</dcterms:created>
  <dcterms:modified xsi:type="dcterms:W3CDTF">2025-07-09T13:44:44Z</dcterms:modified>
</cp:coreProperties>
</file>