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8002250" cy="18002250"/>
  <p:notesSz cx="6858000" cy="9144000"/>
  <p:defaultTextStyle>
    <a:defPPr>
      <a:defRPr lang="ru-RU"/>
    </a:defPPr>
    <a:lvl1pPr marL="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0">
          <p15:clr>
            <a:srgbClr val="A4A3A4"/>
          </p15:clr>
        </p15:guide>
        <p15:guide id="2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66308" autoAdjust="0"/>
  </p:normalViewPr>
  <p:slideViewPr>
    <p:cSldViewPr>
      <p:cViewPr varScale="1">
        <p:scale>
          <a:sx n="34" d="100"/>
          <a:sy n="34" d="100"/>
        </p:scale>
        <p:origin x="1906" y="91"/>
      </p:cViewPr>
      <p:guideLst>
        <p:guide orient="horz" pos="5670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3249-FE6E-4B56-9FBA-AC86AD8C4CDA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BFFB8-305C-40CC-A730-00509C05C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8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69" y="5592367"/>
            <a:ext cx="15301913" cy="38588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10201275"/>
            <a:ext cx="12601575" cy="4600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51631" y="720926"/>
            <a:ext cx="4050506" cy="153602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00113" y="720926"/>
            <a:ext cx="11851481" cy="153602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53" y="11568114"/>
            <a:ext cx="15301913" cy="357544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53" y="7630123"/>
            <a:ext cx="15301913" cy="3937991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870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57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61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14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1435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172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2009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229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0112" y="4200526"/>
            <a:ext cx="7950994" cy="11880653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51144" y="4200526"/>
            <a:ext cx="7950994" cy="11880653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113" y="4029672"/>
            <a:ext cx="7954120" cy="167937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0113" y="5709047"/>
            <a:ext cx="7954120" cy="1037213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144894" y="4029672"/>
            <a:ext cx="7957245" cy="167937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144894" y="5709047"/>
            <a:ext cx="7957245" cy="1037213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4" y="716756"/>
            <a:ext cx="5922616" cy="3050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38380" y="716757"/>
            <a:ext cx="10063758" cy="1536442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0114" y="3767139"/>
            <a:ext cx="5922616" cy="12314040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567" y="12601575"/>
            <a:ext cx="10801350" cy="148768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28567" y="1608534"/>
            <a:ext cx="10801350" cy="10801350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8567" y="14089262"/>
            <a:ext cx="10801350" cy="2112763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720925"/>
            <a:ext cx="16202025" cy="3000375"/>
          </a:xfrm>
          <a:prstGeom prst="rect">
            <a:avLst/>
          </a:prstGeom>
        </p:spPr>
        <p:txBody>
          <a:bodyPr vert="horz" lIns="205740" tIns="102870" rIns="205740" bIns="10287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113" y="4200526"/>
            <a:ext cx="16202025" cy="11880653"/>
          </a:xfrm>
          <a:prstGeom prst="rect">
            <a:avLst/>
          </a:prstGeom>
        </p:spPr>
        <p:txBody>
          <a:bodyPr vert="horz" lIns="205740" tIns="102870" rIns="205740" bIns="10287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0113" y="16685420"/>
            <a:ext cx="4200525" cy="958453"/>
          </a:xfrm>
          <a:prstGeom prst="rect">
            <a:avLst/>
          </a:prstGeom>
        </p:spPr>
        <p:txBody>
          <a:bodyPr vert="horz" lIns="205740" tIns="102870" rIns="205740" bIns="10287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50769" y="16685420"/>
            <a:ext cx="5700713" cy="958453"/>
          </a:xfrm>
          <a:prstGeom prst="rect">
            <a:avLst/>
          </a:prstGeom>
        </p:spPr>
        <p:txBody>
          <a:bodyPr vert="horz" lIns="205740" tIns="102870" rIns="205740" bIns="102870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01613" y="16685420"/>
            <a:ext cx="4200525" cy="958453"/>
          </a:xfrm>
          <a:prstGeom prst="rect">
            <a:avLst/>
          </a:prstGeom>
        </p:spPr>
        <p:txBody>
          <a:bodyPr vert="horz" lIns="205740" tIns="102870" rIns="205740" bIns="102870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57400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1525" indent="-771525" algn="l" defTabSz="205740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defTabSz="2057400" rtl="0" eaLnBrk="1" latinLnBrk="0" hangingPunct="1">
        <a:spcBef>
          <a:spcPct val="20000"/>
        </a:spcBef>
        <a:buFont typeface="Arial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750" indent="-514350" algn="l" defTabSz="205740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indent="-514350" algn="l" defTabSz="205740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29150" indent="-514350" algn="l" defTabSz="2057400" rtl="0" eaLnBrk="1" latinLnBrk="0" hangingPunct="1">
        <a:spcBef>
          <a:spcPct val="20000"/>
        </a:spcBef>
        <a:buFont typeface="Arial" pitchFamily="34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57850" indent="-514350" algn="l" defTabSz="205740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86550" indent="-514350" algn="l" defTabSz="205740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15250" indent="-514350" algn="l" defTabSz="205740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43950" indent="-514350" algn="l" defTabSz="205740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002250" cy="18218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8317" y="3888557"/>
            <a:ext cx="13537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Веселый, звонкий </a:t>
            </a:r>
          </a:p>
          <a:p>
            <a:pPr algn="ctr"/>
            <a:r>
              <a:rPr lang="ru-RU" sz="9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endParaRPr lang="ru-RU" sz="9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89" y="8281045"/>
            <a:ext cx="11430000" cy="6562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2250" cy="18002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6014" y="2014597"/>
            <a:ext cx="10081120" cy="1397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Выбирайте мяч подходящего размера и веса. Для трехлетних детей лучше всего подойдет небольшой легкий мяч диаметром примерно 15 см, тогда как старшим деткам подойдёт средний размер (около 20 см).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Регулируйте уровень сложности игр в зависимости от возможностей ребенка, поддерживайте интерес ребенка похвалой и поощрением успехов.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Постоянно контролируйте обстановку и убедитесь, что пространство, где проходят игры, достаточно просторное и безопасное.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Старайтесь разнообразить игры, вводя новые элементы, соревнования или интересные сюжеты.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помнить, что главное в играх с мячом — удовольствие и радость от процесса, а также гармоничное физическое развитие вашего малыша!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48117" y="7123614"/>
            <a:ext cx="10186946" cy="57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2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215899"/>
            <a:ext cx="18002250" cy="18506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6349" y="3312493"/>
            <a:ext cx="146896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мячом — одно из любимых занятий большинства детей, способствующее развитию координации движений, ловкости, внимательности и социальной активности. Для каждого возрастного этапа подходят разные игры и упражнения с мячом, которые позволяют развивать физические способности ребёнка постепенно и эффективно.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45" y="8137028"/>
            <a:ext cx="9737268" cy="71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1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" y="-19347"/>
            <a:ext cx="18002250" cy="18002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6309" y="2520405"/>
            <a:ext cx="7128792" cy="1364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 для детей 3–4 лет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«Догони мячик!»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Возьмите большой мягкий мяч и катите его перед собой медленно вперед. Предложите малышу догнать и поймать мяч руками. Это упражнение помогает развить координацию рук и глаз, улучшает внимание и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реакции.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«Попади в цель!»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Поставьте коробку или корзину недалеко от малыша. Покажите, как бросить мяч внутрь. Постепенно увеличивайте расстояние и сложность попадания мяча в цель.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165" y="3672533"/>
            <a:ext cx="5688632" cy="5688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118" y="10297269"/>
            <a:ext cx="6497960" cy="48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15"/>
            <a:ext cx="18002250" cy="1800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285" y="2376389"/>
            <a:ext cx="8568952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«Прокати мяч ногами»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 ребенка толкать мяч ногами вперёд. Можно устроить соревнование, кто быстрее докатит мяч до финиша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«Переложи мяч ножками»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Малыш кладёт мяч между ног и пытается переместить его в заданную точку, не помогая себе руками. Эта игра развивает умение балансировать и контролирует движения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</a:p>
          <a:p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«Катаем друг другу»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Взрослый садится напротив ребенка на небольшом расстоянии и предлагает перекатывать мяч туда-обратно ногами. Со временем можно увеличить дистанцию и усложнить игру, добавив элементы прыжков или приседания.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285" y="2592413"/>
            <a:ext cx="6120680" cy="6120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381" y="11521405"/>
            <a:ext cx="652872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6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" y="0"/>
            <a:ext cx="18002250" cy="1800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8277" y="2232373"/>
            <a:ext cx="10513168" cy="1397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 с мячом для детей 5–7 лет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«Футболисты»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Организуйте небольшую футбольную площадку, используя мягкие конусы или кубики. Поиграйте с ребенком в мини-футбол один на один или пригласите друзей. Такие игры развивают быстроту реакции и учат взаимодействовать в команде.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«Меткий стрелок»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Установите мишень или поставьте пустое ведро подальше от ребенка. Задача игрока — попасть мячом в цель. Чем дальше находится цель, тем сложнее задание. Игра учит целиться и рассчитывать силу броска.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«Змейка»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Расположите препятствия (мягкие игрушки, подушки), которые нужно обойти, держа мяч в руках или ногах. Так ребёнок учится маневрировать и ориентироваться в пространстве.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421" y="2520405"/>
            <a:ext cx="4997549" cy="4997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919" y="9001125"/>
            <a:ext cx="5297827" cy="47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02250" cy="1800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4341" y="2961010"/>
            <a:ext cx="8064896" cy="1208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«Собери шарики»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Разбросайте небольшие резиновые шары по полу комнаты. Задача ребенка — собрать их, перемещаясь и одновременно удерживая мяч руками или ногами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«Быстрая передача»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Подберите компанию ребятишек, посадив их в круг. Включите музыку, передавайте мяч по кругу быстро и аккуратно. Когда музыка останавливается, тот игрок, у кого остался мяч, временно выходит из круга. Выигрывает последний оставшийся участник.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165" y="6480845"/>
            <a:ext cx="723875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90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545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ULTIMATE</dc:creator>
  <cp:lastModifiedBy>Роман</cp:lastModifiedBy>
  <cp:revision>51</cp:revision>
  <dcterms:created xsi:type="dcterms:W3CDTF">2024-05-30T10:52:44Z</dcterms:created>
  <dcterms:modified xsi:type="dcterms:W3CDTF">2025-07-09T05:50:11Z</dcterms:modified>
</cp:coreProperties>
</file>