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0" r:id="rId3"/>
    <p:sldId id="259" r:id="rId4"/>
    <p:sldId id="262" r:id="rId5"/>
    <p:sldId id="268" r:id="rId6"/>
    <p:sldId id="263" r:id="rId7"/>
    <p:sldId id="264" r:id="rId8"/>
    <p:sldId id="279" r:id="rId9"/>
    <p:sldId id="280" r:id="rId10"/>
    <p:sldId id="265" r:id="rId11"/>
    <p:sldId id="266" r:id="rId12"/>
    <p:sldId id="267" r:id="rId13"/>
    <p:sldId id="269" r:id="rId14"/>
    <p:sldId id="284" r:id="rId15"/>
    <p:sldId id="270" r:id="rId16"/>
    <p:sldId id="28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  <p:sldId id="278" r:id="rId26"/>
    <p:sldId id="26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747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E623-9D06-4CDC-B68A-BE0B365C48D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D7F6-010E-4D53-8B42-57CD98616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E623-9D06-4CDC-B68A-BE0B365C48D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D7F6-010E-4D53-8B42-57CD98616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E623-9D06-4CDC-B68A-BE0B365C48D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D7F6-010E-4D53-8B42-57CD98616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E623-9D06-4CDC-B68A-BE0B365C48D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D7F6-010E-4D53-8B42-57CD98616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E623-9D06-4CDC-B68A-BE0B365C48D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D7F6-010E-4D53-8B42-57CD98616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E623-9D06-4CDC-B68A-BE0B365C48D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D7F6-010E-4D53-8B42-57CD98616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E623-9D06-4CDC-B68A-BE0B365C48D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D7F6-010E-4D53-8B42-57CD98616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E623-9D06-4CDC-B68A-BE0B365C48D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D7F6-010E-4D53-8B42-57CD98616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E623-9D06-4CDC-B68A-BE0B365C48D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D7F6-010E-4D53-8B42-57CD98616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E623-9D06-4CDC-B68A-BE0B365C48D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D7F6-010E-4D53-8B42-57CD98616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E623-9D06-4CDC-B68A-BE0B365C48D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D7F6-010E-4D53-8B42-57CD98616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E623-9D06-4CDC-B68A-BE0B365C48D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1D7F6-010E-4D53-8B42-57CD98616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Pictures\6ac7b15359b9f159306d35887d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DF2"/>
              </a:clrFrom>
              <a:clrTo>
                <a:srgbClr val="EAED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образовательного проекта</a:t>
            </a:r>
            <a:b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Победы глазами детей»</a:t>
            </a:r>
            <a:endParaRPr lang="ru-RU" sz="5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2780928"/>
            <a:ext cx="3419872" cy="20882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сад№87</a:t>
            </a:r>
            <a: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   </a:t>
            </a:r>
            <a:r>
              <a:rPr lang="ru-RU" sz="28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Липина Е.В.</a:t>
            </a:r>
            <a:r>
              <a:rPr lang="ru-RU" sz="2800" smtClean="0"/>
              <a:t>. 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-171399"/>
            <a:ext cx="5830416" cy="108011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Риски и пути выхода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836712"/>
            <a:ext cx="6732240" cy="5472608"/>
          </a:xfrm>
        </p:spPr>
        <p:txBody>
          <a:bodyPr/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9979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55776" y="908720"/>
          <a:ext cx="640871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56"/>
                <a:gridCol w="3204356"/>
              </a:tblGrid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Риски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Пути выхода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29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Отсутствует система работы в ДОУ по данной теме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Изучение позитивного педагогического опыта педагогов через интернет ресурсы, открытые просмотры различных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 работы с детьми.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Разработка дидактического и педагогического материалов, а также системы планирования.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29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 интерес к Великой Отечественной войне в силу малого опыта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Экскурсии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и обсуждение литературных произведений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 атрибутов к  играм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Выставки детского творчества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Сотрудничество с социумом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29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Недостаточная заинтересованность родителей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реализации данного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Обсуждение роли познавательно-исследовательской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 в развитии детей через индивидуальные консультации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Вовлечение родителей в познавательный процесс по сбору информации о членах семей – участниках Великой Отечественной войны.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88641"/>
            <a:ext cx="6264696" cy="1296143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988840"/>
            <a:ext cx="6228184" cy="43204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сформированные знания о значимости праздника 9 мая;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осознанное отношение к людям, защищавшим нашу страну от захватчиков в годы Великой Отечественной войны;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ценностное отношение к героям – землякам и памятным местам нашего города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3168352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88641"/>
            <a:ext cx="5830416" cy="187220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988840"/>
            <a:ext cx="6400800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0"/>
            <a:ext cx="3024336" cy="6858000"/>
          </a:xfrm>
          <a:prstGeom prst="rect">
            <a:avLst/>
          </a:prstGeom>
          <a:noFill/>
        </p:spPr>
      </p:pic>
      <p:pic>
        <p:nvPicPr>
          <p:cNvPr id="1026" name="Picture 2" descr="C:\Users\User\Pictures\Безымянный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388234"/>
            <a:ext cx="1368152" cy="1882392"/>
          </a:xfrm>
          <a:prstGeom prst="rect">
            <a:avLst/>
          </a:prstGeom>
          <a:noFill/>
        </p:spPr>
      </p:pic>
      <p:pic>
        <p:nvPicPr>
          <p:cNvPr id="1027" name="Picture 3" descr="C:\Users\User\Pictures\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916832"/>
            <a:ext cx="1440160" cy="2225701"/>
          </a:xfrm>
          <a:prstGeom prst="rect">
            <a:avLst/>
          </a:prstGeom>
          <a:noFill/>
        </p:spPr>
      </p:pic>
      <p:pic>
        <p:nvPicPr>
          <p:cNvPr id="1030" name="Picture 6" descr="C:\Users\User\Pictures\doll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988840"/>
            <a:ext cx="3744416" cy="1808018"/>
          </a:xfrm>
          <a:prstGeom prst="rect">
            <a:avLst/>
          </a:prstGeom>
          <a:noFill/>
        </p:spPr>
      </p:pic>
      <p:pic>
        <p:nvPicPr>
          <p:cNvPr id="1032" name="Picture 8" descr="C:\Users\User\Pictures\515-400x4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137114"/>
            <a:ext cx="1849562" cy="2156923"/>
          </a:xfrm>
          <a:prstGeom prst="rect">
            <a:avLst/>
          </a:prstGeom>
          <a:noFill/>
        </p:spPr>
      </p:pic>
      <p:pic>
        <p:nvPicPr>
          <p:cNvPr id="1033" name="Picture 9" descr="C:\Users\User\Pictures\512-850x85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077072"/>
            <a:ext cx="2247924" cy="22479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"/>
            <a:ext cx="6948264" cy="126875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Перспективное планирование в соответствии с ФГОС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988840"/>
            <a:ext cx="6400800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0"/>
            <a:ext cx="280831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4581923"/>
              </p:ext>
            </p:extLst>
          </p:nvPr>
        </p:nvGraphicFramePr>
        <p:xfrm>
          <a:off x="2267744" y="1340767"/>
          <a:ext cx="6768752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842139"/>
                <a:gridCol w="1506233"/>
                <a:gridCol w="1692188"/>
              </a:tblGrid>
              <a:tr h="9126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Виды деятельности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Совместная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деятельность взрослого и детей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Организация РППС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Взаимодействие с родителями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1596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Коммуникативная</a:t>
                      </a: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Познавательно-исследовательская</a:t>
                      </a: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Восприятие художественной литературы и фольклора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«Детям – о Великой Отечеств. войне»;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«Что такое подвиг?»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Связаны ли военное прошлое моей семьи и боевые традиции нашего народа?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информации о членах семей – участниках ВОВ.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Чтение книги А. Митяева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«Рассказы о Великой Отечественной войне»;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Заучивание стихов.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Внесение развив.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 «Морской бой».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Демонстрация наглядно-дидактического материала.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Обогащение книжного уголка по теме ВОВ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Домашнее задание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рассказать о своих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прадедушках, участвовавших в ВОВ.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Попросить принести фото родственников-фронтовиков в военной форме.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Просмотр по телевизору мультфильма 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Мальчиш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Кибальчиш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988840"/>
            <a:ext cx="6400800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0"/>
            <a:ext cx="2808312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3511607"/>
              </p:ext>
            </p:extLst>
          </p:nvPr>
        </p:nvGraphicFramePr>
        <p:xfrm>
          <a:off x="2411760" y="173294"/>
          <a:ext cx="6552728" cy="6511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908212"/>
                <a:gridCol w="1638182"/>
                <a:gridCol w="1638182"/>
              </a:tblGrid>
              <a:tr h="651141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Изобразительная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Игровая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Двигательная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Музыкальная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«Наша Армия сильна», «Война и мир»;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Аппликация «Георгиевская ленточка и Вечный огонь»;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Конструирование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«Самолет», «Фронтовой конверт»</a:t>
                      </a:r>
                    </a:p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Сюж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.-ролевая игра «Пограничники», «Снять часового», «Госпиталь»</a:t>
                      </a: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Подвижные игры «Донеси пакет», «Переправа через мост», «Саперы», «Снайперы»</a:t>
                      </a: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Слушание марша «Прощание славянки»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(муз.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А.Агапкина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«Эскадрилья самолетов» из бумаги;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Лепка «Танк» и барельефа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«Звезда».</a:t>
                      </a:r>
                    </a:p>
                    <a:p>
                      <a:endParaRPr lang="ru-RU" sz="1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Обогащение уголка атрибутами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бинокль, пилотки, военная техника, самолеты, лодки, танки.</a:t>
                      </a: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Слушание аудиозаписей фронтовых песен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«Бьется в тесной печурке огонь», «Катюша»,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«Синий платочек»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Попросить изготовить книжные закладки для ветеранов.</a:t>
                      </a: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Вспомнить русские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народные игры;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Игра «Русское единство»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Попросить родителей поиграть с детьми в игры,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которые сами играли в детстве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Домашнее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задание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Послушать песню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В. Кумача «Священная война» и объяснить смысл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музыкального произведения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32593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88641"/>
            <a:ext cx="6768752" cy="122413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340768"/>
            <a:ext cx="6552728" cy="4968552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Цикл занятий по познавательному, речевому развитию;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художественной литературой;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разучивание, слушание песен о войне;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Выставки детских рисунков, игры, экскурсии к памятным местам родного города.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273630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88641"/>
            <a:ext cx="6768752" cy="122413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988840"/>
            <a:ext cx="6400800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2952328" cy="6858000"/>
          </a:xfrm>
          <a:prstGeom prst="rect">
            <a:avLst/>
          </a:prstGeom>
          <a:noFill/>
        </p:spPr>
      </p:pic>
      <p:pic>
        <p:nvPicPr>
          <p:cNvPr id="2050" name="Picture 2" descr="C:\Users\User\Pictures\iJAWPVF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581128"/>
            <a:ext cx="1276350" cy="1619250"/>
          </a:xfrm>
          <a:prstGeom prst="rect">
            <a:avLst/>
          </a:prstGeom>
          <a:noFill/>
        </p:spPr>
      </p:pic>
      <p:pic>
        <p:nvPicPr>
          <p:cNvPr id="2052" name="Picture 4" descr="C:\Users\User\Pictures\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653136"/>
            <a:ext cx="1200679" cy="1605930"/>
          </a:xfrm>
          <a:prstGeom prst="rect">
            <a:avLst/>
          </a:prstGeom>
          <a:noFill/>
        </p:spPr>
      </p:pic>
      <p:pic>
        <p:nvPicPr>
          <p:cNvPr id="2053" name="Picture 5" descr="C:\Users\User\Pictures\2_13_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068960"/>
            <a:ext cx="1057300" cy="1480220"/>
          </a:xfrm>
          <a:prstGeom prst="rect">
            <a:avLst/>
          </a:prstGeom>
          <a:noFill/>
        </p:spPr>
      </p:pic>
      <p:pic>
        <p:nvPicPr>
          <p:cNvPr id="3074" name="Picture 2" descr="C:\Users\User\Pictures\img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700808"/>
            <a:ext cx="1656184" cy="1242138"/>
          </a:xfrm>
          <a:prstGeom prst="rect">
            <a:avLst/>
          </a:prstGeom>
          <a:noFill/>
        </p:spPr>
      </p:pic>
      <p:pic>
        <p:nvPicPr>
          <p:cNvPr id="3075" name="Picture 3" descr="C:\Users\User\Pictures\aHR0cDovL2VkdS56bmF0ZS5ydS90d19maWxlczIvdXJsc185LzIvZC0xODE0L2ltZzE4LmpwZw==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1556792"/>
            <a:ext cx="1656184" cy="1242138"/>
          </a:xfrm>
          <a:prstGeom prst="rect">
            <a:avLst/>
          </a:prstGeom>
          <a:noFill/>
        </p:spPr>
      </p:pic>
      <p:pic>
        <p:nvPicPr>
          <p:cNvPr id="1026" name="Picture 2" descr="F:\9 мая\100_2627.JPG"/>
          <p:cNvPicPr>
            <a:picLocks noChangeAspect="1" noChangeArrowheads="1"/>
          </p:cNvPicPr>
          <p:nvPr/>
        </p:nvPicPr>
        <p:blipFill>
          <a:blip r:embed="rId9" cstate="print"/>
          <a:srcRect l="9116" t="8103" b="6819"/>
          <a:stretch>
            <a:fillRect/>
          </a:stretch>
        </p:blipFill>
        <p:spPr bwMode="auto">
          <a:xfrm>
            <a:off x="2555776" y="4653136"/>
            <a:ext cx="2153816" cy="1512168"/>
          </a:xfrm>
          <a:prstGeom prst="rect">
            <a:avLst/>
          </a:prstGeom>
          <a:noFill/>
        </p:spPr>
      </p:pic>
      <p:pic>
        <p:nvPicPr>
          <p:cNvPr id="1027" name="Picture 3" descr="F:\9 мая\100_2628.JPG"/>
          <p:cNvPicPr>
            <a:picLocks noChangeAspect="1" noChangeArrowheads="1"/>
          </p:cNvPicPr>
          <p:nvPr/>
        </p:nvPicPr>
        <p:blipFill>
          <a:blip r:embed="rId10" cstate="print"/>
          <a:srcRect l="17054" t="8527" r="16863" b="11890"/>
          <a:stretch>
            <a:fillRect/>
          </a:stretch>
        </p:blipFill>
        <p:spPr bwMode="auto">
          <a:xfrm>
            <a:off x="2627784" y="2204864"/>
            <a:ext cx="2232248" cy="20162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88641"/>
            <a:ext cx="5830416" cy="108011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052736"/>
            <a:ext cx="6516216" cy="5256584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рассказов; </a:t>
            </a:r>
          </a:p>
          <a:p>
            <a:pPr algn="l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Беседы о подвигах русского народа;</a:t>
            </a:r>
          </a:p>
          <a:p>
            <a:pPr algn="l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Чтение рассказов и беседы о детях – героях ВОВ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0"/>
            <a:ext cx="3096344" cy="6858000"/>
          </a:xfrm>
          <a:prstGeom prst="rect">
            <a:avLst/>
          </a:prstGeom>
          <a:noFill/>
        </p:spPr>
      </p:pic>
      <p:pic>
        <p:nvPicPr>
          <p:cNvPr id="4098" name="Picture 2" descr="C:\Users\User\Pictures\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45224"/>
            <a:ext cx="1447709" cy="1085782"/>
          </a:xfrm>
          <a:prstGeom prst="rect">
            <a:avLst/>
          </a:prstGeom>
          <a:noFill/>
        </p:spPr>
      </p:pic>
      <p:pic>
        <p:nvPicPr>
          <p:cNvPr id="4101" name="Picture 5" descr="C:\Users\User\Pictures\10920-img_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5373216"/>
            <a:ext cx="1652803" cy="1239602"/>
          </a:xfrm>
          <a:prstGeom prst="rect">
            <a:avLst/>
          </a:prstGeom>
          <a:noFill/>
        </p:spPr>
      </p:pic>
      <p:pic>
        <p:nvPicPr>
          <p:cNvPr id="2050" name="Picture 2" descr="F:\9 мая\100_26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212976"/>
            <a:ext cx="2520280" cy="1890210"/>
          </a:xfrm>
          <a:prstGeom prst="rect">
            <a:avLst/>
          </a:prstGeom>
          <a:noFill/>
        </p:spPr>
      </p:pic>
      <p:pic>
        <p:nvPicPr>
          <p:cNvPr id="2051" name="Picture 3" descr="F:\9 мая\100_26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157192"/>
            <a:ext cx="2016224" cy="1512168"/>
          </a:xfrm>
          <a:prstGeom prst="rect">
            <a:avLst/>
          </a:prstGeom>
          <a:noFill/>
        </p:spPr>
      </p:pic>
      <p:pic>
        <p:nvPicPr>
          <p:cNvPr id="2052" name="Picture 4" descr="F:\9 мая\100_2640.JPG"/>
          <p:cNvPicPr>
            <a:picLocks noChangeAspect="1" noChangeArrowheads="1"/>
          </p:cNvPicPr>
          <p:nvPr/>
        </p:nvPicPr>
        <p:blipFill>
          <a:blip r:embed="rId8" cstate="print"/>
          <a:srcRect l="8434" t="6325" b="5122"/>
          <a:stretch>
            <a:fillRect/>
          </a:stretch>
        </p:blipFill>
        <p:spPr bwMode="auto">
          <a:xfrm>
            <a:off x="2699792" y="3140968"/>
            <a:ext cx="1563638" cy="20162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"/>
            <a:ext cx="7164288" cy="19168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Восприятие художественной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420888"/>
            <a:ext cx="1296144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0"/>
            <a:ext cx="3024336" cy="6858000"/>
          </a:xfrm>
          <a:prstGeom prst="rect">
            <a:avLst/>
          </a:prstGeom>
          <a:noFill/>
        </p:spPr>
      </p:pic>
      <p:pic>
        <p:nvPicPr>
          <p:cNvPr id="3074" name="Picture 2" descr="F:\9 мая\100_2624.JPG"/>
          <p:cNvPicPr>
            <a:picLocks noChangeAspect="1" noChangeArrowheads="1"/>
          </p:cNvPicPr>
          <p:nvPr/>
        </p:nvPicPr>
        <p:blipFill>
          <a:blip r:embed="rId4" cstate="print"/>
          <a:srcRect l="6615" t="12201" r="23456" b="21020"/>
          <a:stretch>
            <a:fillRect/>
          </a:stretch>
        </p:blipFill>
        <p:spPr bwMode="auto">
          <a:xfrm>
            <a:off x="2771800" y="1700808"/>
            <a:ext cx="3528392" cy="2527091"/>
          </a:xfrm>
          <a:prstGeom prst="rect">
            <a:avLst/>
          </a:prstGeom>
          <a:noFill/>
        </p:spPr>
      </p:pic>
      <p:pic>
        <p:nvPicPr>
          <p:cNvPr id="3075" name="Picture 3" descr="F:\9 мая\100_2621.JPG"/>
          <p:cNvPicPr>
            <a:picLocks noChangeAspect="1" noChangeArrowheads="1"/>
          </p:cNvPicPr>
          <p:nvPr/>
        </p:nvPicPr>
        <p:blipFill>
          <a:blip r:embed="rId5" cstate="print"/>
          <a:srcRect l="17870" r="8421" b="44561"/>
          <a:stretch>
            <a:fillRect/>
          </a:stretch>
        </p:blipFill>
        <p:spPr bwMode="auto">
          <a:xfrm>
            <a:off x="4499992" y="4239552"/>
            <a:ext cx="4307388" cy="24298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88641"/>
            <a:ext cx="6516216" cy="187220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Художественно- эстетическое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3240360" cy="6858000"/>
          </a:xfrm>
          <a:prstGeom prst="rect">
            <a:avLst/>
          </a:prstGeom>
          <a:noFill/>
        </p:spPr>
      </p:pic>
      <p:pic>
        <p:nvPicPr>
          <p:cNvPr id="4099" name="Picture 3" descr="F:\9 мая\100_2632.JPG"/>
          <p:cNvPicPr>
            <a:picLocks noChangeAspect="1" noChangeArrowheads="1"/>
          </p:cNvPicPr>
          <p:nvPr/>
        </p:nvPicPr>
        <p:blipFill>
          <a:blip r:embed="rId4" cstate="print"/>
          <a:srcRect l="14610" t="2783"/>
          <a:stretch>
            <a:fillRect/>
          </a:stretch>
        </p:blipFill>
        <p:spPr bwMode="auto">
          <a:xfrm>
            <a:off x="6096780" y="4317098"/>
            <a:ext cx="2573252" cy="1794065"/>
          </a:xfrm>
          <a:prstGeom prst="round2DiagRect">
            <a:avLst/>
          </a:prstGeom>
          <a:noFill/>
        </p:spPr>
      </p:pic>
      <p:pic>
        <p:nvPicPr>
          <p:cNvPr id="4100" name="Picture 4" descr="F:\9 мая\100_2634.JPG"/>
          <p:cNvPicPr>
            <a:picLocks noChangeAspect="1" noChangeArrowheads="1"/>
          </p:cNvPicPr>
          <p:nvPr/>
        </p:nvPicPr>
        <p:blipFill>
          <a:blip r:embed="rId5" cstate="print"/>
          <a:srcRect l="14331"/>
          <a:stretch>
            <a:fillRect/>
          </a:stretch>
        </p:blipFill>
        <p:spPr bwMode="auto">
          <a:xfrm>
            <a:off x="6124296" y="2492896"/>
            <a:ext cx="2552160" cy="1723374"/>
          </a:xfrm>
          <a:prstGeom prst="round2Diag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2952328" cy="3936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88641"/>
            <a:ext cx="5830416" cy="165618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1916832"/>
            <a:ext cx="6372200" cy="3721968"/>
          </a:xfrm>
        </p:spPr>
        <p:txBody>
          <a:bodyPr>
            <a:noAutofit/>
          </a:bodyPr>
          <a:lstStyle/>
          <a:p>
            <a:pPr algn="l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реализации: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февраль – май 2015 года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направленности: познавательный, практико-ориентированный;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форме организации: взросло – детский, игровой;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продолжительности: краткосрочный</a:t>
            </a:r>
          </a:p>
          <a:p>
            <a:pPr algn="l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педагоги, воспитанники и родители подготовительной группы МБДОУ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«Детский сад №87».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302433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88641"/>
            <a:ext cx="6912768" cy="172819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Интеграция по видам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3312368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40868"/>
            <a:ext cx="2500130" cy="1875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29" y="4307836"/>
            <a:ext cx="2583392" cy="1937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29" y="2178421"/>
            <a:ext cx="2583392" cy="1937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07836"/>
            <a:ext cx="2500523" cy="1875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88641"/>
            <a:ext cx="6912768" cy="1728191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С-р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0"/>
            <a:ext cx="3240360" cy="7005638"/>
          </a:xfrm>
          <a:prstGeom prst="rect">
            <a:avLst/>
          </a:prstGeom>
          <a:noFill/>
        </p:spPr>
      </p:pic>
      <p:pic>
        <p:nvPicPr>
          <p:cNvPr id="5122" name="Picture 2" descr="F:\9 мая\100_2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84784"/>
            <a:ext cx="2592288" cy="1944216"/>
          </a:xfrm>
          <a:prstGeom prst="round2DiagRect">
            <a:avLst/>
          </a:prstGeom>
          <a:noFill/>
        </p:spPr>
      </p:pic>
      <p:pic>
        <p:nvPicPr>
          <p:cNvPr id="5123" name="Picture 3" descr="F:\9 мая\100_2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484784"/>
            <a:ext cx="2585864" cy="1939398"/>
          </a:xfrm>
          <a:prstGeom prst="round2DiagRect">
            <a:avLst/>
          </a:prstGeom>
          <a:noFill/>
        </p:spPr>
      </p:pic>
      <p:pic>
        <p:nvPicPr>
          <p:cNvPr id="5124" name="Picture 4" descr="F:\9 мая\100_26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717032"/>
            <a:ext cx="2873896" cy="2155422"/>
          </a:xfrm>
          <a:prstGeom prst="round2DiagRect">
            <a:avLst/>
          </a:prstGeom>
          <a:noFill/>
        </p:spPr>
      </p:pic>
      <p:pic>
        <p:nvPicPr>
          <p:cNvPr id="5125" name="Picture 5" descr="F:\9 мая\100_26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717032"/>
            <a:ext cx="2808312" cy="2106234"/>
          </a:xfrm>
          <a:prstGeom prst="round2Diag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88641"/>
            <a:ext cx="6912768" cy="122413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2952328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презентации, фото\23февраля2015 подг. гр\P1020015.JPG"/>
          <p:cNvPicPr>
            <a:picLocks noChangeAspect="1" noChangeArrowheads="1"/>
          </p:cNvPicPr>
          <p:nvPr/>
        </p:nvPicPr>
        <p:blipFill>
          <a:blip r:embed="rId4" cstate="print"/>
          <a:srcRect l="33772" t="45507" r="24337" b="16348"/>
          <a:stretch>
            <a:fillRect/>
          </a:stretch>
        </p:blipFill>
        <p:spPr bwMode="auto">
          <a:xfrm>
            <a:off x="2699792" y="1340768"/>
            <a:ext cx="2736304" cy="1868695"/>
          </a:xfrm>
          <a:prstGeom prst="round2DiagRect">
            <a:avLst/>
          </a:prstGeom>
          <a:noFill/>
        </p:spPr>
      </p:pic>
      <p:pic>
        <p:nvPicPr>
          <p:cNvPr id="6147" name="Picture 3" descr="C:\Users\User\Desktop\презентации, фото\23февраля2015 подг. гр\P1020019.JPG"/>
          <p:cNvPicPr>
            <a:picLocks noChangeAspect="1" noChangeArrowheads="1"/>
          </p:cNvPicPr>
          <p:nvPr/>
        </p:nvPicPr>
        <p:blipFill>
          <a:blip r:embed="rId5" cstate="print"/>
          <a:srcRect l="37400" t="45800"/>
          <a:stretch>
            <a:fillRect/>
          </a:stretch>
        </p:blipFill>
        <p:spPr bwMode="auto">
          <a:xfrm>
            <a:off x="2699792" y="3645024"/>
            <a:ext cx="2283718" cy="2636374"/>
          </a:xfrm>
          <a:prstGeom prst="round2DiagRect">
            <a:avLst/>
          </a:prstGeom>
          <a:noFill/>
        </p:spPr>
      </p:pic>
      <p:pic>
        <p:nvPicPr>
          <p:cNvPr id="6148" name="Picture 4" descr="C:\Users\User\Desktop\презентации, фото\23февраля2015 подг. гр\P1020022.JPG"/>
          <p:cNvPicPr>
            <a:picLocks noChangeAspect="1" noChangeArrowheads="1"/>
          </p:cNvPicPr>
          <p:nvPr/>
        </p:nvPicPr>
        <p:blipFill>
          <a:blip r:embed="rId6" cstate="print"/>
          <a:srcRect l="22000" t="57350" r="6601"/>
          <a:stretch>
            <a:fillRect/>
          </a:stretch>
        </p:blipFill>
        <p:spPr bwMode="auto">
          <a:xfrm rot="500194">
            <a:off x="5536442" y="1856128"/>
            <a:ext cx="3105711" cy="3760366"/>
          </a:xfrm>
          <a:prstGeom prst="round2DiagRect">
            <a:avLst>
              <a:gd name="adj1" fmla="val 16667"/>
              <a:gd name="adj2" fmla="val 7447"/>
            </a:avLst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88641"/>
            <a:ext cx="6912768" cy="172819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0"/>
            <a:ext cx="3096344" cy="6858000"/>
          </a:xfrm>
          <a:prstGeom prst="rect">
            <a:avLst/>
          </a:prstGeom>
          <a:noFill/>
        </p:spPr>
      </p:pic>
      <p:pic>
        <p:nvPicPr>
          <p:cNvPr id="6146" name="Picture 2" descr="F:\9 мая\P1020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556792"/>
            <a:ext cx="2627784" cy="1970838"/>
          </a:xfrm>
          <a:prstGeom prst="round2DiagRect">
            <a:avLst/>
          </a:prstGeom>
          <a:noFill/>
        </p:spPr>
      </p:pic>
      <p:pic>
        <p:nvPicPr>
          <p:cNvPr id="6147" name="Picture 3" descr="F:\9 мая\P10204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628800"/>
            <a:ext cx="2555776" cy="1916832"/>
          </a:xfrm>
          <a:prstGeom prst="round2DiagRect">
            <a:avLst/>
          </a:prstGeom>
          <a:noFill/>
        </p:spPr>
      </p:pic>
      <p:pic>
        <p:nvPicPr>
          <p:cNvPr id="6148" name="Picture 4" descr="F:\9 мая\P10203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861048"/>
            <a:ext cx="3131840" cy="2348880"/>
          </a:xfrm>
          <a:prstGeom prst="round2DiagRect">
            <a:avLst/>
          </a:prstGeom>
          <a:noFill/>
        </p:spPr>
      </p:pic>
      <p:pic>
        <p:nvPicPr>
          <p:cNvPr id="6149" name="Picture 5" descr="F:\9 мая\P10203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005064"/>
            <a:ext cx="2843808" cy="2132856"/>
          </a:xfrm>
          <a:prstGeom prst="round2Diag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88641"/>
            <a:ext cx="6912768" cy="1728191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«ПОБЕДОНОСНЫЙ МАЙ»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988840"/>
            <a:ext cx="6400800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52000" y="0"/>
            <a:ext cx="3096344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31" y="2051848"/>
            <a:ext cx="3084341" cy="2313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46976"/>
            <a:ext cx="3096344" cy="2322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88641"/>
            <a:ext cx="6912768" cy="172819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988840"/>
            <a:ext cx="6400800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2952328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презентации, фото\SAM_5166.JPG"/>
          <p:cNvPicPr>
            <a:picLocks noChangeAspect="1" noChangeArrowheads="1"/>
          </p:cNvPicPr>
          <p:nvPr/>
        </p:nvPicPr>
        <p:blipFill>
          <a:blip r:embed="rId4" cstate="print"/>
          <a:srcRect l="7500" r="5000"/>
          <a:stretch>
            <a:fillRect/>
          </a:stretch>
        </p:blipFill>
        <p:spPr bwMode="auto">
          <a:xfrm>
            <a:off x="6156176" y="3861048"/>
            <a:ext cx="2520280" cy="2160240"/>
          </a:xfrm>
          <a:prstGeom prst="rect">
            <a:avLst/>
          </a:prstGeom>
          <a:noFill/>
        </p:spPr>
      </p:pic>
      <p:pic>
        <p:nvPicPr>
          <p:cNvPr id="5122" name="Picture 2" descr="C:\Users\User\Desktop\презентации, фото\SAM_5168.JPG"/>
          <p:cNvPicPr>
            <a:picLocks noChangeAspect="1" noChangeArrowheads="1"/>
          </p:cNvPicPr>
          <p:nvPr/>
        </p:nvPicPr>
        <p:blipFill>
          <a:blip r:embed="rId5" cstate="print"/>
          <a:srcRect t="20667"/>
          <a:stretch>
            <a:fillRect/>
          </a:stretch>
        </p:blipFill>
        <p:spPr bwMode="auto">
          <a:xfrm>
            <a:off x="2627784" y="2276872"/>
            <a:ext cx="3347864" cy="19348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1241614468_s-pobed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52" y="0"/>
            <a:ext cx="91162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632271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"/>
            <a:ext cx="5830416" cy="1916831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556792"/>
            <a:ext cx="6400800" cy="511256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Многие события, факты не осознаются детьми в полной мере с глубоким пониманием проблемы. Но пропуская их через свое детское мышление, восприятие, дошкольники получают ценные ориентиры на гражданственность, патриотизм, здоровый ритм жизни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302433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88641"/>
            <a:ext cx="5830416" cy="1368151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412776"/>
            <a:ext cx="6696744" cy="489654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не сформированы знания о войне;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дошкольников нет четких представлений о жизни людей в тылу;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недостаточный словарный запас  по теме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низкий уровень развития патриотических чувств у детей </a:t>
            </a:r>
          </a:p>
          <a:p>
            <a:pPr algn="l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0"/>
            <a:ext cx="302433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"/>
            <a:ext cx="5830416" cy="148478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412776"/>
            <a:ext cx="6400800" cy="51845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комплексного подхода по ознакомлению детей дошкольного возраста с Великой Отечественной войной поспособствует расширению их представлений о значимости празднования Дня Победы, воспитанию начал патриотических чувств  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295232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"/>
            <a:ext cx="5830416" cy="155679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268760"/>
            <a:ext cx="6400800" cy="50405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у детей дошкольного возраста духовно-патриотических, культурно-нравственных чувств, основанных на ознакомлении с боевыми заслугами нашего народа и памятниками боевой славы.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309634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"/>
            <a:ext cx="5830416" cy="98072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908720"/>
            <a:ext cx="6112768" cy="54006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Ознакомить воспитателей с современной методической литературой по формированию патриотизма у дошкольников.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 для обогащения детей знаниями о Великой Отечественной войне.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Воспитать у детей патриотизм, чувство гордости за свою семью, народ, победивший врага.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Привлечь родителей к реализации проекта.</a:t>
            </a:r>
          </a:p>
          <a:p>
            <a:pPr algn="l">
              <a:buFont typeface="Arial" pitchFamily="34" charset="0"/>
              <a:buChar char="•"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3240360" cy="70056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"/>
            <a:ext cx="5830416" cy="9807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по работе с детьми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196752"/>
            <a:ext cx="6444208" cy="511256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Помочь детям понять важность знания истории страны.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реалистические представления о Великой Отечественной войне.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Пробудить интерес к предлагаемой теме.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коммуникативные навыки, связную речь, память, мышление, побуждать детей к творчеству и самостоятельности.</a:t>
            </a:r>
          </a:p>
          <a:p>
            <a:pPr algn="l">
              <a:buFont typeface="Arial" pitchFamily="34" charset="0"/>
              <a:buChar char="•"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3240360" cy="70056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iEXG311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"/>
            <a:ext cx="5830416" cy="9807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по работе с родителями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196752"/>
            <a:ext cx="6444208" cy="5112568"/>
          </a:xfrm>
        </p:spPr>
        <p:txBody>
          <a:bodyPr>
            <a:normAutofit fontScale="925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у родителей потребности в общении с детьми по теме проекта.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Помочь родителям осознать важность дошкольного периода в жизни детей для развития личности.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Обогащать детско-родительские отношения опытом совместной творческой деятельности.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стиль партнерских отношений: родители-ребенок, родители-воспитатель,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воспитатель-дети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Pictures\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3240360" cy="70056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861</Words>
  <Application>Microsoft Office PowerPoint</Application>
  <PresentationFormat>Экран (4:3)</PresentationFormat>
  <Paragraphs>185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Реализация образовательного проекта «День Победы глазами детей»</vt:lpstr>
      <vt:lpstr>Паспорт проекта</vt:lpstr>
      <vt:lpstr>Актуальность</vt:lpstr>
      <vt:lpstr>Проблема</vt:lpstr>
      <vt:lpstr>Гипотеза</vt:lpstr>
      <vt:lpstr>Цель</vt:lpstr>
      <vt:lpstr>Задачи</vt:lpstr>
      <vt:lpstr>Задачи по работе с детьми</vt:lpstr>
      <vt:lpstr>Задачи по работе с родителями</vt:lpstr>
      <vt:lpstr>Риски и пути выхода</vt:lpstr>
      <vt:lpstr>Ожидаемые результаты</vt:lpstr>
      <vt:lpstr>Реализация проекта Подготовительный этап</vt:lpstr>
      <vt:lpstr>Перспективное планирование в соответствии с ФГОС</vt:lpstr>
      <vt:lpstr>Слайд 14</vt:lpstr>
      <vt:lpstr>Основной этап</vt:lpstr>
      <vt:lpstr>Познавательное развитие</vt:lpstr>
      <vt:lpstr>Речевое развитие</vt:lpstr>
      <vt:lpstr>Восприятие художественной литературы</vt:lpstr>
      <vt:lpstr>Художественно- эстетическое развитие</vt:lpstr>
      <vt:lpstr>Интеграция по видам деятельности</vt:lpstr>
      <vt:lpstr>С-р игры</vt:lpstr>
      <vt:lpstr>Подвижные игры</vt:lpstr>
      <vt:lpstr>Заключительный этап</vt:lpstr>
      <vt:lpstr>«ПОБЕДОНОСНЫЙ МАЙ»</vt:lpstr>
      <vt:lpstr>Результат проекта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80</cp:revision>
  <dcterms:created xsi:type="dcterms:W3CDTF">2015-05-22T06:37:12Z</dcterms:created>
  <dcterms:modified xsi:type="dcterms:W3CDTF">2020-09-06T06:26:48Z</dcterms:modified>
</cp:coreProperties>
</file>