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ексей\Desktop\kartinki-gigiena-dlya-detey-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16632"/>
            <a:ext cx="1794160" cy="253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24160" y="2564904"/>
            <a:ext cx="9143999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Проектно-модульные технологии, как средство формирования культурно-гигиенических навыков младших дошкольников</a:t>
            </a:r>
          </a:p>
          <a:p>
            <a:pPr algn="ctr"/>
            <a:r>
              <a:rPr lang="ru-RU" sz="3200" b="1" cap="all" dirty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Из опыта работы над проектом «Растишка»</a:t>
            </a:r>
          </a:p>
        </p:txBody>
      </p:sp>
    </p:spTree>
    <p:extLst>
      <p:ext uri="{BB962C8B-B14F-4D97-AF65-F5344CB8AC3E}">
        <p14:creationId xmlns:p14="http://schemas.microsoft.com/office/powerpoint/2010/main" val="222274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16866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/>
              <a:t>                                      </a:t>
            </a:r>
            <a:r>
              <a:rPr lang="ru-RU" b="1" u="sng" dirty="0" smtClean="0">
                <a:solidFill>
                  <a:srgbClr val="7030A0"/>
                </a:solidFill>
              </a:rPr>
              <a:t>Ожидаемые </a:t>
            </a:r>
            <a:r>
              <a:rPr lang="ru-RU" b="1" u="sng" dirty="0">
                <a:solidFill>
                  <a:srgbClr val="7030A0"/>
                </a:solidFill>
              </a:rPr>
              <a:t>результаты:</a:t>
            </a:r>
          </a:p>
          <a:p>
            <a:r>
              <a:rPr lang="ru-RU" dirty="0">
                <a:solidFill>
                  <a:srgbClr val="7030A0"/>
                </a:solidFill>
              </a:rPr>
              <a:t>Культурно-гигиенические навыки очень важная часть культуры поведения. Необходимость опрятности, содержание в чистоте лица, тела, прически, одежды, обуви, они продиктована не только требованиями гигиены, но и нормами человеческих отношений. Дети должны понимать, что если они регулярно будут соблюдать эти правила, то у них проявляется уважение к окружающим и возникнет представление о том, что неряшливый человек, не умеющий следить за собой, своей внешностью, поступками, как правило, не будет одобрен окружающими людьми. </a:t>
            </a:r>
          </a:p>
          <a:p>
            <a:r>
              <a:rPr lang="ru-RU" dirty="0">
                <a:solidFill>
                  <a:srgbClr val="7030A0"/>
                </a:solidFill>
              </a:rPr>
              <a:t>Культуру еды часто относят к гигиеническим навыкам, но она имеет этический аспект – ведь поведение за столом основывается на уважении к сидящим рядом, а также к тем, кто приготовил пищу.</a:t>
            </a:r>
          </a:p>
          <a:p>
            <a:r>
              <a:rPr lang="ru-RU" dirty="0">
                <a:solidFill>
                  <a:srgbClr val="7030A0"/>
                </a:solidFill>
              </a:rPr>
              <a:t>Воспитание у детей навыков личной и общественной гигиены играет важнейшую роль в охране их здоровья, способствует правильному поведению в быту, в общественных местах. В конечном счете, от знания и выполнения детьми необходимых гигиенических правил и норм поведения зависит не только их здоровье, но и здоровье других детей и взрослых. В процессе повседневной работы с детьми необходимо стремиться к тому, чтобы выполнение правил личной гигиены стало для них естественным, а гигиенические навыки с возрастом постоянно совершенствовались. В начале детей приучают к выполнению элементарных правил: самостоятельно мыть руки с мылом, намыливая их до образования пены и насухо их вытирать, пользоваться индивидуальным полотенцем, расческой, стаканом для полоскания рта, следить, чтобы все вещи содержались в чистоте.</a:t>
            </a:r>
          </a:p>
        </p:txBody>
      </p:sp>
    </p:spTree>
    <p:extLst>
      <p:ext uri="{BB962C8B-B14F-4D97-AF65-F5344CB8AC3E}">
        <p14:creationId xmlns:p14="http://schemas.microsoft.com/office/powerpoint/2010/main" val="255002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20688"/>
            <a:ext cx="91440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rgbClr val="7030A0"/>
                </a:solidFill>
              </a:rPr>
              <a:t>Гигиеническое воспитание и обучение неразрывно связано с воспитанием культурного поведения и имеет следующие задачи: </a:t>
            </a:r>
          </a:p>
          <a:p>
            <a:endParaRPr lang="ru-RU" dirty="0" smtClean="0">
              <a:solidFill>
                <a:srgbClr val="7030A0"/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</a:rPr>
              <a:t>• приучить </a:t>
            </a:r>
            <a:r>
              <a:rPr lang="ru-RU" dirty="0">
                <a:solidFill>
                  <a:srgbClr val="7030A0"/>
                </a:solidFill>
              </a:rPr>
              <a:t>детей правильно сидеть за столом во время еды, аккуратно </a:t>
            </a:r>
            <a:r>
              <a:rPr lang="ru-RU" dirty="0" smtClean="0">
                <a:solidFill>
                  <a:srgbClr val="7030A0"/>
                </a:solidFill>
              </a:rPr>
              <a:t>есть,</a:t>
            </a:r>
          </a:p>
          <a:p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smtClean="0">
                <a:solidFill>
                  <a:srgbClr val="7030A0"/>
                </a:solidFill>
              </a:rPr>
              <a:t>  тщательно</a:t>
            </a:r>
            <a:r>
              <a:rPr lang="ru-RU" dirty="0">
                <a:solidFill>
                  <a:srgbClr val="7030A0"/>
                </a:solidFill>
              </a:rPr>
              <a:t>, бесшумно пережевывать пищу;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• уметь </a:t>
            </a:r>
            <a:r>
              <a:rPr lang="ru-RU" dirty="0">
                <a:solidFill>
                  <a:srgbClr val="7030A0"/>
                </a:solidFill>
              </a:rPr>
              <a:t>пользоваться столовыми приборами, салфеткой;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• учить </a:t>
            </a:r>
            <a:r>
              <a:rPr lang="ru-RU" dirty="0">
                <a:solidFill>
                  <a:srgbClr val="7030A0"/>
                </a:solidFill>
              </a:rPr>
              <a:t>тому, что, чем и как едят (хлеб, котлета, салат, суп, каша, </a:t>
            </a:r>
            <a:r>
              <a:rPr lang="ru-RU" dirty="0" smtClean="0">
                <a:solidFill>
                  <a:srgbClr val="7030A0"/>
                </a:solidFill>
              </a:rPr>
              <a:t>бутерброд,</a:t>
            </a:r>
          </a:p>
          <a:p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smtClean="0">
                <a:solidFill>
                  <a:srgbClr val="7030A0"/>
                </a:solidFill>
              </a:rPr>
              <a:t>  запеканка</a:t>
            </a:r>
            <a:r>
              <a:rPr lang="ru-RU" dirty="0">
                <a:solidFill>
                  <a:srgbClr val="7030A0"/>
                </a:solidFill>
              </a:rPr>
              <a:t>);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• познакомить </a:t>
            </a:r>
            <a:r>
              <a:rPr lang="ru-RU" dirty="0">
                <a:solidFill>
                  <a:srgbClr val="7030A0"/>
                </a:solidFill>
              </a:rPr>
              <a:t>с разновидностями посуды (чайная, столовая); 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• учить </a:t>
            </a:r>
            <a:r>
              <a:rPr lang="ru-RU" dirty="0">
                <a:solidFill>
                  <a:srgbClr val="7030A0"/>
                </a:solidFill>
              </a:rPr>
              <a:t>сервировать стол к чаю;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• привлекать </a:t>
            </a:r>
            <a:r>
              <a:rPr lang="ru-RU" dirty="0">
                <a:solidFill>
                  <a:srgbClr val="7030A0"/>
                </a:solidFill>
              </a:rPr>
              <a:t>внимание к заданному образцу правильного общения во время приема пищи (разговаривать вполголоса, доброжелательным тоном, не говорить с набитым ртом, уважительно относиться к просьбам и желаниям детей).</a:t>
            </a:r>
          </a:p>
          <a:p>
            <a:r>
              <a:rPr lang="ru-RU" dirty="0">
                <a:solidFill>
                  <a:srgbClr val="7030A0"/>
                </a:solidFill>
              </a:rPr>
              <a:t>Обращать внимание на красоту правильного сервированного стола, вызывая ответный эмоциональный отклик.</a:t>
            </a:r>
          </a:p>
          <a:p>
            <a:r>
              <a:rPr lang="ru-RU" dirty="0">
                <a:solidFill>
                  <a:srgbClr val="7030A0"/>
                </a:solidFill>
              </a:rPr>
              <a:t>Детям, которые дежурят по столовой, нужно не только уметь правильно накрыть стол и ставить посуду, но и твердо усвоить, что, перед тем как приступить к выполнению своих обязанностей, необходимо тщательно помыть руки с мылом, привести себя в порядок, причесаться.</a:t>
            </a:r>
          </a:p>
        </p:txBody>
      </p:sp>
    </p:spTree>
    <p:extLst>
      <p:ext uri="{BB962C8B-B14F-4D97-AF65-F5344CB8AC3E}">
        <p14:creationId xmlns:p14="http://schemas.microsoft.com/office/powerpoint/2010/main" val="165764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48680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7030A0"/>
                </a:solidFill>
              </a:rPr>
              <a:t>Воспитание культурно-гигиенических навыков включает широкий круг задач, и для их успешного решения рекомендуется использовать целый ряд педагогических приемов с учетом возраста детей: прямое обучение, показ, упражнения с выполнением действий в процессе дидактических игр, систематическое напоминание детям о необходимости соблюдать правила гигиены и постепенное повышение требований к ним. Нужно добиваться от дошкольников точного и четкого выполнения действий, из правильной последовательности.</a:t>
            </a:r>
          </a:p>
          <a:p>
            <a:r>
              <a:rPr lang="ru-RU" dirty="0">
                <a:solidFill>
                  <a:srgbClr val="7030A0"/>
                </a:solidFill>
              </a:rPr>
              <a:t>Однако для более успешного формирования и закрепления навыков гигиены на протяжении периода дошкольного детства целесообразно сочетать словесный и наглядный способы, используя специальные наборы материалов по гигиеническому воспитанию в детском саду, разнообразные сюжетные картинки, символы. </a:t>
            </a:r>
          </a:p>
        </p:txBody>
      </p:sp>
      <p:pic>
        <p:nvPicPr>
          <p:cNvPr id="8194" name="Picture 2" descr="C:\Users\Алексей\Desktop\hello_html_m26f763a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645024"/>
            <a:ext cx="5112568" cy="3068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08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6240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7030A0"/>
                </a:solidFill>
              </a:rPr>
              <a:t>В процессе гигиенического воспитания и обучения детей педагог сообщает им разнообразные сведения: о значении гигиенических навыков для здоровья, о последовательности гигиенических процедур в режиме дня, формирует у детей представление о пользе физкультурных упражнений. Гигиенические знания целесообразны и на занятиях по физической культуре, труду, ознакомлению с окружающим, с природой. Для этого используются некоторые дидактические и сюжетно-ролевые игры. Интересны детям и литературные сюжеты “</a:t>
            </a:r>
            <a:r>
              <a:rPr lang="ru-RU" dirty="0" err="1">
                <a:solidFill>
                  <a:srgbClr val="7030A0"/>
                </a:solidFill>
              </a:rPr>
              <a:t>Мойдодыр</a:t>
            </a:r>
            <a:r>
              <a:rPr lang="ru-RU" dirty="0">
                <a:solidFill>
                  <a:srgbClr val="7030A0"/>
                </a:solidFill>
              </a:rPr>
              <a:t>”, “</a:t>
            </a:r>
            <a:r>
              <a:rPr lang="ru-RU" dirty="0" err="1">
                <a:solidFill>
                  <a:srgbClr val="7030A0"/>
                </a:solidFill>
              </a:rPr>
              <a:t>Федорино</a:t>
            </a:r>
            <a:r>
              <a:rPr lang="ru-RU" dirty="0">
                <a:solidFill>
                  <a:srgbClr val="7030A0"/>
                </a:solidFill>
              </a:rPr>
              <a:t> горе” и др. На их основе можно разыгрывать маленькие сценки, распределив роли между детьми. Все сведения по гигиене прививаются детям в повседневной жизни в процессе разнообразных видов деятельности и отдыха, т.е. в каждом компоненте режима можно найти благоприятный момент для гигиенического воспитания.</a:t>
            </a:r>
          </a:p>
          <a:p>
            <a:r>
              <a:rPr lang="ru-RU" dirty="0">
                <a:solidFill>
                  <a:srgbClr val="7030A0"/>
                </a:solidFill>
              </a:rPr>
              <a:t>Для эффективного гигиенического воспитания дошкольников большое значение имеет и внешний вид окружающих и взрослых. Нужно постоянно помнить о том, что дети в этом возрасте очень наблюдательны и склонны к подражанию, поэтому воспитатель должен быть для них образцом.</a:t>
            </a:r>
          </a:p>
        </p:txBody>
      </p:sp>
      <p:pic>
        <p:nvPicPr>
          <p:cNvPr id="9218" name="Picture 2" descr="C:\Users\Алексей\Desktop\djljq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437112"/>
            <a:ext cx="3960440" cy="232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Алексей\Desktop\мал чисто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57" y="4526688"/>
            <a:ext cx="2304255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03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1291" y="404664"/>
            <a:ext cx="9144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7030A0"/>
                </a:solidFill>
              </a:rPr>
              <a:t>Для закрепления знаний и навыков личной гигиены желательно давать детям различные поручения. Навыки детей быстро становятся прочными, если они закрепляются постоянно в разных ситуациях. Главное, чтобы детям было интересно, и чтобы они могли видеть результаты своих действий, (кто-то стал значительно опрятнее и т.д.).</a:t>
            </a:r>
          </a:p>
          <a:p>
            <a:r>
              <a:rPr lang="ru-RU" dirty="0">
                <a:solidFill>
                  <a:srgbClr val="7030A0"/>
                </a:solidFill>
              </a:rPr>
              <a:t>Обязательным условием формирования гигиенических навыков у детей, воспитания привычки к здоровому образу жизни является высокая санитарная культура персонала дошкольного учреждения. Где должны быть созданы необходимые условия для сохранения здоровья детей, полноценного физического и гигиенического развития.</a:t>
            </a:r>
          </a:p>
          <a:p>
            <a:r>
              <a:rPr lang="ru-RU" dirty="0">
                <a:solidFill>
                  <a:srgbClr val="7030A0"/>
                </a:solidFill>
              </a:rPr>
              <a:t>Следующее условие, необходимое для успешного гигиенического воспитания – единство требований со стороны взрослых. Ребенок приобретает гигиенические навыки в общении с воспитателем, медицинским работником, няней и, конечно, в семье. Обязанность родителей – постоянно закреплять гигиенические навыки, воспитываемые у ребенка в детском саду. Важно, чтобы взрослые подавали ребенку пример, сами всегда их соблюдали. Важнейшим фактором работоспособности организма является здоровье. Понятие здоровья включает не только отсутствие заболевания, болезненного состояния, физического дефекта, но и состояние полного социального, физического и психологического благополучия.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614877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7312" y="4149080"/>
            <a:ext cx="48245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7030A0"/>
                </a:solidFill>
              </a:rPr>
              <a:t>Дальнейшее развитие проекта:</a:t>
            </a:r>
            <a:endParaRPr lang="ru-RU" dirty="0">
              <a:solidFill>
                <a:srgbClr val="7030A0"/>
              </a:solidFill>
            </a:endParaRPr>
          </a:p>
          <a:p>
            <a:r>
              <a:rPr lang="ru-RU" dirty="0">
                <a:solidFill>
                  <a:srgbClr val="7030A0"/>
                </a:solidFill>
              </a:rPr>
              <a:t>Проект предлагается ввести в ежегодное использование в младших группах детского сада. Проект можно варьировать с учетом интересов детей за счет модульного построения тем. Его можно применять как в целом, так и частично, добавляя дополнительные модули и материалы.</a:t>
            </a:r>
          </a:p>
        </p:txBody>
      </p:sp>
      <p:pic>
        <p:nvPicPr>
          <p:cNvPr id="11266" name="Picture 2" descr="C:\Users\Алексей\Desktop\hygiene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16832"/>
            <a:ext cx="3625752" cy="4141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Алексей\Desktop\Новая папка (2)\Папка\hello_html_m26f763a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96258"/>
            <a:ext cx="4211959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51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39952" y="458112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b="1" dirty="0">
                <a:solidFill>
                  <a:srgbClr val="7030A0"/>
                </a:solidFill>
              </a:rPr>
              <a:t>Партнеры проекта:</a:t>
            </a:r>
            <a:endParaRPr lang="ru-RU" dirty="0">
              <a:solidFill>
                <a:srgbClr val="7030A0"/>
              </a:solidFill>
            </a:endParaRPr>
          </a:p>
          <a:p>
            <a:pPr lvl="0"/>
            <a:r>
              <a:rPr lang="ru-RU" dirty="0">
                <a:solidFill>
                  <a:srgbClr val="7030A0"/>
                </a:solidFill>
              </a:rPr>
              <a:t>Руководство МАДОУ № </a:t>
            </a:r>
            <a:r>
              <a:rPr lang="ru-RU" dirty="0" smtClean="0">
                <a:solidFill>
                  <a:srgbClr val="7030A0"/>
                </a:solidFill>
              </a:rPr>
              <a:t>43, </a:t>
            </a:r>
          </a:p>
          <a:p>
            <a:pPr lvl="0"/>
            <a:r>
              <a:rPr lang="ru-RU" dirty="0" smtClean="0">
                <a:solidFill>
                  <a:srgbClr val="7030A0"/>
                </a:solidFill>
              </a:rPr>
              <a:t>младший </a:t>
            </a:r>
            <a:r>
              <a:rPr lang="ru-RU" dirty="0">
                <a:solidFill>
                  <a:srgbClr val="7030A0"/>
                </a:solidFill>
              </a:rPr>
              <a:t>воспитатель группы, родительский комитет группы, </a:t>
            </a:r>
            <a:endParaRPr lang="ru-RU" dirty="0" smtClean="0">
              <a:solidFill>
                <a:srgbClr val="7030A0"/>
              </a:solidFill>
            </a:endParaRPr>
          </a:p>
          <a:p>
            <a:pPr lvl="0"/>
            <a:r>
              <a:rPr lang="ru-RU" dirty="0" smtClean="0">
                <a:solidFill>
                  <a:srgbClr val="7030A0"/>
                </a:solidFill>
              </a:rPr>
              <a:t>родители </a:t>
            </a:r>
            <a:r>
              <a:rPr lang="ru-RU" dirty="0">
                <a:solidFill>
                  <a:srgbClr val="7030A0"/>
                </a:solidFill>
              </a:rPr>
              <a:t>воспитанников.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62068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Исполнители проекта:</a:t>
            </a:r>
            <a:endParaRPr lang="ru-RU" dirty="0">
              <a:solidFill>
                <a:srgbClr val="7030A0"/>
              </a:solidFill>
            </a:endParaRPr>
          </a:p>
          <a:p>
            <a:r>
              <a:rPr lang="ru-RU" b="1" dirty="0">
                <a:solidFill>
                  <a:srgbClr val="7030A0"/>
                </a:solidFill>
              </a:rPr>
              <a:t>Ионина </a:t>
            </a:r>
            <a:r>
              <a:rPr lang="ru-RU" b="1" dirty="0" smtClean="0">
                <a:solidFill>
                  <a:srgbClr val="7030A0"/>
                </a:solidFill>
              </a:rPr>
              <a:t> Лилия  Маратовна</a:t>
            </a:r>
            <a:r>
              <a:rPr lang="ru-RU" dirty="0" smtClean="0">
                <a:solidFill>
                  <a:srgbClr val="7030A0"/>
                </a:solidFill>
              </a:rPr>
              <a:t>,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Маевская  Татьяна  Васильевна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Проценко  Татьяна  Александровна</a:t>
            </a:r>
            <a:endParaRPr lang="ru-RU" b="1" dirty="0">
              <a:solidFill>
                <a:srgbClr val="7030A0"/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</a:rPr>
              <a:t>воспитатели МАДОУ № 43</a:t>
            </a:r>
            <a:endParaRPr lang="ru-RU" dirty="0">
              <a:solidFill>
                <a:srgbClr val="7030A0"/>
              </a:solidFill>
            </a:endParaRPr>
          </a:p>
          <a:p>
            <a:r>
              <a:rPr lang="ru-RU" dirty="0">
                <a:solidFill>
                  <a:srgbClr val="7030A0"/>
                </a:solidFill>
              </a:rPr>
              <a:t>г. Кемерово</a:t>
            </a:r>
          </a:p>
        </p:txBody>
      </p:sp>
      <p:pic>
        <p:nvPicPr>
          <p:cNvPr id="12290" name="Picture 2" descr="C:\Users\Алексей\Desktop\Nf06J3FvG5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876" y="837136"/>
            <a:ext cx="3449191" cy="307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Алексей\Desktop\familia-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40968"/>
            <a:ext cx="3505183" cy="3311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00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4563" y="1517594"/>
            <a:ext cx="8229600" cy="20882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dirty="0" smtClean="0">
                <a:solidFill>
                  <a:srgbClr val="7030A0"/>
                </a:solidFill>
              </a:rPr>
              <a:t>   Спасибо за внимание !</a:t>
            </a:r>
            <a:endParaRPr lang="ru-RU" sz="5400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Алексей\Desktop\Новая папка (2)\Папка\мал чист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140968"/>
            <a:ext cx="4284171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лексей\Desktop\Новая папка (2)\Папка\hygiene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52" y="2420888"/>
            <a:ext cx="3755586" cy="429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61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949" y="332656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7030A0"/>
                </a:solidFill>
              </a:rPr>
              <a:t>Введение.</a:t>
            </a:r>
          </a:p>
          <a:p>
            <a:r>
              <a:rPr lang="ru-RU" dirty="0">
                <a:solidFill>
                  <a:srgbClr val="7030A0"/>
                </a:solidFill>
              </a:rPr>
              <a:t>Тема здоровья детей сегодня волнует всех. Проблема ухудшения здоровья подрастающего поколения в последние годы приобретает все большую актуальность. У большинства взрослых слабый мотивационный аспект двигательной активности, низкий уровень представлений о здоровом образе жизни. А здоровье человека закладывается в детстве. Организм ребенка гораздо чувствительнее к воздействиям внешней среды, чем организм взрослого; и от того, каковы эти воздействия – благоприятные или нет, зависит, как сложится его здоровье.</a:t>
            </a:r>
          </a:p>
          <a:p>
            <a:r>
              <a:rPr lang="ru-RU" dirty="0">
                <a:solidFill>
                  <a:srgbClr val="7030A0"/>
                </a:solidFill>
              </a:rPr>
              <a:t>В условиях модернизации образования с введением в действие Федерального государственного образовательного стандарта дошкольного образования одной из главных и основных задач является сохранение и укрепление здоровья детей в процессе их воспитания и развития. В требованиях к условиям - интегративным результатом реализации указанных требований является создание развивающей образовательной среды, гарантирующей охрану и укрепление физического и психического здоровья воспитанников.</a:t>
            </a:r>
          </a:p>
        </p:txBody>
      </p:sp>
      <p:pic>
        <p:nvPicPr>
          <p:cNvPr id="2050" name="Picture 2" descr="C:\Users\Алексей\Desktop\djljq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616016"/>
            <a:ext cx="3215507" cy="218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32644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60648"/>
            <a:ext cx="913241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7030A0"/>
                </a:solidFill>
              </a:rPr>
              <a:t>Актуальность проекта</a:t>
            </a:r>
            <a:endParaRPr lang="ru-RU" dirty="0">
              <a:solidFill>
                <a:srgbClr val="7030A0"/>
              </a:solidFill>
            </a:endParaRPr>
          </a:p>
          <a:p>
            <a:pPr fontAlgn="base"/>
            <a:r>
              <a:rPr lang="ru-RU" dirty="0">
                <a:solidFill>
                  <a:srgbClr val="7030A0"/>
                </a:solidFill>
              </a:rPr>
              <a:t>Формирование культурно-гигиенических навыков у детей младшего дошкольного возраста является одной из самых актуальных задач при воспитании детей этого возраста. И насколько она изначально продумана, спланирована и организована, зависит, будет ли она способствовать укреплению здоровья, физическому и психическому развитию, а также воспитанию культуры поведения. Известно, что самые прочные привычки, как полезные, так и вредные, формируются в детстве. Вот почему так важно с самого раннего возраста воспитывать у ребенка полезные для здоровья навыки, закреплять их, чтобы они стали привычками. Выбор темы связан с необходимостью решать проблему воспитания культурно – гигиенических навыков у детей младшего дошкольного возраста, так как этот период является сенситивным – наиболее благоприятным для развития, поэтому именно в этом возрасте закладывается фундамент всех полезных и необходимых навыков в жизни человека.</a:t>
            </a:r>
          </a:p>
          <a:p>
            <a:r>
              <a:rPr lang="ru-RU" dirty="0">
                <a:solidFill>
                  <a:srgbClr val="7030A0"/>
                </a:solidFill>
              </a:rPr>
              <a:t>Проблемами воспитания культурно- гигиенических навыков детей занимались многие педагоги и психологи такие, как Выготский Л.С., </a:t>
            </a:r>
            <a:r>
              <a:rPr lang="ru-RU" dirty="0" err="1">
                <a:solidFill>
                  <a:srgbClr val="7030A0"/>
                </a:solidFill>
              </a:rPr>
              <a:t>Забрамная</a:t>
            </a:r>
            <a:r>
              <a:rPr lang="ru-RU" dirty="0">
                <a:solidFill>
                  <a:srgbClr val="7030A0"/>
                </a:solidFill>
              </a:rPr>
              <a:t> С. Д, Шипицына Л. М, Малер А. Р, </a:t>
            </a:r>
            <a:r>
              <a:rPr lang="ru-RU" dirty="0" err="1">
                <a:solidFill>
                  <a:srgbClr val="7030A0"/>
                </a:solidFill>
              </a:rPr>
              <a:t>Нюканен</a:t>
            </a:r>
            <a:r>
              <a:rPr lang="ru-RU" dirty="0">
                <a:solidFill>
                  <a:srgbClr val="7030A0"/>
                </a:solidFill>
              </a:rPr>
              <a:t> Л., </a:t>
            </a:r>
            <a:r>
              <a:rPr lang="ru-RU" dirty="0" err="1">
                <a:solidFill>
                  <a:srgbClr val="7030A0"/>
                </a:solidFill>
              </a:rPr>
              <a:t>Кристен</a:t>
            </a:r>
            <a:r>
              <a:rPr lang="ru-RU" dirty="0">
                <a:solidFill>
                  <a:srgbClr val="7030A0"/>
                </a:solidFill>
              </a:rPr>
              <a:t> У., </a:t>
            </a:r>
            <a:r>
              <a:rPr lang="ru-RU" dirty="0" err="1">
                <a:solidFill>
                  <a:srgbClr val="7030A0"/>
                </a:solidFill>
              </a:rPr>
              <a:t>Рюкле</a:t>
            </a:r>
            <a:r>
              <a:rPr lang="ru-RU" dirty="0">
                <a:solidFill>
                  <a:srgbClr val="7030A0"/>
                </a:solidFill>
              </a:rPr>
              <a:t> Х. Большую роль в развитии гигиены детей сыграли учёные В.И  Молчанов, Г.Н. Сперанский , М.С. Маслов, Н.М. </a:t>
            </a:r>
            <a:r>
              <a:rPr lang="ru-RU" dirty="0" err="1">
                <a:solidFill>
                  <a:srgbClr val="7030A0"/>
                </a:solidFill>
              </a:rPr>
              <a:t>Щелованов</a:t>
            </a:r>
            <a:r>
              <a:rPr lang="ru-RU" dirty="0">
                <a:solidFill>
                  <a:srgbClr val="7030A0"/>
                </a:solidFill>
              </a:rPr>
              <a:t> и другие. Их труды содержат сведения не только по диагностике и лечению детских заболеваний, но и по уходу, питанию, закаливанию и воспитанию здоровых детей. На основании исследований этих ученых, работники дошкольных учреждений, взяли за основу воспитание культурно – гигиенических навыков.</a:t>
            </a:r>
          </a:p>
        </p:txBody>
      </p:sp>
    </p:spTree>
    <p:extLst>
      <p:ext uri="{BB962C8B-B14F-4D97-AF65-F5344CB8AC3E}">
        <p14:creationId xmlns:p14="http://schemas.microsoft.com/office/powerpoint/2010/main" val="24922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7030A0"/>
                </a:solidFill>
              </a:rPr>
              <a:t>Культурно-гигиенические навыки – важная составная часть культуры поведения. Необходимость опрятности, содержания в чистоте лица, рук, тела, одежды, обуви продиктованная не только требованиями гигиены, но и нормами человеческих отношений.</a:t>
            </a:r>
          </a:p>
          <a:p>
            <a:r>
              <a:rPr lang="ru-RU" dirty="0">
                <a:solidFill>
                  <a:srgbClr val="7030A0"/>
                </a:solidFill>
              </a:rPr>
              <a:t>Педагоги и родители должны постоянно помнить, что привитые в детстве навыки, в том числе культурно-гигиенические, приносят человеку огромную пользу в течение всей его последующей жизни.</a:t>
            </a:r>
          </a:p>
          <a:p>
            <a:r>
              <a:rPr lang="ru-RU" dirty="0">
                <a:solidFill>
                  <a:srgbClr val="7030A0"/>
                </a:solidFill>
              </a:rPr>
              <a:t> «Здоровье детей – богатство нации». Этот тезис не утрачивает своей актуальности во все времена». Воспитание культурно – гигиенических навыков направлено на укрепление здоровья ребёнка. Вместе с тем оно включает важную задачу – воспитание культуры поведения. Забота о здоровье детей, их физическом развитии начинается с воспитания у них любви к чистоте, опрятности, порядку. Все меры, которые разрабатывает дошкольная гигиена, способствуют нормальному физическому, гигиеническому развитию детей, укреплению их здоровья. </a:t>
            </a:r>
          </a:p>
        </p:txBody>
      </p:sp>
      <p:pic>
        <p:nvPicPr>
          <p:cNvPr id="3074" name="Picture 2" descr="C:\Users\Алексей\Desktop\hello_html_m26f763a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76786"/>
            <a:ext cx="3508827" cy="235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Алексей\Desktop\Nf06J3FvG5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47317"/>
            <a:ext cx="3204149" cy="2415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81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16632"/>
            <a:ext cx="9144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rgbClr val="7030A0"/>
                </a:solidFill>
              </a:rPr>
              <a:t>Цели </a:t>
            </a:r>
            <a:r>
              <a:rPr lang="ru-RU" b="1" dirty="0">
                <a:solidFill>
                  <a:srgbClr val="7030A0"/>
                </a:solidFill>
              </a:rPr>
              <a:t>и задачи проекта</a:t>
            </a:r>
            <a:endParaRPr lang="ru-RU" dirty="0">
              <a:solidFill>
                <a:srgbClr val="7030A0"/>
              </a:solidFill>
            </a:endParaRPr>
          </a:p>
          <a:p>
            <a:pPr algn="ctr"/>
            <a:r>
              <a:rPr lang="ru-RU" u="sng" dirty="0">
                <a:solidFill>
                  <a:srgbClr val="7030A0"/>
                </a:solidFill>
              </a:rPr>
              <a:t>ЦЕЛЬ:</a:t>
            </a:r>
            <a:r>
              <a:rPr lang="ru-RU" dirty="0">
                <a:solidFill>
                  <a:srgbClr val="7030A0"/>
                </a:solidFill>
              </a:rPr>
              <a:t> создание условий для формирования культурно-гигиенических навыков </a:t>
            </a:r>
            <a:r>
              <a:rPr lang="ru-RU" dirty="0" smtClean="0">
                <a:solidFill>
                  <a:srgbClr val="7030A0"/>
                </a:solidFill>
              </a:rPr>
              <a:t>у</a:t>
            </a:r>
          </a:p>
          <a:p>
            <a:pPr algn="ctr"/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smtClean="0">
                <a:solidFill>
                  <a:srgbClr val="7030A0"/>
                </a:solidFill>
              </a:rPr>
              <a:t>        детей </a:t>
            </a:r>
            <a:r>
              <a:rPr lang="ru-RU" dirty="0">
                <a:solidFill>
                  <a:srgbClr val="7030A0"/>
                </a:solidFill>
              </a:rPr>
              <a:t>младшего дошкольного возраста.</a:t>
            </a:r>
          </a:p>
          <a:p>
            <a:r>
              <a:rPr lang="ru-RU" u="sng" dirty="0">
                <a:solidFill>
                  <a:srgbClr val="7030A0"/>
                </a:solidFill>
              </a:rPr>
              <a:t>ЗАДАЧИ: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• Учить </a:t>
            </a:r>
            <a:r>
              <a:rPr lang="ru-RU" dirty="0">
                <a:solidFill>
                  <a:srgbClr val="7030A0"/>
                </a:solidFill>
              </a:rPr>
              <a:t>детей под контролем взрослого, а затем самостоятельно мыть руки </a:t>
            </a:r>
            <a:r>
              <a:rPr lang="ru-RU" dirty="0" smtClean="0">
                <a:solidFill>
                  <a:srgbClr val="7030A0"/>
                </a:solidFill>
              </a:rPr>
              <a:t>по</a:t>
            </a:r>
          </a:p>
          <a:p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smtClean="0">
                <a:solidFill>
                  <a:srgbClr val="7030A0"/>
                </a:solidFill>
              </a:rPr>
              <a:t>  мере </a:t>
            </a:r>
            <a:r>
              <a:rPr lang="ru-RU" dirty="0">
                <a:solidFill>
                  <a:srgbClr val="7030A0"/>
                </a:solidFill>
              </a:rPr>
              <a:t>загрязнения и перед едой, насухо вытирать лицо и руки </a:t>
            </a:r>
            <a:r>
              <a:rPr lang="ru-RU" dirty="0" smtClean="0">
                <a:solidFill>
                  <a:srgbClr val="7030A0"/>
                </a:solidFill>
              </a:rPr>
              <a:t>личным</a:t>
            </a:r>
          </a:p>
          <a:p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smtClean="0">
                <a:solidFill>
                  <a:srgbClr val="7030A0"/>
                </a:solidFill>
              </a:rPr>
              <a:t>  полотенцем</a:t>
            </a:r>
            <a:r>
              <a:rPr lang="ru-RU" dirty="0">
                <a:solidFill>
                  <a:srgbClr val="7030A0"/>
                </a:solidFill>
              </a:rPr>
              <a:t>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• Формировать </a:t>
            </a:r>
            <a:r>
              <a:rPr lang="ru-RU" dirty="0">
                <a:solidFill>
                  <a:srgbClr val="7030A0"/>
                </a:solidFill>
              </a:rPr>
              <a:t>умение с помощью взрослого приводить себя в порядок.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• Формировать </a:t>
            </a:r>
            <a:r>
              <a:rPr lang="ru-RU" dirty="0">
                <a:solidFill>
                  <a:srgbClr val="7030A0"/>
                </a:solidFill>
              </a:rPr>
              <a:t>навык пользования индивидуальными предметами (</a:t>
            </a:r>
            <a:r>
              <a:rPr lang="ru-RU" dirty="0" smtClean="0">
                <a:solidFill>
                  <a:srgbClr val="7030A0"/>
                </a:solidFill>
              </a:rPr>
              <a:t>носовым</a:t>
            </a:r>
          </a:p>
          <a:p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smtClean="0">
                <a:solidFill>
                  <a:srgbClr val="7030A0"/>
                </a:solidFill>
              </a:rPr>
              <a:t>  платком</a:t>
            </a:r>
            <a:r>
              <a:rPr lang="ru-RU" dirty="0">
                <a:solidFill>
                  <a:srgbClr val="7030A0"/>
                </a:solidFill>
              </a:rPr>
              <a:t>, салфеткой, полотенцем, расческой, горшком).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• Во </a:t>
            </a:r>
            <a:r>
              <a:rPr lang="ru-RU" dirty="0">
                <a:solidFill>
                  <a:srgbClr val="7030A0"/>
                </a:solidFill>
              </a:rPr>
              <a:t>время еды учить детей правильно держать ложку.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• Обучать </a:t>
            </a:r>
            <a:r>
              <a:rPr lang="ru-RU" dirty="0">
                <a:solidFill>
                  <a:srgbClr val="7030A0"/>
                </a:solidFill>
              </a:rPr>
              <a:t>детей порядку одевания и раздевания. При небольшой </a:t>
            </a:r>
            <a:r>
              <a:rPr lang="ru-RU" dirty="0" smtClean="0">
                <a:solidFill>
                  <a:srgbClr val="7030A0"/>
                </a:solidFill>
              </a:rPr>
              <a:t>помощи</a:t>
            </a:r>
          </a:p>
          <a:p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smtClean="0">
                <a:solidFill>
                  <a:srgbClr val="7030A0"/>
                </a:solidFill>
              </a:rPr>
              <a:t>  взрослого </a:t>
            </a:r>
            <a:r>
              <a:rPr lang="ru-RU" dirty="0">
                <a:solidFill>
                  <a:srgbClr val="7030A0"/>
                </a:solidFill>
              </a:rPr>
              <a:t>учить снимать одежду, обувь (расстегивать пуговицы </a:t>
            </a:r>
            <a:r>
              <a:rPr lang="ru-RU" dirty="0" smtClean="0">
                <a:solidFill>
                  <a:srgbClr val="7030A0"/>
                </a:solidFill>
              </a:rPr>
              <a:t>спереди,</a:t>
            </a:r>
          </a:p>
          <a:p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smtClean="0">
                <a:solidFill>
                  <a:srgbClr val="7030A0"/>
                </a:solidFill>
              </a:rPr>
              <a:t>  застежки </a:t>
            </a:r>
            <a:r>
              <a:rPr lang="ru-RU" dirty="0">
                <a:solidFill>
                  <a:srgbClr val="7030A0"/>
                </a:solidFill>
              </a:rPr>
              <a:t>на липучках); в определенном порядке аккуратно складывать </a:t>
            </a:r>
            <a:r>
              <a:rPr lang="ru-RU" dirty="0" smtClean="0">
                <a:solidFill>
                  <a:srgbClr val="7030A0"/>
                </a:solidFill>
              </a:rPr>
              <a:t>снятую</a:t>
            </a:r>
          </a:p>
          <a:p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smtClean="0">
                <a:solidFill>
                  <a:srgbClr val="7030A0"/>
                </a:solidFill>
              </a:rPr>
              <a:t>  одежду</a:t>
            </a:r>
            <a:r>
              <a:rPr lang="ru-RU" dirty="0">
                <a:solidFill>
                  <a:srgbClr val="7030A0"/>
                </a:solidFill>
              </a:rPr>
              <a:t>; правильно надевать одежду и обувь.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• Формировать </a:t>
            </a:r>
            <a:r>
              <a:rPr lang="ru-RU" dirty="0">
                <a:solidFill>
                  <a:srgbClr val="7030A0"/>
                </a:solidFill>
              </a:rPr>
              <a:t>начальные представления о здоровом образе жизни.</a:t>
            </a:r>
          </a:p>
          <a:p>
            <a:r>
              <a:rPr lang="ru-RU" dirty="0"/>
              <a:t> </a:t>
            </a:r>
          </a:p>
        </p:txBody>
      </p:sp>
      <p:pic>
        <p:nvPicPr>
          <p:cNvPr id="4098" name="Picture 2" descr="C:\Users\Алексей\Desktop\familia-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509120"/>
            <a:ext cx="3392140" cy="225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54804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21952" y="404664"/>
            <a:ext cx="914096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7030A0"/>
                </a:solidFill>
              </a:rPr>
              <a:t>Проект рассчитан на группу детей 2-3 лет. Формирования культурно – гигиенических навыков происходит в коллективе сверстников. Коллектив играет в жизни детей большую роль. </a:t>
            </a:r>
          </a:p>
          <a:p>
            <a:r>
              <a:rPr lang="ru-RU" dirty="0">
                <a:solidFill>
                  <a:srgbClr val="7030A0"/>
                </a:solidFill>
              </a:rPr>
              <a:t>Дети 2-3 лет только начинают осознавать правила поведения, но ещё не видят скрытых за ними нравственных норм, часто не относят этих правил к другому. Воспитателю надо помнить, что об активном освоении правил поведения свидетельствует появление жалоб-заявлений, адресованных взрослому. Малыш замечает нарушение правил другими детьми и сообщает об этом. Причина подобных высказываний ребёнка в стремлении убедиться, что он правильно понимает правила поведения, получить поддержку со стороны взрослого. Поэтому к таким жалобам следует относиться с большим вниманием. Подтвердите, что малыш правильно понимает общественное требование, и подскажите, как нужно поступить, если он замечает его нарушение.</a:t>
            </a:r>
          </a:p>
        </p:txBody>
      </p:sp>
      <p:pic>
        <p:nvPicPr>
          <p:cNvPr id="5122" name="Picture 2" descr="C:\Users\Алексей\Desktop\hygiene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790" y="3769496"/>
            <a:ext cx="3240360" cy="3063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41902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5934" y="653440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7030A0"/>
                </a:solidFill>
              </a:rPr>
              <a:t>Все сведения по гигиене прививаются детям в повседневной жизни в процессе разнообразных видов деятельности и отдыха, т.е. в каждом компоненте режима можно найти благоприятный момент для гигиенического воспитания. Педагоги и родители должны постоянно помнить, что привитые в детстве навыки, приносят человеку огромную пользу в течение всей его последующей жизни. При внедрении проекта мы руководствовались следующими документами:</a:t>
            </a:r>
          </a:p>
          <a:p>
            <a:pPr lvl="0"/>
            <a:r>
              <a:rPr lang="ru-RU" dirty="0">
                <a:solidFill>
                  <a:srgbClr val="7030A0"/>
                </a:solidFill>
              </a:rPr>
              <a:t>ФГОС ДО</a:t>
            </a:r>
          </a:p>
          <a:p>
            <a:pPr lvl="0"/>
            <a:r>
              <a:rPr lang="ru-RU" dirty="0">
                <a:solidFill>
                  <a:srgbClr val="7030A0"/>
                </a:solidFill>
              </a:rPr>
              <a:t>Программа Н. Е. </a:t>
            </a:r>
            <a:r>
              <a:rPr lang="ru-RU" dirty="0" err="1">
                <a:solidFill>
                  <a:srgbClr val="7030A0"/>
                </a:solidFill>
              </a:rPr>
              <a:t>Вераксы</a:t>
            </a:r>
            <a:r>
              <a:rPr lang="ru-RU" dirty="0">
                <a:solidFill>
                  <a:srgbClr val="7030A0"/>
                </a:solidFill>
              </a:rPr>
              <a:t>, Т. С. Комарова, М. А. Васильева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dirty="0">
                <a:solidFill>
                  <a:srgbClr val="7030A0"/>
                </a:solidFill>
              </a:rPr>
              <a:t>ОТ РОЖДЕНИЯ ДО ШКОЛЫ. Основная общеобразовательная программа дошкольного образования</a:t>
            </a:r>
            <a:r>
              <a:rPr lang="ru-RU" b="1" dirty="0">
                <a:solidFill>
                  <a:srgbClr val="7030A0"/>
                </a:solidFill>
              </a:rPr>
              <a:t>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6146" name="Picture 2" descr="C:\Users\Алексей\Desktop\kartinki-gigiena-dlya-detey-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701" y="836712"/>
            <a:ext cx="3043916" cy="542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12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88640"/>
            <a:ext cx="91440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7030A0"/>
                </a:solidFill>
              </a:rPr>
              <a:t>Механизм реализации проекта</a:t>
            </a:r>
            <a:endParaRPr lang="ru-RU" dirty="0">
              <a:solidFill>
                <a:srgbClr val="7030A0"/>
              </a:solidFill>
            </a:endParaRPr>
          </a:p>
          <a:p>
            <a:r>
              <a:rPr lang="ru-RU" dirty="0">
                <a:solidFill>
                  <a:srgbClr val="7030A0"/>
                </a:solidFill>
              </a:rPr>
              <a:t>При разработке проекта наша творческая группа использовала  проектно-модульную технологию. Каждый педагогический коллектив, начиная осваивать инновационную деятельность, должен четко определить перспективу развития своего ДОУ с учетом социального заказа общества и четко сформулировать цель инновационной деятельности. Цель должна быть понятна и принята всеми участниками педагогического процесса. К современным подходам мы отнесли проектный метод, который предполагает несколько этапов. Проектный метод – это способ достижения воспитательной цели, включающий детальную разработку проблемы, которая в свою очередь, должна завершиться достижением реального результата. Проектный метод, используемый в работе со старшими дошкольниками, предполагает развитие у них таких качеств, как самостоятельность, инициативность, любознательность, творческое воображение, умение планировать поисково-исследовательскую деятельность. Эти качества в настоящее время чрезвычайно важны в будущем для успешного обучения в школе и в целом для становления личности ребенка, как человека и гражданина своей страны.</a:t>
            </a:r>
          </a:p>
          <a:p>
            <a:r>
              <a:rPr lang="ru-RU" dirty="0">
                <a:solidFill>
                  <a:srgbClr val="7030A0"/>
                </a:solidFill>
              </a:rPr>
              <a:t>С методом проекта тесно связан модульный принцип педагогического процесса. Он дает возможность реализовать современные требования к организации работы в дошкольной организации, опираясь на фундаментальные положения детской психологии и дошкольной педагогики. При таком подходе структурной единицей становится модуль занятий, т.е. логическая нить, объединяющая группу занятий по разным видам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16572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11960" y="2564904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7030A0"/>
                </a:solidFill>
              </a:rPr>
              <a:t>Нами разработаны 4 модуля:</a:t>
            </a:r>
          </a:p>
          <a:p>
            <a:pPr lvl="0"/>
            <a:r>
              <a:rPr lang="ru-RU" dirty="0">
                <a:solidFill>
                  <a:srgbClr val="7030A0"/>
                </a:solidFill>
              </a:rPr>
              <a:t>Я – умываюсь;</a:t>
            </a:r>
          </a:p>
          <a:p>
            <a:pPr lvl="0"/>
            <a:r>
              <a:rPr lang="ru-RU" dirty="0">
                <a:solidFill>
                  <a:srgbClr val="7030A0"/>
                </a:solidFill>
              </a:rPr>
              <a:t>Я – одеваюсь;</a:t>
            </a:r>
          </a:p>
          <a:p>
            <a:pPr lvl="0"/>
            <a:r>
              <a:rPr lang="ru-RU" dirty="0">
                <a:solidFill>
                  <a:srgbClr val="7030A0"/>
                </a:solidFill>
              </a:rPr>
              <a:t>Я – правильно ем;</a:t>
            </a:r>
          </a:p>
          <a:p>
            <a:pPr lvl="0"/>
            <a:r>
              <a:rPr lang="ru-RU" dirty="0">
                <a:solidFill>
                  <a:srgbClr val="7030A0"/>
                </a:solidFill>
              </a:rPr>
              <a:t>Я – убираю игрушки.</a:t>
            </a:r>
          </a:p>
          <a:p>
            <a:r>
              <a:rPr lang="ru-RU" dirty="0">
                <a:solidFill>
                  <a:srgbClr val="7030A0"/>
                </a:solidFill>
              </a:rPr>
              <a:t> </a:t>
            </a:r>
          </a:p>
          <a:p>
            <a:r>
              <a:rPr lang="ru-RU" dirty="0">
                <a:solidFill>
                  <a:srgbClr val="7030A0"/>
                </a:solidFill>
              </a:rPr>
              <a:t>В состав этих модулей входят занятия по каждой теме модуля, дидактические игры и упражнения, позволяющие нам сформировать и закрепить у младших дошкольников культурно-гигиенические навыки, навыки самообслуживания в детском саду и дома. </a:t>
            </a:r>
          </a:p>
        </p:txBody>
      </p:sp>
      <p:pic>
        <p:nvPicPr>
          <p:cNvPr id="7170" name="Picture 2" descr="C:\Users\Алексей\Desktop\мал чист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29" y="1196752"/>
            <a:ext cx="396044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67533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92</TotalTime>
  <Words>2024</Words>
  <Application>Microsoft Office PowerPoint</Application>
  <PresentationFormat>Экран (4:3)</PresentationFormat>
  <Paragraphs>79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</dc:creator>
  <cp:lastModifiedBy>Алексей</cp:lastModifiedBy>
  <cp:revision>10</cp:revision>
  <dcterms:created xsi:type="dcterms:W3CDTF">2016-03-12T11:41:37Z</dcterms:created>
  <dcterms:modified xsi:type="dcterms:W3CDTF">2016-03-24T14:21:59Z</dcterms:modified>
</cp:coreProperties>
</file>