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62" r:id="rId5"/>
    <p:sldId id="261" r:id="rId6"/>
    <p:sldId id="279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302" r:id="rId17"/>
    <p:sldId id="301" r:id="rId18"/>
    <p:sldId id="296" r:id="rId19"/>
    <p:sldId id="291" r:id="rId20"/>
    <p:sldId id="297" r:id="rId21"/>
    <p:sldId id="292" r:id="rId22"/>
    <p:sldId id="293" r:id="rId23"/>
    <p:sldId id="258" r:id="rId24"/>
    <p:sldId id="263" r:id="rId25"/>
    <p:sldId id="264" r:id="rId26"/>
    <p:sldId id="265" r:id="rId27"/>
    <p:sldId id="266" r:id="rId28"/>
    <p:sldId id="267" r:id="rId29"/>
    <p:sldId id="268" r:id="rId30"/>
    <p:sldId id="272" r:id="rId31"/>
    <p:sldId id="273" r:id="rId32"/>
    <p:sldId id="298" r:id="rId33"/>
    <p:sldId id="300" r:id="rId34"/>
    <p:sldId id="277" r:id="rId35"/>
    <p:sldId id="275" r:id="rId36"/>
    <p:sldId id="299" r:id="rId37"/>
    <p:sldId id="276" r:id="rId38"/>
    <p:sldId id="286" r:id="rId39"/>
    <p:sldId id="27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42CA83"/>
    <a:srgbClr val="69D59C"/>
    <a:srgbClr val="8DDF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E0A7F-565C-47E7-8980-309FEA4CE6A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CDBB6F-100B-45F4-9478-EFE73645CABC}">
      <dgm:prSet phldrT="[Текст]"/>
      <dgm:spPr>
        <a:solidFill>
          <a:srgbClr val="42CA8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Конвенция</a:t>
          </a:r>
          <a:r>
            <a:rPr lang="ru-RU" baseline="0" dirty="0" smtClean="0">
              <a:solidFill>
                <a:schemeClr val="tx1"/>
              </a:solidFill>
            </a:rPr>
            <a:t> о правах ребенка.</a:t>
          </a:r>
          <a:endParaRPr lang="ru-RU" dirty="0">
            <a:solidFill>
              <a:schemeClr val="tx1"/>
            </a:solidFill>
          </a:endParaRPr>
        </a:p>
      </dgm:t>
    </dgm:pt>
    <dgm:pt modelId="{230B38AC-BE7A-441E-A330-788EEA0D520C}" type="parTrans" cxnId="{8FDA42D0-605C-4431-AD88-08ABB759461C}">
      <dgm:prSet/>
      <dgm:spPr/>
      <dgm:t>
        <a:bodyPr/>
        <a:lstStyle/>
        <a:p>
          <a:endParaRPr lang="ru-RU"/>
        </a:p>
      </dgm:t>
    </dgm:pt>
    <dgm:pt modelId="{AA397125-FD35-49B8-B27B-B0B86092E137}" type="sibTrans" cxnId="{8FDA42D0-605C-4431-AD88-08ABB759461C}">
      <dgm:prSet/>
      <dgm:spPr>
        <a:solidFill>
          <a:srgbClr val="69D59C"/>
        </a:solidFill>
      </dgm:spPr>
      <dgm:t>
        <a:bodyPr/>
        <a:lstStyle/>
        <a:p>
          <a:endParaRPr lang="ru-RU"/>
        </a:p>
      </dgm:t>
    </dgm:pt>
    <dgm:pt modelId="{FA24B6DD-D544-4BB8-910A-5F7E7F7CBA7C}">
      <dgm:prSet phldrT="[Текст]"/>
      <dgm:spPr>
        <a:solidFill>
          <a:srgbClr val="42CA8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Конституция РФ от 30.12.2008</a:t>
          </a:r>
          <a:endParaRPr lang="ru-RU" dirty="0">
            <a:solidFill>
              <a:schemeClr val="tx1"/>
            </a:solidFill>
          </a:endParaRPr>
        </a:p>
      </dgm:t>
    </dgm:pt>
    <dgm:pt modelId="{2D71A001-A846-49AB-8EA9-610EDCC6B3B3}" type="parTrans" cxnId="{CFA6F536-F0B9-49E5-AF42-A4D9292CEB38}">
      <dgm:prSet/>
      <dgm:spPr/>
      <dgm:t>
        <a:bodyPr/>
        <a:lstStyle/>
        <a:p>
          <a:endParaRPr lang="ru-RU"/>
        </a:p>
      </dgm:t>
    </dgm:pt>
    <dgm:pt modelId="{9DAFEDE6-89A3-4C52-909C-39F7E1F18E38}" type="sibTrans" cxnId="{CFA6F536-F0B9-49E5-AF42-A4D9292CEB38}">
      <dgm:prSet/>
      <dgm:spPr>
        <a:solidFill>
          <a:srgbClr val="69D59C"/>
        </a:solidFill>
      </dgm:spPr>
      <dgm:t>
        <a:bodyPr/>
        <a:lstStyle/>
        <a:p>
          <a:endParaRPr lang="ru-RU"/>
        </a:p>
      </dgm:t>
    </dgm:pt>
    <dgm:pt modelId="{7F49B913-0BDB-4A30-A518-1F89C7F6F93F}">
      <dgm:prSet phldrT="[Текст]"/>
      <dgm:spPr>
        <a:solidFill>
          <a:srgbClr val="42CA8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Трудовой кодекс РФ. От 30.12.2001.</a:t>
          </a:r>
        </a:p>
        <a:p>
          <a:r>
            <a:rPr lang="ru-RU" dirty="0" smtClean="0">
              <a:solidFill>
                <a:schemeClr val="tx1"/>
              </a:solidFill>
            </a:rPr>
            <a:t>Семейный кодекс РФ. От 29.12.95.</a:t>
          </a:r>
        </a:p>
        <a:p>
          <a:r>
            <a:rPr lang="ru-RU" dirty="0" smtClean="0">
              <a:solidFill>
                <a:schemeClr val="tx1"/>
              </a:solidFill>
            </a:rPr>
            <a:t>Гражданский кодекс РФ.(1 – 4 часть)</a:t>
          </a:r>
          <a:endParaRPr lang="ru-RU" dirty="0">
            <a:solidFill>
              <a:schemeClr val="tx1"/>
            </a:solidFill>
          </a:endParaRPr>
        </a:p>
      </dgm:t>
    </dgm:pt>
    <dgm:pt modelId="{87ABA363-BE5B-471D-83CC-CBA9959DB2E6}" type="parTrans" cxnId="{4BBC2204-0B84-4A9C-A53A-CC0BFE34D561}">
      <dgm:prSet/>
      <dgm:spPr/>
      <dgm:t>
        <a:bodyPr/>
        <a:lstStyle/>
        <a:p>
          <a:endParaRPr lang="ru-RU"/>
        </a:p>
      </dgm:t>
    </dgm:pt>
    <dgm:pt modelId="{F1EE89F3-EBB5-4B46-9B8C-EF3D9B9798FE}" type="sibTrans" cxnId="{4BBC2204-0B84-4A9C-A53A-CC0BFE34D561}">
      <dgm:prSet/>
      <dgm:spPr>
        <a:solidFill>
          <a:srgbClr val="69D59C"/>
        </a:solidFill>
      </dgm:spPr>
      <dgm:t>
        <a:bodyPr/>
        <a:lstStyle/>
        <a:p>
          <a:endParaRPr lang="ru-RU"/>
        </a:p>
      </dgm:t>
    </dgm:pt>
    <dgm:pt modelId="{518196A4-3952-4D04-8BF8-8F5F0EBFF6F3}">
      <dgm:prSet phldrT="[Текст]"/>
      <dgm:spPr>
        <a:solidFill>
          <a:srgbClr val="42CA8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Постановление Правительства РФ от 29.10.2002 г. №  781 ( о трудовых, досрочных пенсиях)</a:t>
          </a:r>
          <a:endParaRPr lang="ru-RU" dirty="0">
            <a:solidFill>
              <a:schemeClr val="tx1"/>
            </a:solidFill>
          </a:endParaRPr>
        </a:p>
      </dgm:t>
    </dgm:pt>
    <dgm:pt modelId="{433FEC80-EE39-40D0-A281-33625D4D462C}" type="parTrans" cxnId="{147B6FC9-42BD-41D5-9247-7041C8AD967B}">
      <dgm:prSet/>
      <dgm:spPr/>
      <dgm:t>
        <a:bodyPr/>
        <a:lstStyle/>
        <a:p>
          <a:endParaRPr lang="ru-RU"/>
        </a:p>
      </dgm:t>
    </dgm:pt>
    <dgm:pt modelId="{FD76C931-95C8-4C74-943E-25A62AA4D8DF}" type="sibTrans" cxnId="{147B6FC9-42BD-41D5-9247-7041C8AD967B}">
      <dgm:prSet/>
      <dgm:spPr>
        <a:solidFill>
          <a:srgbClr val="69D59C"/>
        </a:solidFill>
      </dgm:spPr>
      <dgm:t>
        <a:bodyPr/>
        <a:lstStyle/>
        <a:p>
          <a:endParaRPr lang="ru-RU"/>
        </a:p>
      </dgm:t>
    </dgm:pt>
    <dgm:pt modelId="{336F0080-0870-4C9E-9CA3-96ACE4994151}">
      <dgm:prSet phldrT="[Текст]"/>
      <dgm:spPr>
        <a:solidFill>
          <a:srgbClr val="42CA8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Федеральный закон «Об образовании в Российской Федерации»  от 29.12.2012 г № 273-ФЗ</a:t>
          </a:r>
          <a:endParaRPr lang="ru-RU" dirty="0">
            <a:solidFill>
              <a:schemeClr val="tx1"/>
            </a:solidFill>
          </a:endParaRPr>
        </a:p>
      </dgm:t>
    </dgm:pt>
    <dgm:pt modelId="{779E5970-01C3-4A1F-820F-7A0F3F3DF15E}" type="parTrans" cxnId="{1D837167-5115-4F4C-B5F2-F604E7AAD1C0}">
      <dgm:prSet/>
      <dgm:spPr/>
      <dgm:t>
        <a:bodyPr/>
        <a:lstStyle/>
        <a:p>
          <a:endParaRPr lang="ru-RU"/>
        </a:p>
      </dgm:t>
    </dgm:pt>
    <dgm:pt modelId="{E1FACD07-0ED0-434A-9BAF-F9224B45A746}" type="sibTrans" cxnId="{1D837167-5115-4F4C-B5F2-F604E7AAD1C0}">
      <dgm:prSet/>
      <dgm:spPr>
        <a:solidFill>
          <a:srgbClr val="69D59C"/>
        </a:solidFill>
      </dgm:spPr>
      <dgm:t>
        <a:bodyPr/>
        <a:lstStyle/>
        <a:p>
          <a:endParaRPr lang="ru-RU"/>
        </a:p>
      </dgm:t>
    </dgm:pt>
    <dgm:pt modelId="{3C41327C-B445-4F6D-B3FC-DB53E1C16D06}">
      <dgm:prSet phldrT="[Текст]"/>
      <dgm:spPr>
        <a:solidFill>
          <a:srgbClr val="42CA8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Минобразования и науки РФ от 27.03.2006 г. № 69 «Об особенностях режима рабочего времени и времени отдыха </a:t>
          </a:r>
          <a:r>
            <a:rPr lang="ru-RU" dirty="0" err="1" smtClean="0">
              <a:solidFill>
                <a:schemeClr val="tx1"/>
              </a:solidFill>
            </a:rPr>
            <a:t>пед.работников</a:t>
          </a:r>
          <a:r>
            <a:rPr lang="ru-RU" dirty="0" smtClean="0">
              <a:solidFill>
                <a:schemeClr val="tx1"/>
              </a:solidFill>
            </a:rPr>
            <a:t> и др.работников ОУ»</a:t>
          </a:r>
          <a:endParaRPr lang="ru-RU" dirty="0">
            <a:solidFill>
              <a:schemeClr val="tx1"/>
            </a:solidFill>
          </a:endParaRPr>
        </a:p>
      </dgm:t>
    </dgm:pt>
    <dgm:pt modelId="{C846E70D-E361-4CBD-A362-2BBC317D58D1}" type="parTrans" cxnId="{BDA5BBE7-A136-4165-B506-B153B4C93457}">
      <dgm:prSet/>
      <dgm:spPr/>
      <dgm:t>
        <a:bodyPr/>
        <a:lstStyle/>
        <a:p>
          <a:endParaRPr lang="ru-RU"/>
        </a:p>
      </dgm:t>
    </dgm:pt>
    <dgm:pt modelId="{E433E96F-52C4-4B88-A613-0445AA1B4D7E}" type="sibTrans" cxnId="{BDA5BBE7-A136-4165-B506-B153B4C93457}">
      <dgm:prSet/>
      <dgm:spPr>
        <a:solidFill>
          <a:srgbClr val="69D59C"/>
        </a:solidFill>
      </dgm:spPr>
      <dgm:t>
        <a:bodyPr/>
        <a:lstStyle/>
        <a:p>
          <a:endParaRPr lang="ru-RU"/>
        </a:p>
      </dgm:t>
    </dgm:pt>
    <dgm:pt modelId="{ECB6BEEC-D4F8-4BCF-B829-A034BB952C52}">
      <dgm:prSet phldrT="[Текст]"/>
      <dgm:spPr>
        <a:solidFill>
          <a:srgbClr val="42CA8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Постановление Правительства РФ от 01.10.2002 г. №  724 «О продолжительности основного </a:t>
          </a:r>
          <a:r>
            <a:rPr lang="ru-RU" dirty="0" err="1" smtClean="0">
              <a:solidFill>
                <a:schemeClr val="tx1"/>
              </a:solidFill>
            </a:rPr>
            <a:t>удл.оплачив.отпуска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пед</a:t>
          </a:r>
          <a:r>
            <a:rPr lang="ru-RU" dirty="0" smtClean="0">
              <a:solidFill>
                <a:schemeClr val="tx1"/>
              </a:solidFill>
            </a:rPr>
            <a:t> раб.»</a:t>
          </a:r>
          <a:endParaRPr lang="ru-RU" dirty="0">
            <a:solidFill>
              <a:schemeClr val="tx1"/>
            </a:solidFill>
          </a:endParaRPr>
        </a:p>
      </dgm:t>
    </dgm:pt>
    <dgm:pt modelId="{FC33068D-68F0-49A9-BBF3-CC1DA74B2273}" type="parTrans" cxnId="{DB6F8694-4EEF-4E28-9BB8-9D1CF2D5432B}">
      <dgm:prSet/>
      <dgm:spPr/>
      <dgm:t>
        <a:bodyPr/>
        <a:lstStyle/>
        <a:p>
          <a:endParaRPr lang="ru-RU"/>
        </a:p>
      </dgm:t>
    </dgm:pt>
    <dgm:pt modelId="{4EA5E529-00B2-4E83-8402-034B0BE0A2CB}" type="sibTrans" cxnId="{DB6F8694-4EEF-4E28-9BB8-9D1CF2D5432B}">
      <dgm:prSet/>
      <dgm:spPr>
        <a:solidFill>
          <a:srgbClr val="69D59C"/>
        </a:solidFill>
      </dgm:spPr>
      <dgm:t>
        <a:bodyPr/>
        <a:lstStyle/>
        <a:p>
          <a:endParaRPr lang="ru-RU"/>
        </a:p>
      </dgm:t>
    </dgm:pt>
    <dgm:pt modelId="{D29C3DF9-7AD4-457A-922B-CA6F440217A2}">
      <dgm:prSet phldrT="[Текст]"/>
      <dgm:spPr>
        <a:solidFill>
          <a:srgbClr val="42CA8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Минобразования и науки РФ от 17.12.2000 г. № 3570 ( о предоставлении отпуска сроком на 1 год </a:t>
          </a:r>
          <a:r>
            <a:rPr lang="ru-RU" dirty="0" err="1" smtClean="0">
              <a:solidFill>
                <a:schemeClr val="tx1"/>
              </a:solidFill>
            </a:rPr>
            <a:t>пед</a:t>
          </a:r>
          <a:r>
            <a:rPr lang="ru-RU" dirty="0" smtClean="0">
              <a:solidFill>
                <a:schemeClr val="tx1"/>
              </a:solidFill>
            </a:rPr>
            <a:t> раб.)</a:t>
          </a:r>
          <a:endParaRPr lang="ru-RU" dirty="0">
            <a:solidFill>
              <a:schemeClr val="tx1"/>
            </a:solidFill>
          </a:endParaRPr>
        </a:p>
      </dgm:t>
    </dgm:pt>
    <dgm:pt modelId="{0260742E-DDBD-408A-A544-486A9FDEB1A9}" type="parTrans" cxnId="{625B5AD1-9A2E-4F10-9C4F-8CC85C8764F1}">
      <dgm:prSet/>
      <dgm:spPr/>
      <dgm:t>
        <a:bodyPr/>
        <a:lstStyle/>
        <a:p>
          <a:endParaRPr lang="ru-RU"/>
        </a:p>
      </dgm:t>
    </dgm:pt>
    <dgm:pt modelId="{251B1EF7-3C28-4D5C-A94A-BEF8EAD78C7C}" type="sibTrans" cxnId="{625B5AD1-9A2E-4F10-9C4F-8CC85C8764F1}">
      <dgm:prSet/>
      <dgm:spPr>
        <a:solidFill>
          <a:srgbClr val="69D59C"/>
        </a:solidFill>
      </dgm:spPr>
      <dgm:t>
        <a:bodyPr/>
        <a:lstStyle/>
        <a:p>
          <a:endParaRPr lang="ru-RU"/>
        </a:p>
      </dgm:t>
    </dgm:pt>
    <dgm:pt modelId="{7F34AF25-80F1-439B-A4D1-ABCB08589527}">
      <dgm:prSet phldrT="[Текст]"/>
      <dgm:spPr>
        <a:solidFill>
          <a:srgbClr val="42CA8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МО  науки РФ от 07.04.2014 г. № 276 «Об утверждении порядка проведения аттестации </a:t>
          </a:r>
          <a:r>
            <a:rPr lang="ru-RU" dirty="0" err="1" smtClean="0">
              <a:solidFill>
                <a:schemeClr val="tx1"/>
              </a:solidFill>
            </a:rPr>
            <a:t>пед</a:t>
          </a:r>
          <a:r>
            <a:rPr lang="ru-RU" dirty="0" smtClean="0">
              <a:solidFill>
                <a:schemeClr val="tx1"/>
              </a:solidFill>
            </a:rPr>
            <a:t> работников организаций, осуществляющих образовательную деятельность»</a:t>
          </a:r>
          <a:endParaRPr lang="ru-RU" dirty="0">
            <a:solidFill>
              <a:schemeClr val="tx1"/>
            </a:solidFill>
          </a:endParaRPr>
        </a:p>
      </dgm:t>
    </dgm:pt>
    <dgm:pt modelId="{79E52F45-6E56-4723-8EB2-E3F8131F86BD}" type="parTrans" cxnId="{DF2357F7-4AE8-4B87-BD27-83E29CE6DAC0}">
      <dgm:prSet/>
      <dgm:spPr/>
      <dgm:t>
        <a:bodyPr/>
        <a:lstStyle/>
        <a:p>
          <a:endParaRPr lang="ru-RU"/>
        </a:p>
      </dgm:t>
    </dgm:pt>
    <dgm:pt modelId="{4AD830A6-912D-4A6C-90B3-B614927B25D4}" type="sibTrans" cxnId="{DF2357F7-4AE8-4B87-BD27-83E29CE6DAC0}">
      <dgm:prSet/>
      <dgm:spPr/>
      <dgm:t>
        <a:bodyPr/>
        <a:lstStyle/>
        <a:p>
          <a:endParaRPr lang="ru-RU"/>
        </a:p>
      </dgm:t>
    </dgm:pt>
    <dgm:pt modelId="{A0609F6B-599B-441F-B9A4-82A3B226841A}" type="pres">
      <dgm:prSet presAssocID="{02FE0A7F-565C-47E7-8980-309FEA4CE6A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B4709D1-C17F-4280-88B8-CCDE5FEB81E9}" type="pres">
      <dgm:prSet presAssocID="{6CCDBB6F-100B-45F4-9478-EFE73645CABC}" presName="compNode" presStyleCnt="0"/>
      <dgm:spPr/>
    </dgm:pt>
    <dgm:pt modelId="{24404D6E-FBF1-4CE6-9452-CB7D9E633EA7}" type="pres">
      <dgm:prSet presAssocID="{6CCDBB6F-100B-45F4-9478-EFE73645CABC}" presName="dummyConnPt" presStyleCnt="0"/>
      <dgm:spPr/>
    </dgm:pt>
    <dgm:pt modelId="{BC09B82B-D27D-452C-85DF-9C9C79976267}" type="pres">
      <dgm:prSet presAssocID="{6CCDBB6F-100B-45F4-9478-EFE73645CAB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ACFA3-7455-423F-B565-F07B62C058F7}" type="pres">
      <dgm:prSet presAssocID="{AA397125-FD35-49B8-B27B-B0B86092E137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63ACE6E-5B72-4B53-A4B2-B4B8A12A07C4}" type="pres">
      <dgm:prSet presAssocID="{FA24B6DD-D544-4BB8-910A-5F7E7F7CBA7C}" presName="compNode" presStyleCnt="0"/>
      <dgm:spPr/>
    </dgm:pt>
    <dgm:pt modelId="{402255B6-5571-4BFF-8DC6-66F3EE2CD4DD}" type="pres">
      <dgm:prSet presAssocID="{FA24B6DD-D544-4BB8-910A-5F7E7F7CBA7C}" presName="dummyConnPt" presStyleCnt="0"/>
      <dgm:spPr/>
    </dgm:pt>
    <dgm:pt modelId="{920A2DB7-7582-4549-A35B-CAFB4677AEF6}" type="pres">
      <dgm:prSet presAssocID="{FA24B6DD-D544-4BB8-910A-5F7E7F7CBA7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59FE-DDDC-4507-B34C-7373BD6AA9D2}" type="pres">
      <dgm:prSet presAssocID="{9DAFEDE6-89A3-4C52-909C-39F7E1F18E38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E7AC3969-102E-4C26-8A55-ECB5D56F581F}" type="pres">
      <dgm:prSet presAssocID="{7F49B913-0BDB-4A30-A518-1F89C7F6F93F}" presName="compNode" presStyleCnt="0"/>
      <dgm:spPr/>
    </dgm:pt>
    <dgm:pt modelId="{F2022376-5401-4CE9-A75D-1B4392DA165F}" type="pres">
      <dgm:prSet presAssocID="{7F49B913-0BDB-4A30-A518-1F89C7F6F93F}" presName="dummyConnPt" presStyleCnt="0"/>
      <dgm:spPr/>
    </dgm:pt>
    <dgm:pt modelId="{7A55CE74-4509-47F1-9784-466A9247D8B4}" type="pres">
      <dgm:prSet presAssocID="{7F49B913-0BDB-4A30-A518-1F89C7F6F93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D9637-FBAD-4A2E-8E60-1AC69386C574}" type="pres">
      <dgm:prSet presAssocID="{F1EE89F3-EBB5-4B46-9B8C-EF3D9B9798F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CCE0B153-0301-4CCB-BB10-6D6D8E09240F}" type="pres">
      <dgm:prSet presAssocID="{518196A4-3952-4D04-8BF8-8F5F0EBFF6F3}" presName="compNode" presStyleCnt="0"/>
      <dgm:spPr/>
    </dgm:pt>
    <dgm:pt modelId="{0FBF284B-0BBE-48CD-971F-94164697EBFE}" type="pres">
      <dgm:prSet presAssocID="{518196A4-3952-4D04-8BF8-8F5F0EBFF6F3}" presName="dummyConnPt" presStyleCnt="0"/>
      <dgm:spPr/>
    </dgm:pt>
    <dgm:pt modelId="{9B0E50BC-3D57-4E2F-BAD7-F5447894ED7C}" type="pres">
      <dgm:prSet presAssocID="{518196A4-3952-4D04-8BF8-8F5F0EBFF6F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97-53F5-4922-BA4B-A755FD7A0C3B}" type="pres">
      <dgm:prSet presAssocID="{FD76C931-95C8-4C74-943E-25A62AA4D8D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FE3D1AE-C2D9-468E-9EE2-7B37EE5827BD}" type="pres">
      <dgm:prSet presAssocID="{336F0080-0870-4C9E-9CA3-96ACE4994151}" presName="compNode" presStyleCnt="0"/>
      <dgm:spPr/>
    </dgm:pt>
    <dgm:pt modelId="{5860D5A3-27D9-4999-B2E3-378A241BB47D}" type="pres">
      <dgm:prSet presAssocID="{336F0080-0870-4C9E-9CA3-96ACE4994151}" presName="dummyConnPt" presStyleCnt="0"/>
      <dgm:spPr/>
    </dgm:pt>
    <dgm:pt modelId="{CFED439C-0341-4CAC-BCEB-E57B08FF2416}" type="pres">
      <dgm:prSet presAssocID="{336F0080-0870-4C9E-9CA3-96ACE4994151}" presName="node" presStyleLbl="node1" presStyleIdx="4" presStyleCnt="9" custLinFactNeighborX="696" custLinFactNeighborY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28A7-7F20-4EBF-B470-32017B0FE55E}" type="pres">
      <dgm:prSet presAssocID="{E1FACD07-0ED0-434A-9BAF-F9224B45A746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3F30546C-3504-4CE4-B2E1-7FFAD862CF67}" type="pres">
      <dgm:prSet presAssocID="{3C41327C-B445-4F6D-B3FC-DB53E1C16D06}" presName="compNode" presStyleCnt="0"/>
      <dgm:spPr/>
    </dgm:pt>
    <dgm:pt modelId="{49C9005D-8D52-4AE1-9EF3-7B191FE0DC27}" type="pres">
      <dgm:prSet presAssocID="{3C41327C-B445-4F6D-B3FC-DB53E1C16D06}" presName="dummyConnPt" presStyleCnt="0"/>
      <dgm:spPr/>
    </dgm:pt>
    <dgm:pt modelId="{743892F0-AF86-4A5A-88DB-BB11DC4945B9}" type="pres">
      <dgm:prSet presAssocID="{3C41327C-B445-4F6D-B3FC-DB53E1C16D0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BD9EA-18D6-4DB8-930F-1B7E8A332A3A}" type="pres">
      <dgm:prSet presAssocID="{E433E96F-52C4-4B88-A613-0445AA1B4D7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A775590F-6A5F-42DB-840C-5FF21832178D}" type="pres">
      <dgm:prSet presAssocID="{ECB6BEEC-D4F8-4BCF-B829-A034BB952C52}" presName="compNode" presStyleCnt="0"/>
      <dgm:spPr/>
    </dgm:pt>
    <dgm:pt modelId="{11BC0B55-ECCC-460E-BBC6-AAC218B579D4}" type="pres">
      <dgm:prSet presAssocID="{ECB6BEEC-D4F8-4BCF-B829-A034BB952C52}" presName="dummyConnPt" presStyleCnt="0"/>
      <dgm:spPr/>
    </dgm:pt>
    <dgm:pt modelId="{8012D052-D6C1-4E3A-8378-51C8FF772EF8}" type="pres">
      <dgm:prSet presAssocID="{ECB6BEEC-D4F8-4BCF-B829-A034BB952C5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45E5A-55A8-40D8-9F4E-2F6BFBA47F89}" type="pres">
      <dgm:prSet presAssocID="{4EA5E529-00B2-4E83-8402-034B0BE0A2CB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B4190935-9EB6-4717-A526-5C885A8A41EE}" type="pres">
      <dgm:prSet presAssocID="{D29C3DF9-7AD4-457A-922B-CA6F440217A2}" presName="compNode" presStyleCnt="0"/>
      <dgm:spPr/>
    </dgm:pt>
    <dgm:pt modelId="{F2E77897-56EA-40C6-9F74-234FA35D7DEC}" type="pres">
      <dgm:prSet presAssocID="{D29C3DF9-7AD4-457A-922B-CA6F440217A2}" presName="dummyConnPt" presStyleCnt="0"/>
      <dgm:spPr/>
    </dgm:pt>
    <dgm:pt modelId="{84501022-9C4D-4569-AF12-027C9E8823B3}" type="pres">
      <dgm:prSet presAssocID="{D29C3DF9-7AD4-457A-922B-CA6F440217A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DA705-1862-462C-81A7-D4703458F681}" type="pres">
      <dgm:prSet presAssocID="{251B1EF7-3C28-4D5C-A94A-BEF8EAD78C7C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5CAB4F66-F848-47A8-A3A8-DD36AB212251}" type="pres">
      <dgm:prSet presAssocID="{7F34AF25-80F1-439B-A4D1-ABCB08589527}" presName="compNode" presStyleCnt="0"/>
      <dgm:spPr/>
    </dgm:pt>
    <dgm:pt modelId="{AE660B89-A559-4F81-8802-41F10DCD0A24}" type="pres">
      <dgm:prSet presAssocID="{7F34AF25-80F1-439B-A4D1-ABCB08589527}" presName="dummyConnPt" presStyleCnt="0"/>
      <dgm:spPr/>
    </dgm:pt>
    <dgm:pt modelId="{91036561-F1A6-47A9-91B4-CF231A3D6D6A}" type="pres">
      <dgm:prSet presAssocID="{7F34AF25-80F1-439B-A4D1-ABCB0858952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F752E-1FDF-4268-AC73-2DB230B8605B}" type="presOf" srcId="{D29C3DF9-7AD4-457A-922B-CA6F440217A2}" destId="{84501022-9C4D-4569-AF12-027C9E8823B3}" srcOrd="0" destOrd="0" presId="urn:microsoft.com/office/officeart/2005/8/layout/bProcess4"/>
    <dgm:cxn modelId="{BDA5BBE7-A136-4165-B506-B153B4C93457}" srcId="{02FE0A7F-565C-47E7-8980-309FEA4CE6A6}" destId="{3C41327C-B445-4F6D-B3FC-DB53E1C16D06}" srcOrd="5" destOrd="0" parTransId="{C846E70D-E361-4CBD-A362-2BBC317D58D1}" sibTransId="{E433E96F-52C4-4B88-A613-0445AA1B4D7E}"/>
    <dgm:cxn modelId="{CFCECBAB-909F-4CDE-92B7-7D8C3327DB15}" type="presOf" srcId="{3C41327C-B445-4F6D-B3FC-DB53E1C16D06}" destId="{743892F0-AF86-4A5A-88DB-BB11DC4945B9}" srcOrd="0" destOrd="0" presId="urn:microsoft.com/office/officeart/2005/8/layout/bProcess4"/>
    <dgm:cxn modelId="{625B5AD1-9A2E-4F10-9C4F-8CC85C8764F1}" srcId="{02FE0A7F-565C-47E7-8980-309FEA4CE6A6}" destId="{D29C3DF9-7AD4-457A-922B-CA6F440217A2}" srcOrd="7" destOrd="0" parTransId="{0260742E-DDBD-408A-A544-486A9FDEB1A9}" sibTransId="{251B1EF7-3C28-4D5C-A94A-BEF8EAD78C7C}"/>
    <dgm:cxn modelId="{CFA6F536-F0B9-49E5-AF42-A4D9292CEB38}" srcId="{02FE0A7F-565C-47E7-8980-309FEA4CE6A6}" destId="{FA24B6DD-D544-4BB8-910A-5F7E7F7CBA7C}" srcOrd="1" destOrd="0" parTransId="{2D71A001-A846-49AB-8EA9-610EDCC6B3B3}" sibTransId="{9DAFEDE6-89A3-4C52-909C-39F7E1F18E38}"/>
    <dgm:cxn modelId="{4EC70D17-A304-43CA-B55A-FCC8EC382F63}" type="presOf" srcId="{7F49B913-0BDB-4A30-A518-1F89C7F6F93F}" destId="{7A55CE74-4509-47F1-9784-466A9247D8B4}" srcOrd="0" destOrd="0" presId="urn:microsoft.com/office/officeart/2005/8/layout/bProcess4"/>
    <dgm:cxn modelId="{02A55FBD-27CC-4D1D-8C90-D988C9EA5FFC}" type="presOf" srcId="{F1EE89F3-EBB5-4B46-9B8C-EF3D9B9798FE}" destId="{A10D9637-FBAD-4A2E-8E60-1AC69386C574}" srcOrd="0" destOrd="0" presId="urn:microsoft.com/office/officeart/2005/8/layout/bProcess4"/>
    <dgm:cxn modelId="{8792FB0F-AF99-48E1-A11B-ADB82C481EBF}" type="presOf" srcId="{336F0080-0870-4C9E-9CA3-96ACE4994151}" destId="{CFED439C-0341-4CAC-BCEB-E57B08FF2416}" srcOrd="0" destOrd="0" presId="urn:microsoft.com/office/officeart/2005/8/layout/bProcess4"/>
    <dgm:cxn modelId="{DF2357F7-4AE8-4B87-BD27-83E29CE6DAC0}" srcId="{02FE0A7F-565C-47E7-8980-309FEA4CE6A6}" destId="{7F34AF25-80F1-439B-A4D1-ABCB08589527}" srcOrd="8" destOrd="0" parTransId="{79E52F45-6E56-4723-8EB2-E3F8131F86BD}" sibTransId="{4AD830A6-912D-4A6C-90B3-B614927B25D4}"/>
    <dgm:cxn modelId="{0DCCD03B-7460-433A-B419-6E398D072F39}" type="presOf" srcId="{6CCDBB6F-100B-45F4-9478-EFE73645CABC}" destId="{BC09B82B-D27D-452C-85DF-9C9C79976267}" srcOrd="0" destOrd="0" presId="urn:microsoft.com/office/officeart/2005/8/layout/bProcess4"/>
    <dgm:cxn modelId="{FCE568B1-7BFB-462D-BD70-B596867EF86F}" type="presOf" srcId="{FD76C931-95C8-4C74-943E-25A62AA4D8DF}" destId="{7D5A1997-53F5-4922-BA4B-A755FD7A0C3B}" srcOrd="0" destOrd="0" presId="urn:microsoft.com/office/officeart/2005/8/layout/bProcess4"/>
    <dgm:cxn modelId="{CD8568A2-350D-4BD9-8D58-FBBD8502B72C}" type="presOf" srcId="{9DAFEDE6-89A3-4C52-909C-39F7E1F18E38}" destId="{61F459FE-DDDC-4507-B34C-7373BD6AA9D2}" srcOrd="0" destOrd="0" presId="urn:microsoft.com/office/officeart/2005/8/layout/bProcess4"/>
    <dgm:cxn modelId="{2A80B4D5-A71F-4E5A-B067-0507A60FEAB7}" type="presOf" srcId="{AA397125-FD35-49B8-B27B-B0B86092E137}" destId="{8AFACFA3-7455-423F-B565-F07B62C058F7}" srcOrd="0" destOrd="0" presId="urn:microsoft.com/office/officeart/2005/8/layout/bProcess4"/>
    <dgm:cxn modelId="{DB6F8694-4EEF-4E28-9BB8-9D1CF2D5432B}" srcId="{02FE0A7F-565C-47E7-8980-309FEA4CE6A6}" destId="{ECB6BEEC-D4F8-4BCF-B829-A034BB952C52}" srcOrd="6" destOrd="0" parTransId="{FC33068D-68F0-49A9-BBF3-CC1DA74B2273}" sibTransId="{4EA5E529-00B2-4E83-8402-034B0BE0A2CB}"/>
    <dgm:cxn modelId="{1D837167-5115-4F4C-B5F2-F604E7AAD1C0}" srcId="{02FE0A7F-565C-47E7-8980-309FEA4CE6A6}" destId="{336F0080-0870-4C9E-9CA3-96ACE4994151}" srcOrd="4" destOrd="0" parTransId="{779E5970-01C3-4A1F-820F-7A0F3F3DF15E}" sibTransId="{E1FACD07-0ED0-434A-9BAF-F9224B45A746}"/>
    <dgm:cxn modelId="{82267BEA-E1CC-466E-A6A7-6DD64E342B01}" type="presOf" srcId="{FA24B6DD-D544-4BB8-910A-5F7E7F7CBA7C}" destId="{920A2DB7-7582-4549-A35B-CAFB4677AEF6}" srcOrd="0" destOrd="0" presId="urn:microsoft.com/office/officeart/2005/8/layout/bProcess4"/>
    <dgm:cxn modelId="{0800A105-ED57-42D9-8AD6-0F8B6CA87647}" type="presOf" srcId="{251B1EF7-3C28-4D5C-A94A-BEF8EAD78C7C}" destId="{E26DA705-1862-462C-81A7-D4703458F681}" srcOrd="0" destOrd="0" presId="urn:microsoft.com/office/officeart/2005/8/layout/bProcess4"/>
    <dgm:cxn modelId="{D0D75F46-8D9C-4C4E-A4A0-2058FF93D038}" type="presOf" srcId="{E1FACD07-0ED0-434A-9BAF-F9224B45A746}" destId="{C29C28A7-7F20-4EBF-B470-32017B0FE55E}" srcOrd="0" destOrd="0" presId="urn:microsoft.com/office/officeart/2005/8/layout/bProcess4"/>
    <dgm:cxn modelId="{CDD17E50-46CF-462C-8E70-ED8D098ADF8D}" type="presOf" srcId="{7F34AF25-80F1-439B-A4D1-ABCB08589527}" destId="{91036561-F1A6-47A9-91B4-CF231A3D6D6A}" srcOrd="0" destOrd="0" presId="urn:microsoft.com/office/officeart/2005/8/layout/bProcess4"/>
    <dgm:cxn modelId="{4BBC2204-0B84-4A9C-A53A-CC0BFE34D561}" srcId="{02FE0A7F-565C-47E7-8980-309FEA4CE6A6}" destId="{7F49B913-0BDB-4A30-A518-1F89C7F6F93F}" srcOrd="2" destOrd="0" parTransId="{87ABA363-BE5B-471D-83CC-CBA9959DB2E6}" sibTransId="{F1EE89F3-EBB5-4B46-9B8C-EF3D9B9798FE}"/>
    <dgm:cxn modelId="{7691D12E-C8E4-48F9-BD80-CE3EDAC0254C}" type="presOf" srcId="{02FE0A7F-565C-47E7-8980-309FEA4CE6A6}" destId="{A0609F6B-599B-441F-B9A4-82A3B226841A}" srcOrd="0" destOrd="0" presId="urn:microsoft.com/office/officeart/2005/8/layout/bProcess4"/>
    <dgm:cxn modelId="{8FDA42D0-605C-4431-AD88-08ABB759461C}" srcId="{02FE0A7F-565C-47E7-8980-309FEA4CE6A6}" destId="{6CCDBB6F-100B-45F4-9478-EFE73645CABC}" srcOrd="0" destOrd="0" parTransId="{230B38AC-BE7A-441E-A330-788EEA0D520C}" sibTransId="{AA397125-FD35-49B8-B27B-B0B86092E137}"/>
    <dgm:cxn modelId="{DB9A2FA6-7469-427A-8628-4B73D0C9B430}" type="presOf" srcId="{ECB6BEEC-D4F8-4BCF-B829-A034BB952C52}" destId="{8012D052-D6C1-4E3A-8378-51C8FF772EF8}" srcOrd="0" destOrd="0" presId="urn:microsoft.com/office/officeart/2005/8/layout/bProcess4"/>
    <dgm:cxn modelId="{077DB407-1A4B-4619-BEE1-50D1C3276646}" type="presOf" srcId="{E433E96F-52C4-4B88-A613-0445AA1B4D7E}" destId="{357BD9EA-18D6-4DB8-930F-1B7E8A332A3A}" srcOrd="0" destOrd="0" presId="urn:microsoft.com/office/officeart/2005/8/layout/bProcess4"/>
    <dgm:cxn modelId="{147B6FC9-42BD-41D5-9247-7041C8AD967B}" srcId="{02FE0A7F-565C-47E7-8980-309FEA4CE6A6}" destId="{518196A4-3952-4D04-8BF8-8F5F0EBFF6F3}" srcOrd="3" destOrd="0" parTransId="{433FEC80-EE39-40D0-A281-33625D4D462C}" sibTransId="{FD76C931-95C8-4C74-943E-25A62AA4D8DF}"/>
    <dgm:cxn modelId="{0A7D3EC9-5F74-43A4-B1AD-C56A7864E211}" type="presOf" srcId="{4EA5E529-00B2-4E83-8402-034B0BE0A2CB}" destId="{D5D45E5A-55A8-40D8-9F4E-2F6BFBA47F89}" srcOrd="0" destOrd="0" presId="urn:microsoft.com/office/officeart/2005/8/layout/bProcess4"/>
    <dgm:cxn modelId="{38961D33-026C-41E6-B189-0C9F0255B166}" type="presOf" srcId="{518196A4-3952-4D04-8BF8-8F5F0EBFF6F3}" destId="{9B0E50BC-3D57-4E2F-BAD7-F5447894ED7C}" srcOrd="0" destOrd="0" presId="urn:microsoft.com/office/officeart/2005/8/layout/bProcess4"/>
    <dgm:cxn modelId="{C028B02D-84A8-483C-B9A6-B2BFA2FD1161}" type="presParOf" srcId="{A0609F6B-599B-441F-B9A4-82A3B226841A}" destId="{0B4709D1-C17F-4280-88B8-CCDE5FEB81E9}" srcOrd="0" destOrd="0" presId="urn:microsoft.com/office/officeart/2005/8/layout/bProcess4"/>
    <dgm:cxn modelId="{95D81ACC-2AF5-413E-A2F9-639FEB367D23}" type="presParOf" srcId="{0B4709D1-C17F-4280-88B8-CCDE5FEB81E9}" destId="{24404D6E-FBF1-4CE6-9452-CB7D9E633EA7}" srcOrd="0" destOrd="0" presId="urn:microsoft.com/office/officeart/2005/8/layout/bProcess4"/>
    <dgm:cxn modelId="{7852CBD0-05B0-4AE7-8384-9A3953526269}" type="presParOf" srcId="{0B4709D1-C17F-4280-88B8-CCDE5FEB81E9}" destId="{BC09B82B-D27D-452C-85DF-9C9C79976267}" srcOrd="1" destOrd="0" presId="urn:microsoft.com/office/officeart/2005/8/layout/bProcess4"/>
    <dgm:cxn modelId="{E0A6E06B-B69E-4BE1-881F-29351D1CE091}" type="presParOf" srcId="{A0609F6B-599B-441F-B9A4-82A3B226841A}" destId="{8AFACFA3-7455-423F-B565-F07B62C058F7}" srcOrd="1" destOrd="0" presId="urn:microsoft.com/office/officeart/2005/8/layout/bProcess4"/>
    <dgm:cxn modelId="{36DEE832-8305-4D63-8AB5-F0EE14E93E0B}" type="presParOf" srcId="{A0609F6B-599B-441F-B9A4-82A3B226841A}" destId="{A63ACE6E-5B72-4B53-A4B2-B4B8A12A07C4}" srcOrd="2" destOrd="0" presId="urn:microsoft.com/office/officeart/2005/8/layout/bProcess4"/>
    <dgm:cxn modelId="{A2F2BC7F-A8B2-48E8-B436-531809BC042E}" type="presParOf" srcId="{A63ACE6E-5B72-4B53-A4B2-B4B8A12A07C4}" destId="{402255B6-5571-4BFF-8DC6-66F3EE2CD4DD}" srcOrd="0" destOrd="0" presId="urn:microsoft.com/office/officeart/2005/8/layout/bProcess4"/>
    <dgm:cxn modelId="{A6EB959F-5055-49A1-B85B-B93723ACA1D1}" type="presParOf" srcId="{A63ACE6E-5B72-4B53-A4B2-B4B8A12A07C4}" destId="{920A2DB7-7582-4549-A35B-CAFB4677AEF6}" srcOrd="1" destOrd="0" presId="urn:microsoft.com/office/officeart/2005/8/layout/bProcess4"/>
    <dgm:cxn modelId="{B68A4D25-2D8D-410E-BF4C-D41D440FDD15}" type="presParOf" srcId="{A0609F6B-599B-441F-B9A4-82A3B226841A}" destId="{61F459FE-DDDC-4507-B34C-7373BD6AA9D2}" srcOrd="3" destOrd="0" presId="urn:microsoft.com/office/officeart/2005/8/layout/bProcess4"/>
    <dgm:cxn modelId="{086681FF-4C27-4082-B2F1-E2EBF212D122}" type="presParOf" srcId="{A0609F6B-599B-441F-B9A4-82A3B226841A}" destId="{E7AC3969-102E-4C26-8A55-ECB5D56F581F}" srcOrd="4" destOrd="0" presId="urn:microsoft.com/office/officeart/2005/8/layout/bProcess4"/>
    <dgm:cxn modelId="{0BA8E8F3-E0DA-41B3-8E6B-95C3669EB905}" type="presParOf" srcId="{E7AC3969-102E-4C26-8A55-ECB5D56F581F}" destId="{F2022376-5401-4CE9-A75D-1B4392DA165F}" srcOrd="0" destOrd="0" presId="urn:microsoft.com/office/officeart/2005/8/layout/bProcess4"/>
    <dgm:cxn modelId="{A50310B7-AFB7-484A-B5C5-CEF9C9AE6BFC}" type="presParOf" srcId="{E7AC3969-102E-4C26-8A55-ECB5D56F581F}" destId="{7A55CE74-4509-47F1-9784-466A9247D8B4}" srcOrd="1" destOrd="0" presId="urn:microsoft.com/office/officeart/2005/8/layout/bProcess4"/>
    <dgm:cxn modelId="{83D46399-FEA3-4309-9E66-DC1CD02F91FD}" type="presParOf" srcId="{A0609F6B-599B-441F-B9A4-82A3B226841A}" destId="{A10D9637-FBAD-4A2E-8E60-1AC69386C574}" srcOrd="5" destOrd="0" presId="urn:microsoft.com/office/officeart/2005/8/layout/bProcess4"/>
    <dgm:cxn modelId="{09F99A31-8B47-40CF-B008-74F0F99F4FD7}" type="presParOf" srcId="{A0609F6B-599B-441F-B9A4-82A3B226841A}" destId="{CCE0B153-0301-4CCB-BB10-6D6D8E09240F}" srcOrd="6" destOrd="0" presId="urn:microsoft.com/office/officeart/2005/8/layout/bProcess4"/>
    <dgm:cxn modelId="{061E88AE-3C19-46EF-8D13-E4B8971C4C8F}" type="presParOf" srcId="{CCE0B153-0301-4CCB-BB10-6D6D8E09240F}" destId="{0FBF284B-0BBE-48CD-971F-94164697EBFE}" srcOrd="0" destOrd="0" presId="urn:microsoft.com/office/officeart/2005/8/layout/bProcess4"/>
    <dgm:cxn modelId="{4DBD9628-8448-4D9B-8D22-87238CCA9576}" type="presParOf" srcId="{CCE0B153-0301-4CCB-BB10-6D6D8E09240F}" destId="{9B0E50BC-3D57-4E2F-BAD7-F5447894ED7C}" srcOrd="1" destOrd="0" presId="urn:microsoft.com/office/officeart/2005/8/layout/bProcess4"/>
    <dgm:cxn modelId="{62AB309A-1DDD-4A90-82B3-7F490C64FFAC}" type="presParOf" srcId="{A0609F6B-599B-441F-B9A4-82A3B226841A}" destId="{7D5A1997-53F5-4922-BA4B-A755FD7A0C3B}" srcOrd="7" destOrd="0" presId="urn:microsoft.com/office/officeart/2005/8/layout/bProcess4"/>
    <dgm:cxn modelId="{47188854-7C38-430F-9FFC-7B36485AABFF}" type="presParOf" srcId="{A0609F6B-599B-441F-B9A4-82A3B226841A}" destId="{3FE3D1AE-C2D9-468E-9EE2-7B37EE5827BD}" srcOrd="8" destOrd="0" presId="urn:microsoft.com/office/officeart/2005/8/layout/bProcess4"/>
    <dgm:cxn modelId="{B230D71A-EAE4-4BFD-9E02-3AD352749753}" type="presParOf" srcId="{3FE3D1AE-C2D9-468E-9EE2-7B37EE5827BD}" destId="{5860D5A3-27D9-4999-B2E3-378A241BB47D}" srcOrd="0" destOrd="0" presId="urn:microsoft.com/office/officeart/2005/8/layout/bProcess4"/>
    <dgm:cxn modelId="{330E2F4A-B1E5-4DE6-BB09-800594A0C585}" type="presParOf" srcId="{3FE3D1AE-C2D9-468E-9EE2-7B37EE5827BD}" destId="{CFED439C-0341-4CAC-BCEB-E57B08FF2416}" srcOrd="1" destOrd="0" presId="urn:microsoft.com/office/officeart/2005/8/layout/bProcess4"/>
    <dgm:cxn modelId="{842110FA-F734-47EC-9DB5-3C128F630A9C}" type="presParOf" srcId="{A0609F6B-599B-441F-B9A4-82A3B226841A}" destId="{C29C28A7-7F20-4EBF-B470-32017B0FE55E}" srcOrd="9" destOrd="0" presId="urn:microsoft.com/office/officeart/2005/8/layout/bProcess4"/>
    <dgm:cxn modelId="{75C1DE9E-B2F9-42AB-914C-2ABD3EF7B88E}" type="presParOf" srcId="{A0609F6B-599B-441F-B9A4-82A3B226841A}" destId="{3F30546C-3504-4CE4-B2E1-7FFAD862CF67}" srcOrd="10" destOrd="0" presId="urn:microsoft.com/office/officeart/2005/8/layout/bProcess4"/>
    <dgm:cxn modelId="{F0C177F4-18C8-4307-890C-A45EB00EF8BB}" type="presParOf" srcId="{3F30546C-3504-4CE4-B2E1-7FFAD862CF67}" destId="{49C9005D-8D52-4AE1-9EF3-7B191FE0DC27}" srcOrd="0" destOrd="0" presId="urn:microsoft.com/office/officeart/2005/8/layout/bProcess4"/>
    <dgm:cxn modelId="{1586C0A5-4F11-4F8D-BA70-281929D66902}" type="presParOf" srcId="{3F30546C-3504-4CE4-B2E1-7FFAD862CF67}" destId="{743892F0-AF86-4A5A-88DB-BB11DC4945B9}" srcOrd="1" destOrd="0" presId="urn:microsoft.com/office/officeart/2005/8/layout/bProcess4"/>
    <dgm:cxn modelId="{46A16E09-257D-4231-A0AF-C2D6191569B9}" type="presParOf" srcId="{A0609F6B-599B-441F-B9A4-82A3B226841A}" destId="{357BD9EA-18D6-4DB8-930F-1B7E8A332A3A}" srcOrd="11" destOrd="0" presId="urn:microsoft.com/office/officeart/2005/8/layout/bProcess4"/>
    <dgm:cxn modelId="{ECF5DFC9-0746-4A40-A103-6126C6048CC1}" type="presParOf" srcId="{A0609F6B-599B-441F-B9A4-82A3B226841A}" destId="{A775590F-6A5F-42DB-840C-5FF21832178D}" srcOrd="12" destOrd="0" presId="urn:microsoft.com/office/officeart/2005/8/layout/bProcess4"/>
    <dgm:cxn modelId="{89AEEBAE-918F-41C8-8F84-89AC8868E4B0}" type="presParOf" srcId="{A775590F-6A5F-42DB-840C-5FF21832178D}" destId="{11BC0B55-ECCC-460E-BBC6-AAC218B579D4}" srcOrd="0" destOrd="0" presId="urn:microsoft.com/office/officeart/2005/8/layout/bProcess4"/>
    <dgm:cxn modelId="{9CCA4219-A8BD-48F2-B6F8-A3474CB3D107}" type="presParOf" srcId="{A775590F-6A5F-42DB-840C-5FF21832178D}" destId="{8012D052-D6C1-4E3A-8378-51C8FF772EF8}" srcOrd="1" destOrd="0" presId="urn:microsoft.com/office/officeart/2005/8/layout/bProcess4"/>
    <dgm:cxn modelId="{6AD2BE20-BE6B-4C5A-86F2-1FE4338C9F77}" type="presParOf" srcId="{A0609F6B-599B-441F-B9A4-82A3B226841A}" destId="{D5D45E5A-55A8-40D8-9F4E-2F6BFBA47F89}" srcOrd="13" destOrd="0" presId="urn:microsoft.com/office/officeart/2005/8/layout/bProcess4"/>
    <dgm:cxn modelId="{21E69E43-3402-444A-8995-31CA2ECCBD92}" type="presParOf" srcId="{A0609F6B-599B-441F-B9A4-82A3B226841A}" destId="{B4190935-9EB6-4717-A526-5C885A8A41EE}" srcOrd="14" destOrd="0" presId="urn:microsoft.com/office/officeart/2005/8/layout/bProcess4"/>
    <dgm:cxn modelId="{232669E8-5A1F-49E4-AD2C-CC54712884DA}" type="presParOf" srcId="{B4190935-9EB6-4717-A526-5C885A8A41EE}" destId="{F2E77897-56EA-40C6-9F74-234FA35D7DEC}" srcOrd="0" destOrd="0" presId="urn:microsoft.com/office/officeart/2005/8/layout/bProcess4"/>
    <dgm:cxn modelId="{EC68366C-3597-4E84-B393-6A9F28745A2B}" type="presParOf" srcId="{B4190935-9EB6-4717-A526-5C885A8A41EE}" destId="{84501022-9C4D-4569-AF12-027C9E8823B3}" srcOrd="1" destOrd="0" presId="urn:microsoft.com/office/officeart/2005/8/layout/bProcess4"/>
    <dgm:cxn modelId="{677159E0-35A1-4F6F-84FD-54584ED1716F}" type="presParOf" srcId="{A0609F6B-599B-441F-B9A4-82A3B226841A}" destId="{E26DA705-1862-462C-81A7-D4703458F681}" srcOrd="15" destOrd="0" presId="urn:microsoft.com/office/officeart/2005/8/layout/bProcess4"/>
    <dgm:cxn modelId="{536E2E48-23DF-4D94-90EA-7B1002D209C3}" type="presParOf" srcId="{A0609F6B-599B-441F-B9A4-82A3B226841A}" destId="{5CAB4F66-F848-47A8-A3A8-DD36AB212251}" srcOrd="16" destOrd="0" presId="urn:microsoft.com/office/officeart/2005/8/layout/bProcess4"/>
    <dgm:cxn modelId="{0FE4DB8D-2C90-4989-9AB9-83BFB0CBC9E8}" type="presParOf" srcId="{5CAB4F66-F848-47A8-A3A8-DD36AB212251}" destId="{AE660B89-A559-4F81-8802-41F10DCD0A24}" srcOrd="0" destOrd="0" presId="urn:microsoft.com/office/officeart/2005/8/layout/bProcess4"/>
    <dgm:cxn modelId="{51D3AFD4-2150-4EAC-AB04-0481BDBE4D6D}" type="presParOf" srcId="{5CAB4F66-F848-47A8-A3A8-DD36AB212251}" destId="{91036561-F1A6-47A9-91B4-CF231A3D6D6A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FACFA3-7455-423F-B565-F07B62C058F7}">
      <dsp:nvSpPr>
        <dsp:cNvPr id="0" name=""/>
        <dsp:cNvSpPr/>
      </dsp:nvSpPr>
      <dsp:spPr>
        <a:xfrm rot="5400000">
          <a:off x="-336020" y="1042168"/>
          <a:ext cx="1488144" cy="1797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9B82B-D27D-452C-85DF-9C9C79976267}">
      <dsp:nvSpPr>
        <dsp:cNvPr id="0" name=""/>
        <dsp:cNvSpPr/>
      </dsp:nvSpPr>
      <dsp:spPr>
        <a:xfrm>
          <a:off x="3680" y="88540"/>
          <a:ext cx="1997293" cy="119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Конвенция</a:t>
          </a:r>
          <a:r>
            <a:rPr lang="ru-RU" sz="1100" kern="1200" baseline="0" dirty="0" smtClean="0">
              <a:solidFill>
                <a:schemeClr val="tx1"/>
              </a:solidFill>
            </a:rPr>
            <a:t> о правах ребенка.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680" y="88540"/>
        <a:ext cx="1997293" cy="1198376"/>
      </dsp:txXfrm>
    </dsp:sp>
    <dsp:sp modelId="{61F459FE-DDDC-4507-B34C-7373BD6AA9D2}">
      <dsp:nvSpPr>
        <dsp:cNvPr id="0" name=""/>
        <dsp:cNvSpPr/>
      </dsp:nvSpPr>
      <dsp:spPr>
        <a:xfrm rot="5400000">
          <a:off x="-336020" y="2540138"/>
          <a:ext cx="1488144" cy="1797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A2DB7-7582-4549-A35B-CAFB4677AEF6}">
      <dsp:nvSpPr>
        <dsp:cNvPr id="0" name=""/>
        <dsp:cNvSpPr/>
      </dsp:nvSpPr>
      <dsp:spPr>
        <a:xfrm>
          <a:off x="3680" y="1586510"/>
          <a:ext cx="1997293" cy="119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Конституция РФ от 30.12.2008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680" y="1586510"/>
        <a:ext cx="1997293" cy="1198376"/>
      </dsp:txXfrm>
    </dsp:sp>
    <dsp:sp modelId="{A10D9637-FBAD-4A2E-8E60-1AC69386C574}">
      <dsp:nvSpPr>
        <dsp:cNvPr id="0" name=""/>
        <dsp:cNvSpPr/>
      </dsp:nvSpPr>
      <dsp:spPr>
        <a:xfrm>
          <a:off x="412965" y="3289123"/>
          <a:ext cx="2646574" cy="1797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5CE74-4509-47F1-9784-466A9247D8B4}">
      <dsp:nvSpPr>
        <dsp:cNvPr id="0" name=""/>
        <dsp:cNvSpPr/>
      </dsp:nvSpPr>
      <dsp:spPr>
        <a:xfrm>
          <a:off x="3680" y="3084481"/>
          <a:ext cx="1997293" cy="119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Трудовой кодекс РФ. От 30.12.2001.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Семейный кодекс РФ. От 29.12.95.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Гражданский кодекс РФ.(1 – 4 часть)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680" y="3084481"/>
        <a:ext cx="1997293" cy="1198376"/>
      </dsp:txXfrm>
    </dsp:sp>
    <dsp:sp modelId="{7D5A1997-53F5-4922-BA4B-A755FD7A0C3B}">
      <dsp:nvSpPr>
        <dsp:cNvPr id="0" name=""/>
        <dsp:cNvSpPr/>
      </dsp:nvSpPr>
      <dsp:spPr>
        <a:xfrm rot="16200000">
          <a:off x="2320380" y="2540138"/>
          <a:ext cx="1488144" cy="1797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E50BC-3D57-4E2F-BAD7-F5447894ED7C}">
      <dsp:nvSpPr>
        <dsp:cNvPr id="0" name=""/>
        <dsp:cNvSpPr/>
      </dsp:nvSpPr>
      <dsp:spPr>
        <a:xfrm>
          <a:off x="2660081" y="3084481"/>
          <a:ext cx="1997293" cy="119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Постановление Правительства РФ от 29.10.2002 г. №  781 ( о трудовых, досрочных пенсиях)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660081" y="3084481"/>
        <a:ext cx="1997293" cy="1198376"/>
      </dsp:txXfrm>
    </dsp:sp>
    <dsp:sp modelId="{C29C28A7-7F20-4EBF-B470-32017B0FE55E}">
      <dsp:nvSpPr>
        <dsp:cNvPr id="0" name=""/>
        <dsp:cNvSpPr/>
      </dsp:nvSpPr>
      <dsp:spPr>
        <a:xfrm rot="16200000">
          <a:off x="2320380" y="1042168"/>
          <a:ext cx="1488144" cy="1797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D439C-0341-4CAC-BCEB-E57B08FF2416}">
      <dsp:nvSpPr>
        <dsp:cNvPr id="0" name=""/>
        <dsp:cNvSpPr/>
      </dsp:nvSpPr>
      <dsp:spPr>
        <a:xfrm>
          <a:off x="2660081" y="1586510"/>
          <a:ext cx="1997293" cy="119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Закон РФ «Об образовании» ред. От 13.02.09.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660081" y="1586510"/>
        <a:ext cx="1997293" cy="1198376"/>
      </dsp:txXfrm>
    </dsp:sp>
    <dsp:sp modelId="{357BD9EA-18D6-4DB8-930F-1B7E8A332A3A}">
      <dsp:nvSpPr>
        <dsp:cNvPr id="0" name=""/>
        <dsp:cNvSpPr/>
      </dsp:nvSpPr>
      <dsp:spPr>
        <a:xfrm>
          <a:off x="3069366" y="293182"/>
          <a:ext cx="2646574" cy="1797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892F0-AF86-4A5A-88DB-BB11DC4945B9}">
      <dsp:nvSpPr>
        <dsp:cNvPr id="0" name=""/>
        <dsp:cNvSpPr/>
      </dsp:nvSpPr>
      <dsp:spPr>
        <a:xfrm>
          <a:off x="2660081" y="88540"/>
          <a:ext cx="1997293" cy="119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Приказ Минобразования и науки РФ от 27.03.2006 г. № 69 «Об особенностях режима рабочего времени и времени отдыха </a:t>
          </a:r>
          <a:r>
            <a:rPr lang="ru-RU" sz="1100" kern="1200" dirty="0" err="1" smtClean="0">
              <a:solidFill>
                <a:schemeClr val="tx1"/>
              </a:solidFill>
            </a:rPr>
            <a:t>пед.работников</a:t>
          </a:r>
          <a:r>
            <a:rPr lang="ru-RU" sz="1100" kern="1200" dirty="0" smtClean="0">
              <a:solidFill>
                <a:schemeClr val="tx1"/>
              </a:solidFill>
            </a:rPr>
            <a:t> и др.работников ОУ»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660081" y="88540"/>
        <a:ext cx="1997293" cy="1198376"/>
      </dsp:txXfrm>
    </dsp:sp>
    <dsp:sp modelId="{D5D45E5A-55A8-40D8-9F4E-2F6BFBA47F89}">
      <dsp:nvSpPr>
        <dsp:cNvPr id="0" name=""/>
        <dsp:cNvSpPr/>
      </dsp:nvSpPr>
      <dsp:spPr>
        <a:xfrm rot="5400000">
          <a:off x="4976781" y="1042168"/>
          <a:ext cx="1488144" cy="1797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2D052-D6C1-4E3A-8378-51C8FF772EF8}">
      <dsp:nvSpPr>
        <dsp:cNvPr id="0" name=""/>
        <dsp:cNvSpPr/>
      </dsp:nvSpPr>
      <dsp:spPr>
        <a:xfrm>
          <a:off x="5316481" y="88540"/>
          <a:ext cx="1997293" cy="119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Постановление Правительства РФ от 01.10.2002 г. №  724 «О продолжительности основного </a:t>
          </a:r>
          <a:r>
            <a:rPr lang="ru-RU" sz="1100" kern="1200" dirty="0" err="1" smtClean="0">
              <a:solidFill>
                <a:schemeClr val="tx1"/>
              </a:solidFill>
            </a:rPr>
            <a:t>удл.оплачив.отпуска</a:t>
          </a:r>
          <a:r>
            <a:rPr lang="ru-RU" sz="1100" kern="1200" dirty="0" smtClean="0">
              <a:solidFill>
                <a:schemeClr val="tx1"/>
              </a:solidFill>
            </a:rPr>
            <a:t> </a:t>
          </a:r>
          <a:r>
            <a:rPr lang="ru-RU" sz="1100" kern="1200" dirty="0" err="1" smtClean="0">
              <a:solidFill>
                <a:schemeClr val="tx1"/>
              </a:solidFill>
            </a:rPr>
            <a:t>пед</a:t>
          </a:r>
          <a:r>
            <a:rPr lang="ru-RU" sz="1100" kern="1200" dirty="0" smtClean="0">
              <a:solidFill>
                <a:schemeClr val="tx1"/>
              </a:solidFill>
            </a:rPr>
            <a:t> раб.»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316481" y="88540"/>
        <a:ext cx="1997293" cy="1198376"/>
      </dsp:txXfrm>
    </dsp:sp>
    <dsp:sp modelId="{E26DA705-1862-462C-81A7-D4703458F681}">
      <dsp:nvSpPr>
        <dsp:cNvPr id="0" name=""/>
        <dsp:cNvSpPr/>
      </dsp:nvSpPr>
      <dsp:spPr>
        <a:xfrm rot="5400000">
          <a:off x="4976781" y="2540138"/>
          <a:ext cx="1488144" cy="1797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01022-9C4D-4569-AF12-027C9E8823B3}">
      <dsp:nvSpPr>
        <dsp:cNvPr id="0" name=""/>
        <dsp:cNvSpPr/>
      </dsp:nvSpPr>
      <dsp:spPr>
        <a:xfrm>
          <a:off x="5316481" y="1586510"/>
          <a:ext cx="1997293" cy="119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Приказ Минобразования и науки РФ от 17.12.2000 г. № 3570 ( о предоставлении отпуска сроком на 1 год </a:t>
          </a:r>
          <a:r>
            <a:rPr lang="ru-RU" sz="1100" kern="1200" dirty="0" err="1" smtClean="0">
              <a:solidFill>
                <a:schemeClr val="tx1"/>
              </a:solidFill>
            </a:rPr>
            <a:t>пед</a:t>
          </a:r>
          <a:r>
            <a:rPr lang="ru-RU" sz="1100" kern="1200" dirty="0" smtClean="0">
              <a:solidFill>
                <a:schemeClr val="tx1"/>
              </a:solidFill>
            </a:rPr>
            <a:t> раб.)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316481" y="1586510"/>
        <a:ext cx="1997293" cy="1198376"/>
      </dsp:txXfrm>
    </dsp:sp>
    <dsp:sp modelId="{91036561-F1A6-47A9-91B4-CF231A3D6D6A}">
      <dsp:nvSpPr>
        <dsp:cNvPr id="0" name=""/>
        <dsp:cNvSpPr/>
      </dsp:nvSpPr>
      <dsp:spPr>
        <a:xfrm>
          <a:off x="5316481" y="3084481"/>
          <a:ext cx="1997293" cy="119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Приказ МО РФ от 26.06.2000 № 1908 «Об утверждении Положения о порядке аттестации </a:t>
          </a:r>
          <a:r>
            <a:rPr lang="ru-RU" sz="1100" kern="1200" dirty="0" err="1" smtClean="0">
              <a:solidFill>
                <a:schemeClr val="tx1"/>
              </a:solidFill>
            </a:rPr>
            <a:t>пед</a:t>
          </a:r>
          <a:r>
            <a:rPr lang="ru-RU" sz="1100" kern="1200" dirty="0" smtClean="0">
              <a:solidFill>
                <a:schemeClr val="tx1"/>
              </a:solidFill>
            </a:rPr>
            <a:t> раб </a:t>
          </a:r>
          <a:r>
            <a:rPr lang="ru-RU" sz="1100" kern="1200" dirty="0" err="1" smtClean="0">
              <a:solidFill>
                <a:schemeClr val="tx1"/>
              </a:solidFill>
            </a:rPr>
            <a:t>гос</a:t>
          </a:r>
          <a:r>
            <a:rPr lang="ru-RU" sz="1100" kern="1200" dirty="0" smtClean="0">
              <a:solidFill>
                <a:schemeClr val="tx1"/>
              </a:solidFill>
            </a:rPr>
            <a:t> и </a:t>
          </a:r>
          <a:r>
            <a:rPr lang="ru-RU" sz="1100" kern="1200" dirty="0" err="1" smtClean="0">
              <a:solidFill>
                <a:schemeClr val="tx1"/>
              </a:solidFill>
            </a:rPr>
            <a:t>муницип.обр.учр</a:t>
          </a:r>
          <a:r>
            <a:rPr lang="ru-RU" sz="1100" kern="1200" dirty="0" smtClean="0">
              <a:solidFill>
                <a:schemeClr val="tx1"/>
              </a:solidFill>
            </a:rPr>
            <a:t>»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316481" y="3084481"/>
        <a:ext cx="1997293" cy="1198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emf"/><Relationship Id="rId7" Type="http://schemas.openxmlformats.org/officeDocument/2006/relationships/image" Target="../media/image24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6E9BB-9630-46C1-ACC4-343DBFC37BB6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228E-8374-4A2C-B054-4B31CF40E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DAA0B-E681-401C-AD60-F66C33BAF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1EB1B-FE7D-4F90-9166-A6DC49685E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6566-E7EF-4871-87DD-F35AB822D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5.xls"/><Relationship Id="rId3" Type="http://schemas.openxmlformats.org/officeDocument/2006/relationships/image" Target="../media/image6.gif"/><Relationship Id="rId7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3.xls"/><Relationship Id="rId11" Type="http://schemas.openxmlformats.org/officeDocument/2006/relationships/oleObject" Target="../embeddings/_____Microsoft_Office_Excel_97-20038.xls"/><Relationship Id="rId5" Type="http://schemas.openxmlformats.org/officeDocument/2006/relationships/oleObject" Target="../embeddings/_____Microsoft_Office_Excel_97-20032.xls"/><Relationship Id="rId10" Type="http://schemas.openxmlformats.org/officeDocument/2006/relationships/oleObject" Target="../embeddings/_____Microsoft_Office_Excel_97-20037.xls"/><Relationship Id="rId4" Type="http://schemas.openxmlformats.org/officeDocument/2006/relationships/oleObject" Target="../embeddings/_____Microsoft_Office_Excel_97-20031.xls"/><Relationship Id="rId9" Type="http://schemas.openxmlformats.org/officeDocument/2006/relationships/oleObject" Target="../embeddings/_____Microsoft_Office_Excel_97-20036.xls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3.xls"/><Relationship Id="rId3" Type="http://schemas.openxmlformats.org/officeDocument/2006/relationships/image" Target="../media/image6.gif"/><Relationship Id="rId7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11.xls"/><Relationship Id="rId11" Type="http://schemas.openxmlformats.org/officeDocument/2006/relationships/oleObject" Target="../embeddings/_____Microsoft_Office_Excel_97-200316.xls"/><Relationship Id="rId5" Type="http://schemas.openxmlformats.org/officeDocument/2006/relationships/oleObject" Target="../embeddings/_____Microsoft_Office_Excel_97-200310.xls"/><Relationship Id="rId10" Type="http://schemas.openxmlformats.org/officeDocument/2006/relationships/oleObject" Target="../embeddings/_____Microsoft_Office_Excel_97-200315.xls"/><Relationship Id="rId4" Type="http://schemas.openxmlformats.org/officeDocument/2006/relationships/oleObject" Target="../embeddings/_____Microsoft_Office_Excel_97-20039.xls"/><Relationship Id="rId9" Type="http://schemas.openxmlformats.org/officeDocument/2006/relationships/oleObject" Target="../embeddings/_____Microsoft_Office_Excel_97-200314.xls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1.xls"/><Relationship Id="rId3" Type="http://schemas.openxmlformats.org/officeDocument/2006/relationships/image" Target="../media/image6.gif"/><Relationship Id="rId7" Type="http://schemas.openxmlformats.org/officeDocument/2006/relationships/oleObject" Target="../embeddings/_____Microsoft_Office_Excel_97-200320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19.xls"/><Relationship Id="rId11" Type="http://schemas.openxmlformats.org/officeDocument/2006/relationships/oleObject" Target="../embeddings/_____Microsoft_Office_Excel_97-200324.xls"/><Relationship Id="rId5" Type="http://schemas.openxmlformats.org/officeDocument/2006/relationships/oleObject" Target="../embeddings/_____Microsoft_Office_Excel_97-200318.xls"/><Relationship Id="rId10" Type="http://schemas.openxmlformats.org/officeDocument/2006/relationships/oleObject" Target="../embeddings/_____Microsoft_Office_Excel_97-200323.xls"/><Relationship Id="rId4" Type="http://schemas.openxmlformats.org/officeDocument/2006/relationships/oleObject" Target="../embeddings/_____Microsoft_Office_Excel_97-200317.xls"/><Relationship Id="rId9" Type="http://schemas.openxmlformats.org/officeDocument/2006/relationships/oleObject" Target="../embeddings/_____Microsoft_Office_Excel_97-20032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25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hyperlink" Target="http://3.bp.blogspot.com/-Y6aAFo1aZk8/T0D4BiNmkqI/AAAAAAAADkk/tC_AqmVgvrw/s1600/%D1%81%D0%BC%D0%B8%D1%80%D0%BD%D0%BE%D0%B2%D0%B011.jpg" TargetMode="External"/><Relationship Id="rId18" Type="http://schemas.openxmlformats.org/officeDocument/2006/relationships/image" Target="../media/image34.jpeg"/><Relationship Id="rId3" Type="http://schemas.openxmlformats.org/officeDocument/2006/relationships/hyperlink" Target="http://4.bp.blogspot.com/-RxbxAfso24Y/T07gQS2EGrI/AAAAAAAAEBw/n1W4wSnio-Q/s1600/%D0%B4%D0%B8%D0%B0%D0%B3%D0%BD%D0%BE%D1%81%D1%82%D0%B8%D0%BA%D0%B012.jpg" TargetMode="External"/><Relationship Id="rId7" Type="http://schemas.openxmlformats.org/officeDocument/2006/relationships/hyperlink" Target="http://1.bp.blogspot.com/-JW4DA81gxpE/T07iqDNtUCI/AAAAAAAAECo/d2XMeBQr0qM/s1600/%D0%B4%D0%B8%D0%B0%D0%B3%D0%BD%D0%BE%D1%81%D1%82%D0%B8%D0%BA%D0%B011.jpg" TargetMode="External"/><Relationship Id="rId12" Type="http://schemas.openxmlformats.org/officeDocument/2006/relationships/image" Target="../media/image31.jpeg"/><Relationship Id="rId17" Type="http://schemas.openxmlformats.org/officeDocument/2006/relationships/hyperlink" Target="http://2.bp.blogspot.com/-CUhy7A51g3M/T0D6QwADFRI/AAAAAAAADk0/kBlzo72CY5g/s1600/%D1%81%D0%BC%D0%B8%D1%80%D0%BD%D0%BE%D0%B2%D0%B013.jpg" TargetMode="External"/><Relationship Id="rId2" Type="http://schemas.openxmlformats.org/officeDocument/2006/relationships/image" Target="../media/image26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hyperlink" Target="http://3.bp.blogspot.com/-oHq3HdIDnuA/T0D2Ym4gYXI/AAAAAAAADkc/JGRk76loE1Q/s1600/%D0%A1%D0%BC%D0%B8%D1%80%D0%BD%D0%BE%D0%B2%D0%B09.jpg" TargetMode="External"/><Relationship Id="rId5" Type="http://schemas.openxmlformats.org/officeDocument/2006/relationships/hyperlink" Target="http://3.bp.blogspot.com/-klLqO7Fv-6Q/T07iX4r_roI/AAAAAAAAECg/uJnyp-SOPvg/s1600/%D0%98%D0%BD%D1%88%D0%B0%D0%BA%D0%BE%D0%B2%D0%B0.jpg" TargetMode="External"/><Relationship Id="rId15" Type="http://schemas.openxmlformats.org/officeDocument/2006/relationships/hyperlink" Target="http://2.bp.blogspot.com/-3LJ_B1syKH8/T0D4trsJDvI/AAAAAAAADks/Px4JygRHjsE/s1600/%D1%81%D0%BC%D0%B8%D1%80%D0%BD%D0%BE%D0%B2%D0%B012.jpg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hyperlink" Target="http://4.bp.blogspot.com/-BDIOuRqhQKQ/T07j52v_2RI/AAAAAAAAEDA/wIdGejPwZfM/s1600/%D0%94%D0%B8%D0%B0%D0%B3%D0%BD%D0%BE%D1%81%D1%82%D0%B8%D0%BA%D0%B01.jpg" TargetMode="External"/><Relationship Id="rId1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r37I_at62Fc/TuMn88-ueCI/AAAAAAAADJA/VI3RqiLq1s8/s1600/big.jpg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hyperlink" Target="http://1.bp.blogspot.com/-hANEo8L6MLQ/UZCojUkfo0I/AAAAAAAAHpw/peCUvYUnlAI/s1600/images.jpg" TargetMode="Externa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hyperlink" Target="http://4.bp.blogspot.com/-nDgH_ZJxxSk/T07wuNR9ddI/AAAAAAAAEGA/PsBfQ5RhhBc/s1600/%D1%80%D0%B5%D1%87.+%D0%BF%D1%8F%D1%82%D0%B8%D0%BC%D0%B8%D0%BD%D1%83%D1%82%D0%BA%D0%B8+001.jpg" TargetMode="External"/><Relationship Id="rId18" Type="http://schemas.openxmlformats.org/officeDocument/2006/relationships/image" Target="../media/image45.jpeg"/><Relationship Id="rId3" Type="http://schemas.openxmlformats.org/officeDocument/2006/relationships/hyperlink" Target="http://1.bp.blogspot.com/-YxYVBfiBjr8/T07qbY3WQ8I/AAAAAAAAED4/EI1Ctx0gKM0/s1600/%D1%80%D0%B5%D1%87%D0%B5%D1%86%D0%B2%D0%B5%D1%82%D0%B8%D0%BA.jpg" TargetMode="External"/><Relationship Id="rId7" Type="http://schemas.openxmlformats.org/officeDocument/2006/relationships/hyperlink" Target="http://1.bp.blogspot.com/-Cw_OQZeMIJE/T07tNjwaVdI/AAAAAAAAEEw/OgujyBJFV68/s1600/%D1%80%D0%B5%D1%87.+%D0%BF%D1%8F%D1%82%D0%B8%D0%BC%D0%B8%D0%BD%D1%83%D1%82%D0%BA%D0%B8.jpg" TargetMode="External"/><Relationship Id="rId12" Type="http://schemas.openxmlformats.org/officeDocument/2006/relationships/image" Target="../media/image42.jpeg"/><Relationship Id="rId17" Type="http://schemas.openxmlformats.org/officeDocument/2006/relationships/hyperlink" Target="http://3.bp.blogspot.com/-kUq_AneWZKE/T03Vv6EvL3I/AAAAAAAAEBA/VWkkH5M5qhc/s1600/%D0%BF%D1%80%D0%BE%D0%B3%D1%80%D0%B0%D0%BC%D0%BC%D0%B0.jpg" TargetMode="External"/><Relationship Id="rId2" Type="http://schemas.openxmlformats.org/officeDocument/2006/relationships/image" Target="../media/image26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hyperlink" Target="http://1.bp.blogspot.com/-9RIq0yyg770/T07v9OeSmKI/AAAAAAAAEFw/LHKUqiphxH0/s1600/images.jpg" TargetMode="External"/><Relationship Id="rId5" Type="http://schemas.openxmlformats.org/officeDocument/2006/relationships/hyperlink" Target="http://4.bp.blogspot.com/-c2k7wBW4Msk/T07sQJMFKTI/AAAAAAAAEEY/mfDfx3k0K1E/s1600/%D0%B4%D0%B8%D0%B0%D0%B3%D0%BD%D0%BE%D1%81%D1%82%D0%B8%D0%BA%D0%B016.jpg" TargetMode="External"/><Relationship Id="rId15" Type="http://schemas.openxmlformats.org/officeDocument/2006/relationships/hyperlink" Target="http://3.bp.blogspot.com/-lRZhMNV_Ahk/T0JgNMnm3MI/AAAAAAAADuw/EhfvW94LTTI/s1600/1274197363_2010-05-18_194156.jpg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openxmlformats.org/officeDocument/2006/relationships/hyperlink" Target="http://4.bp.blogspot.com/-cD_e8CWj6vc/T07uxiNKclI/AAAAAAAAEFQ/YVtoJYVBXdI/s1600/%D0%90%D1%80%D1%82.+%D0%B0%D0%B7%D0%B1%D1%83%D0%BA%D0%B0.jpg" TargetMode="External"/><Relationship Id="rId1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hyperlink" Target="http://2.bp.blogspot.com/-PdZuE7m0hKc/T074M6yZ_SI/AAAAAAAAEHg/VrbKn7zjcME/s1600/%D0%B7%D0%B2%D1%83%D0%BA%D0%B82.jpg" TargetMode="External"/><Relationship Id="rId18" Type="http://schemas.openxmlformats.org/officeDocument/2006/relationships/image" Target="../media/image60.jpeg"/><Relationship Id="rId3" Type="http://schemas.openxmlformats.org/officeDocument/2006/relationships/hyperlink" Target="http://1.bp.blogspot.com/-rUpMNaBfm9Y/UZCyeNDhdoI/AAAAAAAAHqQ/eFI3vaxDxIA/s1600/%D0%BF%D0%BE%D1%81%D0%BB%D1%83%D1%88%D0%BD%D1%8B%D0%B9+%D0%B2%D0%B5%D1%82%D0%B5%D1%80%D0%BE%D0%BA.jpg" TargetMode="External"/><Relationship Id="rId21" Type="http://schemas.openxmlformats.org/officeDocument/2006/relationships/hyperlink" Target="http://3.bp.blogspot.com/-Xgw8-4vrbRE/T0eRkTW-OII/AAAAAAAAD4w/jcEaMB0p45A/s1600/%D1%88%D0%BD%D1%83%D1%80%D0%BE%D0%B2%D0%BA%D0%B0.jpg" TargetMode="External"/><Relationship Id="rId7" Type="http://schemas.openxmlformats.org/officeDocument/2006/relationships/hyperlink" Target="http://1.bp.blogspot.com/-A0rerXs1us8/T075WzWvRDI/AAAAAAAAEIA/sDUxvpp3ehw/s1600/%D0%B8%D0%B3%D1%80%D0%B03.jpg" TargetMode="External"/><Relationship Id="rId12" Type="http://schemas.openxmlformats.org/officeDocument/2006/relationships/image" Target="../media/image57.jpeg"/><Relationship Id="rId17" Type="http://schemas.openxmlformats.org/officeDocument/2006/relationships/hyperlink" Target="http://3.bp.blogspot.com/-WOUQOswLnBo/T07-PYgJSJI/AAAAAAAAEJo/iVoej8VjY7c/s1600/%D1%82%D0%B5%D1%82%D1%80%D0%B0%D0%B4%D0%B8.jpg" TargetMode="External"/><Relationship Id="rId2" Type="http://schemas.openxmlformats.org/officeDocument/2006/relationships/image" Target="../media/image26.jpeg"/><Relationship Id="rId16" Type="http://schemas.openxmlformats.org/officeDocument/2006/relationships/image" Target="../media/image59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11" Type="http://schemas.openxmlformats.org/officeDocument/2006/relationships/hyperlink" Target="http://1.bp.blogspot.com/-wtWLEH1PuvA/T073dxP9YoI/AAAAAAAAEHQ/mmmymDEVmp0/s1600/%D0%BB%D0%B5%D0%BA%D1%81%D0%B8%D1%87%D0%B5%D1%81%D0%BA%D0%B8%D0%B5+%D0%BA%D0%B0%D1%80%D1%82..jpg" TargetMode="External"/><Relationship Id="rId5" Type="http://schemas.openxmlformats.org/officeDocument/2006/relationships/hyperlink" Target="http://3.bp.blogspot.com/-tqKi4jytJug/T076EC4e3GI/AAAAAAAAEIQ/N4dXjqtD7Nk/s1600/%D0%B8%D0%B3%D1%80%D0%B012.jpg" TargetMode="External"/><Relationship Id="rId15" Type="http://schemas.openxmlformats.org/officeDocument/2006/relationships/hyperlink" Target="http://2.bp.blogspot.com/-6Q0lHI1Hfo8/T075KCcYPPI/AAAAAAAAEH4/Mjk767gJNXE/s1600/%D0%B0%D0%BB%D1%8C%D0%B1%D0%BE%D0%BC.jpg" TargetMode="External"/><Relationship Id="rId10" Type="http://schemas.openxmlformats.org/officeDocument/2006/relationships/image" Target="../media/image56.jpeg"/><Relationship Id="rId19" Type="http://schemas.openxmlformats.org/officeDocument/2006/relationships/hyperlink" Target="http://4.bp.blogspot.com/-ZzBII88hJcQ/T07-fwpT8oI/AAAAAAAAEJw/Hu_6ZB5UZqo/s1600/%D0%9C%D0%BE%D1%82%D0%BE%D1%80%D0%B8%D0%BA%D0%B01.jpg" TargetMode="External"/><Relationship Id="rId4" Type="http://schemas.openxmlformats.org/officeDocument/2006/relationships/image" Target="../media/image53.jpeg"/><Relationship Id="rId9" Type="http://schemas.openxmlformats.org/officeDocument/2006/relationships/hyperlink" Target="http://1.bp.blogspot.com/-ecWLIn7moE0/T072xWsvgII/AAAAAAAAEHA/Vmg6pB9tsPw/s1600/%D0%B7%D0%B2%D1%83%D0%BA%D0%B81.jpg" TargetMode="External"/><Relationship Id="rId14" Type="http://schemas.openxmlformats.org/officeDocument/2006/relationships/image" Target="../media/image58.jpeg"/><Relationship Id="rId22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4786322"/>
            <a:ext cx="650085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635"/>
                </a:solidFill>
                <a:latin typeface="Monotype Corsiva" pitchFamily="66" charset="0"/>
              </a:rPr>
              <a:t>Мальцевой </a:t>
            </a:r>
            <a:br>
              <a:rPr lang="ru-RU" sz="4800" b="1" dirty="0" smtClean="0">
                <a:solidFill>
                  <a:srgbClr val="007635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7635"/>
                </a:solidFill>
                <a:latin typeface="Monotype Corsiva" pitchFamily="66" charset="0"/>
              </a:rPr>
              <a:t>Натальи Викторовны</a:t>
            </a:r>
            <a:endParaRPr lang="ru-RU" sz="4800" b="1" dirty="0">
              <a:solidFill>
                <a:srgbClr val="007635"/>
              </a:solidFill>
              <a:latin typeface="Monotype Corsiva" pitchFamily="66" charset="0"/>
            </a:endParaRPr>
          </a:p>
        </p:txBody>
      </p:sp>
      <p:pic>
        <p:nvPicPr>
          <p:cNvPr id="1029" name="Picture 5" descr="C:\Users\пользователь\Pictures\2014-11-16 5556\5556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52"/>
            <a:ext cx="4491066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642918"/>
            <a:ext cx="398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МБДОУ детский сад № 4 «Светлячок»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Белоярский городской округ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71604" y="1500174"/>
            <a:ext cx="600079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если в системе коррекционного обучения применять индивидуально дифференцированный подход, основанный на уровне речевого развития и степени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речи дошкольников при условиях: диагностические исследования,  подбор методик, система работы, использование игрового и наглядного материала  соответствующего возрасту и уровню развития ребёнка, то овладение грамматическим строем речи дошкольников с нарушением речи, будет эффективным.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1214446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357290" y="1357298"/>
            <a:ext cx="64294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Считаю, что продолжение работы по данной теме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т.к нарушение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лексико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грамматического строя речи, ведёт к тому, что ребёнок неправильно овладевает собственной речью, и неправильно формулирует собственные речевые высказывания, что влияет на общение детей с окружающими.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Интернет-сообщество &quot;Новомосковские родители&quot; - Новомосковск…"/>
          <p:cNvPicPr>
            <a:picLocks noChangeAspect="1" noChangeArrowheads="1"/>
          </p:cNvPicPr>
          <p:nvPr/>
        </p:nvPicPr>
        <p:blipFill>
          <a:blip r:embed="rId3">
            <a:lum bright="-18000" contrast="-8000"/>
          </a:blip>
          <a:srcRect/>
          <a:stretch>
            <a:fillRect/>
          </a:stretch>
        </p:blipFill>
        <p:spPr bwMode="auto">
          <a:xfrm>
            <a:off x="2714612" y="3143248"/>
            <a:ext cx="3786214" cy="2839660"/>
          </a:xfrm>
          <a:prstGeom prst="ellipse">
            <a:avLst/>
          </a:prstGeom>
          <a:ln w="12700" cap="rnd">
            <a:solidFill>
              <a:srgbClr val="0076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71604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285860"/>
            <a:ext cx="61436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Первый этап работы. </a:t>
            </a:r>
            <a:endParaRPr lang="en-US" sz="2400" b="1" dirty="0" smtClean="0"/>
          </a:p>
          <a:p>
            <a:pPr algn="just"/>
            <a:r>
              <a:rPr lang="ru-RU" dirty="0" smtClean="0"/>
              <a:t> </a:t>
            </a:r>
            <a:r>
              <a:rPr lang="en-US" dirty="0" smtClean="0"/>
              <a:t>	</a:t>
            </a:r>
          </a:p>
          <a:p>
            <a:pPr algn="just"/>
            <a:r>
              <a:rPr lang="ru-RU" sz="2000" dirty="0" smtClean="0"/>
              <a:t>На базе детского сада был проведён эксперимент. </a:t>
            </a:r>
            <a:endParaRPr lang="en-US" sz="2000" dirty="0" smtClean="0"/>
          </a:p>
          <a:p>
            <a:pPr algn="just"/>
            <a:r>
              <a:rPr lang="ru-RU" sz="2000" b="1" u="sng" dirty="0" smtClean="0"/>
              <a:t>Целью</a:t>
            </a:r>
            <a:r>
              <a:rPr lang="ru-RU" sz="2000" dirty="0" smtClean="0"/>
              <a:t> эксперимента являлось выявление уровня развития лексико-грамматического строя речи (морфологии, словообразования, лексики) у детей старшей группы</a:t>
            </a:r>
            <a:r>
              <a:rPr lang="en-US" sz="2000" dirty="0" smtClean="0"/>
              <a:t>. </a:t>
            </a:r>
          </a:p>
          <a:p>
            <a:pPr algn="just"/>
            <a:r>
              <a:rPr lang="ru-RU" sz="2000" dirty="0" smtClean="0"/>
              <a:t>Причиной, по которой я взяла на исследование именно эту группу детей, объясняется тем, что в 2014 учебном году, эти дети пойдут в школу, поэтому проведено обследование с целью уровня готовности детей к школе.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85861"/>
            <a:ext cx="61436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Второй этап работы.</a:t>
            </a:r>
          </a:p>
          <a:p>
            <a:pPr algn="ctr"/>
            <a:endParaRPr lang="ru-RU" sz="2400" b="1" dirty="0" smtClean="0"/>
          </a:p>
          <a:p>
            <a:r>
              <a:rPr lang="ru-RU" sz="2000" dirty="0" smtClean="0"/>
              <a:t>Основная цель логопедической работы по устранению недостатков речи у дошкольников, считаю: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Оказание практической помощи, направленной на преодоление нарушений устной речи у детей дошкольного возраста с различными логопедическими нарушениями;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Охрана и укрепление физического и психического здоровья детей;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Гармоничное развитие.</a:t>
            </a:r>
          </a:p>
          <a:p>
            <a:pPr marL="457200" lvl="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algn="ctr"/>
            <a:r>
              <a:rPr lang="ru-RU" sz="2400" b="1" dirty="0" smtClean="0"/>
              <a:t> </a:t>
            </a:r>
            <a:endParaRPr lang="en-US" sz="2400" b="1" dirty="0" smtClean="0"/>
          </a:p>
          <a:p>
            <a:pPr algn="just"/>
            <a:r>
              <a:rPr lang="ru-RU" dirty="0" smtClean="0"/>
              <a:t> </a:t>
            </a:r>
            <a:r>
              <a:rPr lang="en-US" dirty="0" smtClean="0"/>
              <a:t>	</a:t>
            </a:r>
          </a:p>
          <a:p>
            <a:pPr algn="just"/>
            <a:r>
              <a:rPr lang="en-US" sz="2000" dirty="0" smtClean="0"/>
              <a:t>	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566" y="143826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85861"/>
            <a:ext cx="6286544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Второй этап работы.</a:t>
            </a:r>
          </a:p>
          <a:p>
            <a:pPr algn="ctr"/>
            <a:endParaRPr lang="ru-RU" sz="2400" b="1" dirty="0" smtClean="0"/>
          </a:p>
          <a:p>
            <a:pPr algn="just"/>
            <a:r>
              <a:rPr lang="ru-RU" sz="2000" dirty="0" smtClean="0"/>
              <a:t>Успешность </a:t>
            </a:r>
            <a:r>
              <a:rPr lang="ru-RU" sz="2000" dirty="0" err="1" smtClean="0"/>
              <a:t>коррекционно</a:t>
            </a:r>
            <a:r>
              <a:rPr lang="ru-RU" sz="2000" dirty="0" smtClean="0"/>
              <a:t> – развивающей деятельности на </a:t>
            </a:r>
            <a:r>
              <a:rPr lang="ru-RU" sz="2000" dirty="0" err="1" smtClean="0"/>
              <a:t>логопункте</a:t>
            </a:r>
            <a:r>
              <a:rPr lang="ru-RU" sz="2000" dirty="0" smtClean="0"/>
              <a:t> обеспечивается реализацией принципов: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Системность коррекционных, профилактических и развивающих задач;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Единство диагностики и коррекции;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/>
              <a:t>Деятельностный</a:t>
            </a:r>
            <a:r>
              <a:rPr lang="ru-RU" sz="2000" dirty="0" smtClean="0"/>
              <a:t> принцип коррекции;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Учёт </a:t>
            </a:r>
            <a:r>
              <a:rPr lang="ru-RU" sz="2000" dirty="0" err="1" smtClean="0"/>
              <a:t>возрастно</a:t>
            </a:r>
            <a:r>
              <a:rPr lang="ru-RU" sz="2000" dirty="0" smtClean="0"/>
              <a:t> – психологических и индивидуальных особенностей ребёнка;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Комплексность методов психологического воздействия;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 Активное привлечение ближайшего социального окружения к работе с ребёнком.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algn="ctr"/>
            <a:r>
              <a:rPr lang="ru-RU" sz="2400" b="1" dirty="0" smtClean="0"/>
              <a:t> </a:t>
            </a:r>
            <a:endParaRPr lang="en-US" sz="2400" b="1" dirty="0" smtClean="0"/>
          </a:p>
          <a:p>
            <a:pPr algn="just"/>
            <a:r>
              <a:rPr lang="ru-RU" dirty="0" smtClean="0"/>
              <a:t> </a:t>
            </a:r>
            <a:r>
              <a:rPr lang="en-US" dirty="0" smtClean="0"/>
              <a:t>	</a:t>
            </a:r>
          </a:p>
          <a:p>
            <a:pPr algn="just"/>
            <a:r>
              <a:rPr lang="en-US" sz="2000" dirty="0" smtClean="0"/>
              <a:t>	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566" y="143826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85861"/>
            <a:ext cx="6286544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Третий этап работы.</a:t>
            </a:r>
          </a:p>
          <a:p>
            <a:pPr algn="ctr"/>
            <a:endParaRPr lang="ru-RU" sz="2400" b="1" dirty="0" smtClean="0"/>
          </a:p>
          <a:p>
            <a:r>
              <a:rPr lang="ru-RU" sz="1400" dirty="0" smtClean="0"/>
              <a:t>С</a:t>
            </a:r>
            <a:r>
              <a:rPr lang="ru-RU" sz="2000" dirty="0" smtClean="0"/>
              <a:t> </a:t>
            </a:r>
            <a:r>
              <a:rPr lang="ru-RU" sz="1400" dirty="0" smtClean="0"/>
              <a:t>целью выявления эффективности проведенной работы, на базе того же детского сада было проведено обследование детей.</a:t>
            </a:r>
            <a:r>
              <a:rPr lang="x-none" sz="1400" smtClean="0"/>
              <a:t> </a:t>
            </a:r>
            <a:r>
              <a:rPr lang="ru-RU" sz="1400" dirty="0" smtClean="0"/>
              <a:t>Р</a:t>
            </a:r>
            <a:r>
              <a:rPr lang="x-none" sz="1400" smtClean="0"/>
              <a:t>езультаты </a:t>
            </a:r>
            <a:r>
              <a:rPr lang="ru-RU" sz="1400" dirty="0" smtClean="0"/>
              <a:t>обследования </a:t>
            </a:r>
            <a:r>
              <a:rPr lang="x-none" sz="1400" smtClean="0"/>
              <a:t>будут выглядеть следующим образом (в скобках указаны результаты</a:t>
            </a:r>
            <a:r>
              <a:rPr lang="ru-RU" sz="1400" dirty="0" smtClean="0"/>
              <a:t> на начало учебного года</a:t>
            </a:r>
            <a:r>
              <a:rPr lang="x-none" sz="1400" smtClean="0"/>
              <a:t>):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b="1" dirty="0" smtClean="0"/>
              <a:t>МОРФОЛОГИЯ:                                                      ЛЕКСИКА:</a:t>
            </a:r>
          </a:p>
          <a:p>
            <a:r>
              <a:rPr lang="ru-RU" sz="1400" dirty="0" smtClean="0"/>
              <a:t>- высокий уровень – 0            (0) %;                - высокий уровень – 0                    (0) %;</a:t>
            </a:r>
          </a:p>
          <a:p>
            <a:r>
              <a:rPr lang="ru-RU" sz="1400" dirty="0" smtClean="0"/>
              <a:t>- выше среднего – 14,2           (0) %;                - выше среднего – 0                       (0) %;</a:t>
            </a:r>
          </a:p>
          <a:p>
            <a:r>
              <a:rPr lang="ru-RU" sz="1400" dirty="0" smtClean="0"/>
              <a:t>- средний уровень – 42,9       (14,3) %;           - средний уровень – 28,6             (0) %;</a:t>
            </a:r>
          </a:p>
          <a:p>
            <a:r>
              <a:rPr lang="ru-RU" sz="1400" dirty="0" smtClean="0"/>
              <a:t>- ниже среднего – 42,9           (57,2) %;            - ниже среднего – 42,8           (14,3) %;</a:t>
            </a:r>
          </a:p>
          <a:p>
            <a:r>
              <a:rPr lang="ru-RU" sz="1400" dirty="0" smtClean="0"/>
              <a:t>- низкий – 0                               (28,5) %.             - низкий – 28,6                         (85,7) %.                                  </a:t>
            </a:r>
          </a:p>
          <a:p>
            <a:r>
              <a:rPr lang="ru-RU" sz="1400" dirty="0" smtClean="0"/>
              <a:t>	                       </a:t>
            </a:r>
          </a:p>
          <a:p>
            <a:pPr algn="ctr"/>
            <a:r>
              <a:rPr lang="ru-RU" sz="1400" b="1" dirty="0" smtClean="0"/>
              <a:t> СЛОВООБРАЗОВАНИЕ:</a:t>
            </a:r>
          </a:p>
          <a:p>
            <a:r>
              <a:rPr lang="ru-RU" sz="1400" dirty="0" smtClean="0"/>
              <a:t>                                 - высокий уровень – 0                    (0) %;</a:t>
            </a:r>
          </a:p>
          <a:p>
            <a:r>
              <a:rPr lang="ru-RU" sz="1400" dirty="0" smtClean="0"/>
              <a:t>                                 - выше среднего –  0                       (0) %;</a:t>
            </a:r>
          </a:p>
          <a:p>
            <a:r>
              <a:rPr lang="ru-RU" sz="1400" dirty="0" smtClean="0"/>
              <a:t>                                 - средний уровень –  57,2             (14,3) %;</a:t>
            </a:r>
          </a:p>
          <a:p>
            <a:r>
              <a:rPr lang="ru-RU" sz="1400" dirty="0" smtClean="0"/>
              <a:t>                                 - ниже среднего – 28,5                  (57,2) %;</a:t>
            </a:r>
          </a:p>
          <a:p>
            <a:r>
              <a:rPr lang="ru-RU" sz="1400" dirty="0" smtClean="0"/>
              <a:t>                                 - низкий – 14,3                                 (28,5) %;</a:t>
            </a:r>
          </a:p>
          <a:p>
            <a:pPr algn="just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algn="ctr"/>
            <a:r>
              <a:rPr lang="ru-RU" sz="2400" b="1" dirty="0" smtClean="0"/>
              <a:t> </a:t>
            </a:r>
            <a:endParaRPr lang="en-US" sz="2400" b="1" dirty="0" smtClean="0"/>
          </a:p>
          <a:p>
            <a:pPr algn="just"/>
            <a:r>
              <a:rPr lang="ru-RU" dirty="0" smtClean="0"/>
              <a:t> </a:t>
            </a:r>
            <a:r>
              <a:rPr lang="en-US" dirty="0" smtClean="0"/>
              <a:t>	</a:t>
            </a:r>
          </a:p>
          <a:p>
            <a:pPr algn="just"/>
            <a:r>
              <a:rPr lang="en-US" sz="2000" dirty="0" smtClean="0"/>
              <a:t>	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566" y="143826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2566" y="143826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0465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203835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 rot="10800000" flipV="1">
            <a:off x="3643306" y="3286124"/>
            <a:ext cx="2214578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ctr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52625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Слоговая структура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3571868" y="4214818"/>
            <a:ext cx="228601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3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Лексико-грамматический строй речи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3857620" y="5214950"/>
            <a:ext cx="1714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3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Мелкая моторика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203835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57620" y="2428868"/>
            <a:ext cx="1945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Фонематический слух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1000100" y="1214422"/>
            <a:ext cx="72151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диаграмма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201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год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 года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Конец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2000232" y="3214686"/>
          <a:ext cx="1474141" cy="857256"/>
        </p:xfrm>
        <a:graphic>
          <a:graphicData uri="http://schemas.openxmlformats.org/presentationml/2006/ole">
            <p:oleObj spid="_x0000_s111620" name="Диаграмма" r:id="rId4" imgW="2181323" imgH="1124010" progId="Excel.Sheet.8">
              <p:embed/>
            </p:oleObj>
          </a:graphicData>
        </a:graphic>
      </p:graphicFrame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6215075" y="3214686"/>
          <a:ext cx="1428759" cy="857256"/>
        </p:xfrm>
        <a:graphic>
          <a:graphicData uri="http://schemas.openxmlformats.org/presentationml/2006/ole">
            <p:oleObj spid="_x0000_s111621" name="Диаграмма" r:id="rId5" imgW="2181323" imgH="1124010" progId="Excel.Sheet.8">
              <p:embed/>
            </p:oleObj>
          </a:graphicData>
        </a:graphic>
      </p:graphicFrame>
      <p:graphicFrame>
        <p:nvGraphicFramePr>
          <p:cNvPr id="94226" name="Object 18"/>
          <p:cNvGraphicFramePr>
            <a:graphicFrameLocks noChangeAspect="1"/>
          </p:cNvGraphicFramePr>
          <p:nvPr/>
        </p:nvGraphicFramePr>
        <p:xfrm>
          <a:off x="6215074" y="5429264"/>
          <a:ext cx="1488335" cy="928694"/>
        </p:xfrm>
        <a:graphic>
          <a:graphicData uri="http://schemas.openxmlformats.org/presentationml/2006/ole">
            <p:oleObj spid="_x0000_s111625" name="Диаграмма" r:id="rId6" imgW="2324224" imgH="1190700" progId="Excel.Sheet.8">
              <p:embed/>
            </p:oleObj>
          </a:graphicData>
        </a:graphic>
      </p:graphicFrame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1928794" y="2143116"/>
          <a:ext cx="1571636" cy="927921"/>
        </p:xfrm>
        <a:graphic>
          <a:graphicData uri="http://schemas.openxmlformats.org/presentationml/2006/ole">
            <p:oleObj spid="_x0000_s111626" name="Диаграмма" r:id="rId7" imgW="2038423" imgH="1057320" progId="Excel.Sheet.8">
              <p:embed/>
            </p:oleObj>
          </a:graphicData>
        </a:graphic>
      </p:graphicFrame>
      <p:graphicFrame>
        <p:nvGraphicFramePr>
          <p:cNvPr id="111627" name="Object 11"/>
          <p:cNvGraphicFramePr>
            <a:graphicFrameLocks noChangeAspect="1"/>
          </p:cNvGraphicFramePr>
          <p:nvPr/>
        </p:nvGraphicFramePr>
        <p:xfrm>
          <a:off x="6143636" y="2143116"/>
          <a:ext cx="1571636" cy="898750"/>
        </p:xfrm>
        <a:graphic>
          <a:graphicData uri="http://schemas.openxmlformats.org/presentationml/2006/ole">
            <p:oleObj spid="_x0000_s111627" name="Диаграмма" r:id="rId8" imgW="2105146" imgH="1057320" progId="Excel.Sheet.8">
              <p:embed/>
            </p:oleObj>
          </a:graphicData>
        </a:graphic>
      </p:graphicFrame>
      <p:graphicFrame>
        <p:nvGraphicFramePr>
          <p:cNvPr id="111628" name="Object 12"/>
          <p:cNvGraphicFramePr>
            <a:graphicFrameLocks noChangeAspect="1"/>
          </p:cNvGraphicFramePr>
          <p:nvPr/>
        </p:nvGraphicFramePr>
        <p:xfrm>
          <a:off x="2071670" y="4286256"/>
          <a:ext cx="1428760" cy="817303"/>
        </p:xfrm>
        <a:graphic>
          <a:graphicData uri="http://schemas.openxmlformats.org/presentationml/2006/ole">
            <p:oleObj spid="_x0000_s111628" name="Диаграмма" r:id="rId9" imgW="2219412" imgH="1124010" progId="Excel.Sheet.8">
              <p:embed/>
            </p:oleObj>
          </a:graphicData>
        </a:graphic>
      </p:graphicFrame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6215074" y="4286256"/>
          <a:ext cx="1422467" cy="785818"/>
        </p:xfrm>
        <a:graphic>
          <a:graphicData uri="http://schemas.openxmlformats.org/presentationml/2006/ole">
            <p:oleObj spid="_x0000_s111629" name="Диаграмма" r:id="rId10" imgW="2295590" imgH="1124010" progId="Excel.Sheet.8">
              <p:embed/>
            </p:oleObj>
          </a:graphicData>
        </a:graphic>
      </p:graphicFrame>
      <p:graphicFrame>
        <p:nvGraphicFramePr>
          <p:cNvPr id="111630" name="Object 14"/>
          <p:cNvGraphicFramePr>
            <a:graphicFrameLocks noChangeAspect="1"/>
          </p:cNvGraphicFramePr>
          <p:nvPr/>
        </p:nvGraphicFramePr>
        <p:xfrm>
          <a:off x="2001398" y="5500702"/>
          <a:ext cx="1567736" cy="857256"/>
        </p:xfrm>
        <a:graphic>
          <a:graphicData uri="http://schemas.openxmlformats.org/presentationml/2006/ole">
            <p:oleObj spid="_x0000_s111630" name="Диаграмма" r:id="rId11" imgW="2324224" imgH="11240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2566" y="143826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0465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203835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 rot="10800000" flipV="1">
            <a:off x="3643306" y="3286124"/>
            <a:ext cx="2214578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ctr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52625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Слоговая структура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3571868" y="4214818"/>
            <a:ext cx="228601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3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Лексико-грамматический строй речи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3857620" y="5214950"/>
            <a:ext cx="1714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3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Мелкая моторика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203835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57620" y="2428868"/>
            <a:ext cx="1945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Фонематический слух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1000100" y="1214422"/>
            <a:ext cx="72151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 – 2016 учебный год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 года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Конец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2000232" y="3214686"/>
          <a:ext cx="1474141" cy="857256"/>
        </p:xfrm>
        <a:graphic>
          <a:graphicData uri="http://schemas.openxmlformats.org/presentationml/2006/ole">
            <p:oleObj spid="_x0000_s109572" name="Диаграмма" r:id="rId4" imgW="2181323" imgH="1124010" progId="Excel.Sheet.8">
              <p:embed/>
            </p:oleObj>
          </a:graphicData>
        </a:graphic>
      </p:graphicFrame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6215075" y="3214686"/>
          <a:ext cx="1428759" cy="857256"/>
        </p:xfrm>
        <a:graphic>
          <a:graphicData uri="http://schemas.openxmlformats.org/presentationml/2006/ole">
            <p:oleObj spid="_x0000_s109573" name="Диаграмма" r:id="rId5" imgW="2181323" imgH="1124010" progId="Excel.Sheet.8">
              <p:embed/>
            </p:oleObj>
          </a:graphicData>
        </a:graphic>
      </p:graphicFrame>
      <p:graphicFrame>
        <p:nvGraphicFramePr>
          <p:cNvPr id="94226" name="Object 18"/>
          <p:cNvGraphicFramePr>
            <a:graphicFrameLocks noChangeAspect="1"/>
          </p:cNvGraphicFramePr>
          <p:nvPr/>
        </p:nvGraphicFramePr>
        <p:xfrm>
          <a:off x="6215073" y="5286388"/>
          <a:ext cx="1488335" cy="928694"/>
        </p:xfrm>
        <a:graphic>
          <a:graphicData uri="http://schemas.openxmlformats.org/presentationml/2006/ole">
            <p:oleObj spid="_x0000_s109577" name="Диаграмма" r:id="rId6" imgW="2324224" imgH="1190700" progId="Excel.Sheet.8">
              <p:embed/>
            </p:oleObj>
          </a:graphicData>
        </a:graphic>
      </p:graphicFrame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2000232" y="2143117"/>
          <a:ext cx="1500198" cy="872410"/>
        </p:xfrm>
        <a:graphic>
          <a:graphicData uri="http://schemas.openxmlformats.org/presentationml/2006/ole">
            <p:oleObj spid="_x0000_s109578" name="Диаграмма" r:id="rId7" imgW="2181323" imgH="1124010" progId="Excel.Sheet.8">
              <p:embed/>
            </p:oleObj>
          </a:graphicData>
        </a:graphic>
      </p:graphicFrame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6215074" y="2071678"/>
          <a:ext cx="1357322" cy="838166"/>
        </p:xfrm>
        <a:graphic>
          <a:graphicData uri="http://schemas.openxmlformats.org/presentationml/2006/ole">
            <p:oleObj spid="_x0000_s109579" name="Диаграмма" r:id="rId8" imgW="2105146" imgH="1152630" progId="Excel.Sheet.8">
              <p:embed/>
            </p:oleObj>
          </a:graphicData>
        </a:graphic>
      </p:graphicFrame>
      <p:graphicFrame>
        <p:nvGraphicFramePr>
          <p:cNvPr id="109580" name="Object 12"/>
          <p:cNvGraphicFramePr>
            <a:graphicFrameLocks noChangeAspect="1"/>
          </p:cNvGraphicFramePr>
          <p:nvPr/>
        </p:nvGraphicFramePr>
        <p:xfrm>
          <a:off x="2000232" y="4286256"/>
          <a:ext cx="1500198" cy="846751"/>
        </p:xfrm>
        <a:graphic>
          <a:graphicData uri="http://schemas.openxmlformats.org/presentationml/2006/ole">
            <p:oleObj spid="_x0000_s109580" name="Диаграмма" r:id="rId9" imgW="2247776" imgH="1124010" progId="Excel.Sheet.8">
              <p:embed/>
            </p:oleObj>
          </a:graphicData>
        </a:graphic>
      </p:graphicFrame>
      <p:graphicFrame>
        <p:nvGraphicFramePr>
          <p:cNvPr id="109581" name="Object 13"/>
          <p:cNvGraphicFramePr>
            <a:graphicFrameLocks noChangeAspect="1"/>
          </p:cNvGraphicFramePr>
          <p:nvPr/>
        </p:nvGraphicFramePr>
        <p:xfrm>
          <a:off x="6215074" y="4286256"/>
          <a:ext cx="1391400" cy="857256"/>
        </p:xfrm>
        <a:graphic>
          <a:graphicData uri="http://schemas.openxmlformats.org/presentationml/2006/ole">
            <p:oleObj spid="_x0000_s109581" name="Диаграмма" r:id="rId10" imgW="2171599" imgH="1190700" progId="Excel.Sheet.8">
              <p:embed/>
            </p:oleObj>
          </a:graphicData>
        </a:graphic>
      </p:graphicFrame>
      <p:graphicFrame>
        <p:nvGraphicFramePr>
          <p:cNvPr id="109582" name="Object 18"/>
          <p:cNvGraphicFramePr>
            <a:graphicFrameLocks noChangeAspect="1"/>
          </p:cNvGraphicFramePr>
          <p:nvPr/>
        </p:nvGraphicFramePr>
        <p:xfrm>
          <a:off x="2000232" y="5286388"/>
          <a:ext cx="1489075" cy="928688"/>
        </p:xfrm>
        <a:graphic>
          <a:graphicData uri="http://schemas.openxmlformats.org/presentationml/2006/ole">
            <p:oleObj spid="_x0000_s109582" name="Диаграмма" r:id="rId11" imgW="2324224" imgH="1190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2566" y="143826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0465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203835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 rot="10800000" flipV="1">
            <a:off x="3643306" y="3286124"/>
            <a:ext cx="2214578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ctr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52625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Слоговая структура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3571868" y="4214818"/>
            <a:ext cx="228601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3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Лексико-грамматический строй речи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3857620" y="5214950"/>
            <a:ext cx="1714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3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Мелкая моторика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203835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57620" y="2428868"/>
            <a:ext cx="1945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Фонематический слух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1000100" y="1214422"/>
            <a:ext cx="72151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 – 2014 учебный год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Подготовительная группа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40862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 года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Конец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4219" name="Object 11"/>
          <p:cNvGraphicFramePr>
            <a:graphicFrameLocks noChangeAspect="1"/>
          </p:cNvGraphicFramePr>
          <p:nvPr/>
        </p:nvGraphicFramePr>
        <p:xfrm>
          <a:off x="2000232" y="2143116"/>
          <a:ext cx="1500198" cy="872410"/>
        </p:xfrm>
        <a:graphic>
          <a:graphicData uri="http://schemas.openxmlformats.org/presentationml/2006/ole">
            <p:oleObj spid="_x0000_s94219" name="Диаграмма" r:id="rId4" imgW="2181323" imgH="1124010" progId="Excel.Sheet.8">
              <p:embed/>
            </p:oleObj>
          </a:graphicData>
        </a:graphic>
      </p:graphicFrame>
      <p:graphicFrame>
        <p:nvGraphicFramePr>
          <p:cNvPr id="94220" name="Object 12"/>
          <p:cNvGraphicFramePr>
            <a:graphicFrameLocks noChangeAspect="1"/>
          </p:cNvGraphicFramePr>
          <p:nvPr/>
        </p:nvGraphicFramePr>
        <p:xfrm>
          <a:off x="6215074" y="2071678"/>
          <a:ext cx="1388236" cy="857256"/>
        </p:xfrm>
        <a:graphic>
          <a:graphicData uri="http://schemas.openxmlformats.org/presentationml/2006/ole">
            <p:oleObj spid="_x0000_s94220" name="Диаграмма" r:id="rId5" imgW="2105146" imgH="1152630" progId="Excel.Sheet.8">
              <p:embed/>
            </p:oleObj>
          </a:graphicData>
        </a:graphic>
      </p:graphicFrame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2000232" y="3214686"/>
          <a:ext cx="1474141" cy="857256"/>
        </p:xfrm>
        <a:graphic>
          <a:graphicData uri="http://schemas.openxmlformats.org/presentationml/2006/ole">
            <p:oleObj spid="_x0000_s94221" name="Диаграмма" r:id="rId6" imgW="2181323" imgH="1124010" progId="Excel.Sheet.8">
              <p:embed/>
            </p:oleObj>
          </a:graphicData>
        </a:graphic>
      </p:graphicFrame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6215075" y="3214686"/>
          <a:ext cx="1428759" cy="857256"/>
        </p:xfrm>
        <a:graphic>
          <a:graphicData uri="http://schemas.openxmlformats.org/presentationml/2006/ole">
            <p:oleObj spid="_x0000_s94222" name="Диаграмма" r:id="rId7" imgW="2181323" imgH="1124010" progId="Excel.Sheet.8">
              <p:embed/>
            </p:oleObj>
          </a:graphicData>
        </a:graphic>
      </p:graphicFrame>
      <p:graphicFrame>
        <p:nvGraphicFramePr>
          <p:cNvPr id="94223" name="Object 15"/>
          <p:cNvGraphicFramePr>
            <a:graphicFrameLocks noChangeAspect="1"/>
          </p:cNvGraphicFramePr>
          <p:nvPr/>
        </p:nvGraphicFramePr>
        <p:xfrm>
          <a:off x="1962556" y="4214818"/>
          <a:ext cx="1518808" cy="857255"/>
        </p:xfrm>
        <a:graphic>
          <a:graphicData uri="http://schemas.openxmlformats.org/presentationml/2006/ole">
            <p:oleObj spid="_x0000_s94223" name="Диаграмма" r:id="rId8" imgW="2247776" imgH="1124010" progId="Excel.Sheet.8">
              <p:embed/>
            </p:oleObj>
          </a:graphicData>
        </a:graphic>
      </p:graphicFrame>
      <p:graphicFrame>
        <p:nvGraphicFramePr>
          <p:cNvPr id="94224" name="Object 16"/>
          <p:cNvGraphicFramePr>
            <a:graphicFrameLocks noChangeAspect="1"/>
          </p:cNvGraphicFramePr>
          <p:nvPr/>
        </p:nvGraphicFramePr>
        <p:xfrm>
          <a:off x="6215075" y="4286256"/>
          <a:ext cx="1428760" cy="785818"/>
        </p:xfrm>
        <a:graphic>
          <a:graphicData uri="http://schemas.openxmlformats.org/presentationml/2006/ole">
            <p:oleObj spid="_x0000_s94224" name="Диаграмма" r:id="rId9" imgW="2171599" imgH="1190700" progId="Excel.Sheet.8">
              <p:embed/>
            </p:oleObj>
          </a:graphicData>
        </a:graphic>
      </p:graphicFrame>
      <p:graphicFrame>
        <p:nvGraphicFramePr>
          <p:cNvPr id="94225" name="Object 17"/>
          <p:cNvGraphicFramePr>
            <a:graphicFrameLocks noChangeAspect="1"/>
          </p:cNvGraphicFramePr>
          <p:nvPr/>
        </p:nvGraphicFramePr>
        <p:xfrm>
          <a:off x="2000232" y="5286388"/>
          <a:ext cx="1507351" cy="928694"/>
        </p:xfrm>
        <a:graphic>
          <a:graphicData uri="http://schemas.openxmlformats.org/presentationml/2006/ole">
            <p:oleObj spid="_x0000_s94225" name="Диаграмма" r:id="rId10" imgW="2171599" imgH="1190700" progId="Excel.Sheet.8">
              <p:embed/>
            </p:oleObj>
          </a:graphicData>
        </a:graphic>
      </p:graphicFrame>
      <p:graphicFrame>
        <p:nvGraphicFramePr>
          <p:cNvPr id="94226" name="Object 18"/>
          <p:cNvGraphicFramePr>
            <a:graphicFrameLocks noChangeAspect="1"/>
          </p:cNvGraphicFramePr>
          <p:nvPr/>
        </p:nvGraphicFramePr>
        <p:xfrm>
          <a:off x="6215073" y="5286388"/>
          <a:ext cx="1488335" cy="928694"/>
        </p:xfrm>
        <a:graphic>
          <a:graphicData uri="http://schemas.openxmlformats.org/presentationml/2006/ole">
            <p:oleObj spid="_x0000_s94226" name="Диаграмма" r:id="rId11" imgW="2324224" imgH="1190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85861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algn="ctr"/>
            <a:r>
              <a:rPr lang="ru-RU" sz="2400" b="1" dirty="0" smtClean="0"/>
              <a:t> </a:t>
            </a:r>
            <a:endParaRPr lang="en-US" sz="2400" b="1" dirty="0" smtClean="0"/>
          </a:p>
          <a:p>
            <a:pPr algn="just"/>
            <a:r>
              <a:rPr lang="ru-RU" dirty="0" smtClean="0"/>
              <a:t> </a:t>
            </a:r>
            <a:r>
              <a:rPr lang="en-US" dirty="0" smtClean="0"/>
              <a:t>	</a:t>
            </a:r>
          </a:p>
          <a:p>
            <a:pPr algn="just"/>
            <a:r>
              <a:rPr lang="en-US" sz="2000" dirty="0" smtClean="0"/>
              <a:t>	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566" y="143826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85918" y="1428736"/>
            <a:ext cx="6000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ОБСЛЕДОВАНИЕ ДЕТЕЙ НА КОНЕЦ УЧЕБНОГО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785918" y="1928802"/>
          <a:ext cx="5643602" cy="3929090"/>
        </p:xfrm>
        <a:graphic>
          <a:graphicData uri="http://schemas.openxmlformats.org/presentationml/2006/ole">
            <p:oleObj spid="_x0000_s44034" name="Диаграмма" r:id="rId4" imgW="6915133" imgH="58387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28604"/>
            <a:ext cx="5857916" cy="798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Визитная карточка</a:t>
            </a:r>
            <a:endParaRPr lang="ru-RU" sz="5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214810" y="1428736"/>
            <a:ext cx="4429156" cy="469106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1985-1989 г.г. </a:t>
            </a:r>
            <a:r>
              <a:rPr lang="ru-RU" sz="1800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Асбестовское</a:t>
            </a:r>
            <a:r>
              <a:rPr lang="ru-RU" sz="180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медицинское училище. Присвоена квалификация – фельдшер.</a:t>
            </a:r>
            <a:endParaRPr lang="en-US" sz="1800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1992-1994 г.г. </a:t>
            </a:r>
            <a:r>
              <a:rPr lang="ru-RU" sz="1800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Ревдинское</a:t>
            </a:r>
            <a:r>
              <a:rPr lang="ru-RU" sz="180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педагогическое училище. Присвоена квалификация – воспитатель вспомогательной школы.</a:t>
            </a:r>
            <a:endParaRPr lang="en-US" sz="1800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 год . Уральский государственный медицинский институт. Курсы массажистов. </a:t>
            </a:r>
            <a:endParaRPr lang="en-US" sz="1800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1994-1997  г.г.– Уральский государственный педагогический университет. Присвоена квалификация – учитель и логопед вспомогательной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85861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algn="ctr"/>
            <a:r>
              <a:rPr lang="ru-RU" sz="2400" b="1" dirty="0" smtClean="0"/>
              <a:t> </a:t>
            </a:r>
            <a:endParaRPr lang="en-US" sz="2400" b="1" dirty="0" smtClean="0"/>
          </a:p>
          <a:p>
            <a:pPr algn="just"/>
            <a:r>
              <a:rPr lang="ru-RU" dirty="0" smtClean="0"/>
              <a:t> </a:t>
            </a:r>
            <a:r>
              <a:rPr lang="en-US" dirty="0" smtClean="0"/>
              <a:t>	</a:t>
            </a:r>
          </a:p>
          <a:p>
            <a:pPr algn="just"/>
            <a:r>
              <a:rPr lang="en-US" sz="2000" dirty="0" smtClean="0"/>
              <a:t>	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566" y="143826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1428728" y="1071546"/>
            <a:ext cx="6715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взаимодействия коррекционно-образовательного процесса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дошкольников с общим недоразвитием речи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6182" y="2143116"/>
            <a:ext cx="16509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x-none" b="1" smtClean="0"/>
              <a:t>Ребенок с ОНР</a:t>
            </a:r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714480" y="3214686"/>
            <a:ext cx="10273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x-none" b="1" smtClean="0"/>
              <a:t>Логопед</a:t>
            </a:r>
            <a:endParaRPr lang="ru-RU" b="1" dirty="0"/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3143240" y="3143248"/>
            <a:ext cx="278608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Педагогический коллектив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ДОУ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٭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29388" y="3214686"/>
            <a:ext cx="14224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x-none" b="1" smtClean="0"/>
              <a:t>Родители</a:t>
            </a:r>
            <a:endParaRPr lang="ru-RU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2428860" y="2285992"/>
            <a:ext cx="128588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2000232" y="2714620"/>
            <a:ext cx="8572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786050" y="3429000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000760" y="3429000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0800000">
            <a:off x="5500694" y="2285992"/>
            <a:ext cx="135732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6430182" y="2713826"/>
            <a:ext cx="8572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428860" y="4357694"/>
            <a:ext cx="435771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2108183" y="4035429"/>
            <a:ext cx="64294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 flipH="1" flipV="1">
            <a:off x="6464313" y="4036223"/>
            <a:ext cx="643736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5400000">
            <a:off x="4321967" y="2821777"/>
            <a:ext cx="500066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67" name="Rectangle 35"/>
          <p:cNvSpPr>
            <a:spLocks noChangeArrowheads="1"/>
          </p:cNvSpPr>
          <p:nvPr/>
        </p:nvSpPr>
        <p:spPr bwMode="auto">
          <a:xfrm>
            <a:off x="1285852" y="5286388"/>
            <a:ext cx="6429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Педагогический коллектив ДОУ представлен воспитателями, младшим воспитателем, музыкальным руководителем, методистом, заведующим, и другими специалистами.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85861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algn="ctr"/>
            <a:r>
              <a:rPr lang="ru-RU" sz="2400" b="1" dirty="0" smtClean="0"/>
              <a:t> </a:t>
            </a:r>
            <a:endParaRPr lang="en-US" sz="2400" b="1" dirty="0" smtClean="0"/>
          </a:p>
          <a:p>
            <a:pPr algn="just"/>
            <a:r>
              <a:rPr lang="ru-RU" dirty="0" smtClean="0"/>
              <a:t> </a:t>
            </a:r>
            <a:r>
              <a:rPr lang="en-US" dirty="0" smtClean="0"/>
              <a:t>	</a:t>
            </a:r>
          </a:p>
          <a:p>
            <a:pPr algn="just"/>
            <a:r>
              <a:rPr lang="en-US" sz="2000" dirty="0" smtClean="0"/>
              <a:t>	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566" y="143826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285852" y="1285860"/>
            <a:ext cx="6643734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Проблемы, выявившиеся в результате работы с детьми: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формирования связной речи у детей ОНР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уровня;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адекватности восприятия речевого дефекта ребёнка родителями;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Недостаточная эффективность технологии по формированию связной речи у детей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уровня.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Низкая мотивация к работе по исправлению дефектов звукопроизношения (или её отсутствие) у некоторых детей, что снижает эффективность коррекционной работы;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полноценного взаимодействия с врачами- специалистами (психоневрологом, отоларингологом и др.);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систематического закрепления педагогами скорректированного звукопроизношения у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Перерыв в коррекционной работе, вызванный непосещением некоторыми детьми коррекционных занятий по причине болезни, или  причинам другого характера;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у некоторых родителей возможности или потребности участвовать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образовательном процессе и возможности создания коррекционно-образовательного пространства за пределами детского сада (оказания помощи ребёнку в освоении речевой программы).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1500174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85861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marL="457200" lvl="0" indent="-457200"/>
            <a:endParaRPr lang="ru-RU" sz="2000" dirty="0" smtClean="0"/>
          </a:p>
          <a:p>
            <a:pPr algn="ctr"/>
            <a:r>
              <a:rPr lang="ru-RU" sz="2400" b="1" dirty="0" smtClean="0"/>
              <a:t> </a:t>
            </a:r>
            <a:endParaRPr lang="en-US" sz="2400" b="1" dirty="0" smtClean="0"/>
          </a:p>
          <a:p>
            <a:pPr algn="just"/>
            <a:r>
              <a:rPr lang="ru-RU" dirty="0" smtClean="0"/>
              <a:t> </a:t>
            </a:r>
            <a:r>
              <a:rPr lang="en-US" dirty="0" smtClean="0"/>
              <a:t>	</a:t>
            </a:r>
          </a:p>
          <a:p>
            <a:pPr algn="just"/>
            <a:r>
              <a:rPr lang="en-US" sz="2000" dirty="0" smtClean="0"/>
              <a:t>	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566" y="143826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285852" y="1285860"/>
            <a:ext cx="664373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Планирование деятельности на следующий период.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 работы с детьми: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связной речи детей с ОНР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уровня.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 моей работы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разработка технологии формирования связной речи у детей с ОНР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уровня.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Задачи моей работы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психологического базиса для полноценной коррекции детей;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Поиск новых приёмов и методов на различных этапах развития связной речи;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Разработка системы занятий;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Разработка педагогического мониторинга по развитию связной речи;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Совместная работа логопеда и воспитателя;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Ознакомление и изучение новых программ и методик по развитию речи;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Посещение методических объединений;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Продолжать привлекать к совместной деятельности родителей, по созданию психологической атмосферы в семье;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Посетить курсы повышения квалификации по темам: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«Логопедический массаж в коррекции звукопроизношения при дизартрии»;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  «Коррекция звукопроизношения у ребёнка с дизартрией».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в мире животных для детского сада - Все учебники…"/>
          <p:cNvPicPr>
            <a:picLocks noChangeAspect="1" noChangeArrowheads="1"/>
          </p:cNvPicPr>
          <p:nvPr/>
        </p:nvPicPr>
        <p:blipFill>
          <a:blip r:embed="rId2" cstate="print">
            <a:lum bright="12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1357298"/>
            <a:ext cx="6143668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Программно-методическое обеспечение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в мире животных для детского сада - Все учебники…"/>
          <p:cNvPicPr>
            <a:picLocks noChangeAspect="1" noChangeArrowheads="1"/>
          </p:cNvPicPr>
          <p:nvPr/>
        </p:nvPicPr>
        <p:blipFill>
          <a:blip r:embed="rId2" cstate="print">
            <a:lum bright="12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1071546"/>
            <a:ext cx="6143668" cy="34290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Количество детей, занимающихся на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логопункте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: </a:t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2014 г. – 22 ребёнка;</a:t>
            </a:r>
            <a:b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2015 г. – 33 ребёнка;</a:t>
            </a:r>
            <a:b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2016 г. – 25 детей.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в мире животных для детского сада - Все учебники…"/>
          <p:cNvPicPr>
            <a:picLocks noChangeAspect="1" noChangeArrowheads="1"/>
          </p:cNvPicPr>
          <p:nvPr/>
        </p:nvPicPr>
        <p:blipFill>
          <a:blip r:embed="rId2" cstate="print">
            <a:lum bright="12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857232"/>
            <a:ext cx="6143668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Диагностическая литература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pic>
        <p:nvPicPr>
          <p:cNvPr id="5" name="Рисунок 4" descr="http://4.bp.blogspot.com/-RxbxAfso24Y/T07gQS2EGrI/AAAAAAAAEBw/n1W4wSnio-Q/s200/%D0%B4%D0%B8%D0%B0%D0%B3%D0%BD%D0%BE%D1%81%D1%82%D0%B8%D0%BA%D0%B01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50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3.bp.blogspot.com/-klLqO7Fv-6Q/T07iX4r_roI/AAAAAAAAECg/uJnyp-SOPvg/s200/%D0%98%D0%BD%D1%88%D0%B0%D0%BA%D0%BE%D0%B2%D0%B0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000240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1.bp.blogspot.com/-JW4DA81gxpE/T07iqDNtUCI/AAAAAAAAECo/d2XMeBQr0qM/s200/%D0%B4%D0%B8%D0%B0%D0%B3%D0%BD%D0%BE%D1%81%D1%82%D0%B8%D0%BA%D0%B011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1571612"/>
            <a:ext cx="12144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4.bp.blogspot.com/-BDIOuRqhQKQ/T07j52v_2RI/AAAAAAAAEDA/wIdGejPwZfM/s200/%D0%94%D0%B8%D0%B0%D0%B3%D0%BD%D0%BE%D1%81%D1%82%D0%B8%D0%BA%D0%B01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3357562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3.bp.blogspot.com/-oHq3HdIDnuA/T0D2Ym4gYXI/AAAAAAAADkc/JGRk76loE1Q/s200/%D0%A1%D0%BC%D0%B8%D1%80%D0%BD%D0%BE%D0%B2%D0%B09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3372" y="2500306"/>
            <a:ext cx="10715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3.bp.blogspot.com/-Y6aAFo1aZk8/T0D4BiNmkqI/AAAAAAAADkk/tC_AqmVgvrw/s200/%D1%81%D0%BC%D0%B8%D1%80%D0%BD%D0%BE%D0%B2%D0%B011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607322">
            <a:off x="5429256" y="3143248"/>
            <a:ext cx="11430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2.bp.blogspot.com/-3LJ_B1syKH8/T0D4trsJDvI/AAAAAAAADks/Px4JygRHjsE/s200/%D1%81%D0%BC%D0%B8%D1%80%D0%BD%D0%BE%D0%B2%D0%B012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86446" y="1428736"/>
            <a:ext cx="10001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2.bp.blogspot.com/-CUhy7A51g3M/T0D6QwADFRI/AAAAAAAADk0/kBlzo72CY5g/s200/%D1%81%D0%BC%D0%B8%D1%80%D0%BD%D0%BE%D0%B2%D0%B013.jp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4282" y="2928934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в мире животных для детского сада - Все учебники…"/>
          <p:cNvPicPr>
            <a:picLocks noChangeAspect="1" noChangeArrowheads="1"/>
          </p:cNvPicPr>
          <p:nvPr/>
        </p:nvPicPr>
        <p:blipFill>
          <a:blip r:embed="rId2" cstate="print">
            <a:lum bright="12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857232"/>
            <a:ext cx="6143668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Программная литература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pic>
        <p:nvPicPr>
          <p:cNvPr id="14" name="Рисунок 13" descr="http://2.bp.blogspot.com/-r37I_at62Fc/TuMn88-ueCI/AAAAAAAADJA/VI3RqiLq1s8/s200/big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785926"/>
            <a:ext cx="13573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1.bp.blogspot.com/-hANEo8L6MLQ/UZCojUkfo0I/AAAAAAAAHpw/peCUvYUnlAI/s200/images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857364"/>
            <a:ext cx="135732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Татьяна Ткаченко - Программа &quot;Развитие связной речи у дошкольников 4-7 лет&quot; обложка книг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2214554"/>
            <a:ext cx="1500198" cy="231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в мире животных для детского сада - Все учебники…"/>
          <p:cNvPicPr>
            <a:picLocks noChangeAspect="1" noChangeArrowheads="1"/>
          </p:cNvPicPr>
          <p:nvPr/>
        </p:nvPicPr>
        <p:blipFill>
          <a:blip r:embed="rId2" cstate="print">
            <a:lum bright="12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857232"/>
            <a:ext cx="6143668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Методическая  литература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pic>
        <p:nvPicPr>
          <p:cNvPr id="7" name="Рисунок 6" descr="http://1.bp.blogspot.com/-YxYVBfiBjr8/T07qbY3WQ8I/AAAAAAAAED4/EI1Ctx0gKM0/s200/%D1%80%D0%B5%D1%87%D0%B5%D1%86%D0%B2%D0%B5%D1%82%D0%B8%D0%B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500174"/>
            <a:ext cx="8572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4.bp.blogspot.com/-c2k7wBW4Msk/T07sQJMFKTI/AAAAAAAAEEY/mfDfx3k0K1E/s200/%D0%B4%D0%B8%D0%B0%D0%B3%D0%BD%D0%BE%D1%81%D1%82%D0%B8%D0%BA%D0%B016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00438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1.bp.blogspot.com/-Cw_OQZeMIJE/T07tNjwaVdI/AAAAAAAAEEw/OgujyBJFV68/s200/%D1%80%D0%B5%D1%87.+%D0%BF%D1%8F%D1%82%D0%B8%D0%BC%D0%B8%D0%BD%D1%83%D1%82%D0%BA%D0%B8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857364"/>
            <a:ext cx="10001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4.bp.blogspot.com/-cD_e8CWj6vc/T07uxiNKclI/AAAAAAAAEFQ/YVtoJYVBXdI/s200/%D0%90%D1%80%D1%82.+%D0%B0%D0%B7%D0%B1%D1%83%D0%BA%D0%B0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1928802"/>
            <a:ext cx="12144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1.bp.blogspot.com/-9RIq0yyg770/T07v9OeSmKI/AAAAAAAAEFw/LHKUqiphxH0/s200/images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1928802"/>
            <a:ext cx="10715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4.bp.blogspot.com/-nDgH_ZJxxSk/T07wuNR9ddI/AAAAAAAAEGA/PsBfQ5RhhBc/s200/%25D1%2580%25D0%25B5%25D1%2587.+%25D0%25BF%25D1%258F%25D1%2582%25D0%25B8%25D0%25BC%25D0%25B8%25D0%25BD%25D1%2583%25D1%2582%25D0%25BA%25D0%25B8+001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657496">
            <a:off x="3511932" y="3302438"/>
            <a:ext cx="821186" cy="125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3.bp.blogspot.com/-lRZhMNV_Ahk/T0JgNMnm3MI/AAAAAAAADuw/EhfvW94LTTI/s200/1274197363_2010-05-18_194156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699202">
            <a:off x="5746301" y="3849143"/>
            <a:ext cx="10715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3.bp.blogspot.com/-kUq_AneWZKE/T03Vv6EvL3I/AAAAAAAAEBA/VWkkH5M5qhc/s200/%25D0%25BF%25D1%2580%25D0%25BE%25D0%25B3%25D1%2580%25D0%25B0%25D0%25BC%25D0%25BC%25D0%25B0.jp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930917">
            <a:off x="361895" y="1237142"/>
            <a:ext cx="1133532" cy="163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в мире животных для детского сада - Все учебники…"/>
          <p:cNvPicPr>
            <a:picLocks noChangeAspect="1" noChangeArrowheads="1"/>
          </p:cNvPicPr>
          <p:nvPr/>
        </p:nvPicPr>
        <p:blipFill>
          <a:blip r:embed="rId2" cstate="print">
            <a:lum bright="12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6050" y="1000108"/>
            <a:ext cx="3786214" cy="9286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Коррекционная   литература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pic>
        <p:nvPicPr>
          <p:cNvPr id="14" name="Picture 2" descr="Дунаева, Зяблова - Учимся правильно произносить звуки. Веселая школа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357298"/>
            <a:ext cx="1143008" cy="1766468"/>
          </a:xfrm>
          <a:prstGeom prst="rect">
            <a:avLst/>
          </a:prstGeom>
          <a:noFill/>
        </p:spPr>
      </p:pic>
      <p:pic>
        <p:nvPicPr>
          <p:cNvPr id="25602" name="Picture 2" descr="Коноваленко, Коноваленко, Кременецкая - Индивидуально-подгрупповая работа по коррекции звукопроизношения обложка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1214446" cy="1876871"/>
          </a:xfrm>
          <a:prstGeom prst="rect">
            <a:avLst/>
          </a:prstGeom>
          <a:noFill/>
        </p:spPr>
      </p:pic>
      <p:pic>
        <p:nvPicPr>
          <p:cNvPr id="25604" name="Picture 4" descr="Коноваленко, Коноваленко - Хлоп-топ. Нетрадиционные приемы коррекционной логопедической работы с детьми 6-12 лет обложка кни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9230" y="1142984"/>
            <a:ext cx="1063165" cy="1643074"/>
          </a:xfrm>
          <a:prstGeom prst="rect">
            <a:avLst/>
          </a:prstGeom>
          <a:noFill/>
        </p:spPr>
      </p:pic>
      <p:pic>
        <p:nvPicPr>
          <p:cNvPr id="25606" name="Picture 6" descr="Богомолова А.И. - Логопедическое пособие для занятий с детьми [1994, PDF, RUS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1285860"/>
            <a:ext cx="1064565" cy="1357321"/>
          </a:xfrm>
          <a:prstGeom prst="rect">
            <a:avLst/>
          </a:prstGeom>
          <a:noFill/>
        </p:spPr>
      </p:pic>
      <p:pic>
        <p:nvPicPr>
          <p:cNvPr id="25608" name="Picture 8" descr="Елена Степанова - Стихи для автоматизации звуков у детей 4-6 лет обложка книг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928934"/>
            <a:ext cx="1143008" cy="1766468"/>
          </a:xfrm>
          <a:prstGeom prst="rect">
            <a:avLst/>
          </a:prstGeom>
          <a:noFill/>
        </p:spPr>
      </p:pic>
      <p:pic>
        <p:nvPicPr>
          <p:cNvPr id="25610" name="Picture 10" descr="http://static2.ozone.ru/multimedia/books_covers/c300/10001507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2428868"/>
            <a:ext cx="1503957" cy="2000264"/>
          </a:xfrm>
          <a:prstGeom prst="rect">
            <a:avLst/>
          </a:prstGeom>
          <a:noFill/>
        </p:spPr>
      </p:pic>
      <p:pic>
        <p:nvPicPr>
          <p:cNvPr id="25612" name="Picture 12" descr="Ткаченко Т.А. Развитие фонематического восприятия. Альбом дошкольника"/>
          <p:cNvPicPr>
            <a:picLocks noChangeAspect="1" noChangeArrowheads="1"/>
          </p:cNvPicPr>
          <p:nvPr/>
        </p:nvPicPr>
        <p:blipFill>
          <a:blip r:embed="rId9" cstate="print"/>
          <a:srcRect l="15956" t="7500" r="9576" b="26874"/>
          <a:stretch>
            <a:fillRect/>
          </a:stretch>
        </p:blipFill>
        <p:spPr bwMode="auto">
          <a:xfrm>
            <a:off x="5429256" y="2786058"/>
            <a:ext cx="1485911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в мире животных для детского сада - Все учебники…"/>
          <p:cNvPicPr>
            <a:picLocks noChangeAspect="1" noChangeArrowheads="1"/>
          </p:cNvPicPr>
          <p:nvPr/>
        </p:nvPicPr>
        <p:blipFill>
          <a:blip r:embed="rId2" cstate="print">
            <a:lum bright="12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6050" y="1000108"/>
            <a:ext cx="3786214" cy="13573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Дидактическая литература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pic>
        <p:nvPicPr>
          <p:cNvPr id="11" name="Рисунок 10" descr="http://1.bp.blogspot.com/-rUpMNaBfm9Y/UZCyeNDhdoI/AAAAAAAAHqQ/eFI3vaxDxIA/s1600/%D0%BF%D0%BE%D1%81%D0%BB%D1%83%D1%88%D0%BD%D1%8B%D0%B9+%D0%B2%D0%B5%D1%82%D0%B5%D1%80%D0%BE%D0%B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85992"/>
            <a:ext cx="1428760" cy="10001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3.bp.blogspot.com/-tqKi4jytJug/T076EC4e3GI/AAAAAAAAEIQ/N4dXjqtD7Nk/s200/%D0%B8%D0%B3%D1%80%D0%B012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357430"/>
            <a:ext cx="1714512" cy="11430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1.bp.blogspot.com/-A0rerXs1us8/T075WzWvRDI/AAAAAAAAEIA/sDUxvpp3ehw/s200/%D0%B8%D0%B3%D1%80%D0%B03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1214422"/>
            <a:ext cx="1428760" cy="9286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1.bp.blogspot.com/-ecWLIn7moE0/T072xWsvgII/AAAAAAAAEHA/Vmg6pB9tsPw/s200/%D0%B7%D0%B2%D1%83%D0%BA%D0%B81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500438"/>
            <a:ext cx="928662" cy="15716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1.bp.blogspot.com/-wtWLEH1PuvA/T073dxP9YoI/AAAAAAAAEHQ/mmmymDEVmp0/s200/%D0%BB%D0%B5%D0%BA%D1%81%D0%B8%D1%87%D0%B5%D1%81%D0%BA%D0%B8%D0%B5+%D0%BA%D0%B0%D1%80%D1%82.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1428736"/>
            <a:ext cx="857256" cy="15716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2.bp.blogspot.com/-PdZuE7m0hKc/T074M6yZ_SI/AAAAAAAAEHg/VrbKn7zjcME/s200/%D0%B7%D0%B2%D1%83%D0%BA%D0%B82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72132" y="2928934"/>
            <a:ext cx="1285884" cy="15716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2.bp.blogspot.com/-6Q0lHI1Hfo8/T075KCcYPPI/AAAAAAAAEH4/Mjk767gJNXE/s200/%D0%B0%D0%BB%D1%8C%D0%B1%D0%BE%D0%BC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9388" y="1214422"/>
            <a:ext cx="1714512" cy="10715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3.bp.blogspot.com/-WOUQOswLnBo/T07-PYgJSJI/AAAAAAAAEJo/iVoej8VjY7c/s200/%D1%82%D0%B5%D1%82%D1%80%D0%B0%D0%B4%D0%B8.jp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378596">
            <a:off x="7000892" y="2571744"/>
            <a:ext cx="9286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4.bp.blogspot.com/-ZzBII88hJcQ/T07-fwpT8oI/AAAAAAAAEJw/Hu_6ZB5UZqo/s200/%D0%9C%D0%BE%D1%82%D0%BE%D1%80%D0%B8%D0%BA%D0%B01.jpg">
            <a:hlinkClick r:id="rId19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71670" y="3429000"/>
            <a:ext cx="1214446" cy="12858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3.bp.blogspot.com/-Xgw8-4vrbRE/T0eRkTW-OII/AAAAAAAAD4w/jcEaMB0p45A/s200/%D1%88%D0%BD%D1%83%D1%80%D0%BE%D0%B2%D0%BA%D0%B0.jpg">
            <a:hlinkClick r:id="rId21"/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86182" y="3643314"/>
            <a:ext cx="1571636" cy="10715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28604"/>
            <a:ext cx="5857916" cy="798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Визитная карточка</a:t>
            </a:r>
            <a:endParaRPr lang="ru-RU" sz="5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571868" y="2285992"/>
            <a:ext cx="5072098" cy="164307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трудовой стаж работы  - 2</a:t>
            </a:r>
            <a:r>
              <a:rPr lang="en-US" sz="2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</a:t>
            </a:r>
          </a:p>
          <a:p>
            <a:endParaRPr lang="ru-RU" sz="22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стаж – </a:t>
            </a:r>
            <a:r>
              <a:rPr lang="en-US" sz="2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лет</a:t>
            </a:r>
          </a:p>
          <a:p>
            <a:endParaRPr lang="ru-RU" sz="22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357166"/>
            <a:ext cx="4857784" cy="1655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Материально-техническая база</a:t>
            </a:r>
            <a:endParaRPr lang="ru-RU" sz="5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C:\Users\пользователь\Desktop\работа фото\DSC024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214554"/>
            <a:ext cx="5000660" cy="385765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Рисунок 10" descr="C:\Users\пользователь\Desktop\работа фото\DSC02470.JPG"/>
          <p:cNvPicPr/>
          <p:nvPr/>
        </p:nvPicPr>
        <p:blipFill>
          <a:blip r:embed="rId4" cstate="print"/>
          <a:srcRect l="5980" t="9164" r="75249" b="62938"/>
          <a:stretch>
            <a:fillRect/>
          </a:stretch>
        </p:blipFill>
        <p:spPr bwMode="auto">
          <a:xfrm>
            <a:off x="3714744" y="2214554"/>
            <a:ext cx="1785950" cy="3857652"/>
          </a:xfrm>
          <a:prstGeom prst="bevel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pic>
        <p:nvPicPr>
          <p:cNvPr id="9" name="Рисунок 8" descr="C:\Users\пользователь\Desktop\работа фото\DSC024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52"/>
            <a:ext cx="3171816" cy="27860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5008" y="3643314"/>
          <a:ext cx="2928958" cy="2633973"/>
        </p:xfrm>
        <a:graphic>
          <a:graphicData uri="http://schemas.openxmlformats.org/drawingml/2006/table">
            <a:tbl>
              <a:tblPr/>
              <a:tblGrid>
                <a:gridCol w="2928958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Стол для логопеда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Стол журнальный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Тумбочка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Стул взрослый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Стул детский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Лампа дневного освещения над зеркалом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Чистое полотенце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Настенное зеркало  30 </a:t>
                      </a:r>
                      <a:r>
                        <a:rPr lang="ru-RU" sz="1200" b="1" dirty="0" err="1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110 см.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Картотека на имеющиеся пособия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Коробки, папки для хранения пособий</a:t>
                      </a:r>
                      <a:endParaRPr lang="ru-RU" sz="105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86050" y="857233"/>
          <a:ext cx="3071833" cy="2512249"/>
        </p:xfrm>
        <a:graphic>
          <a:graphicData uri="http://schemas.openxmlformats.org/drawingml/2006/table">
            <a:tbl>
              <a:tblPr/>
              <a:tblGrid>
                <a:gridCol w="3071833"/>
              </a:tblGrid>
              <a:tr h="23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Медицинские шпатели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Спирт медицинский  96%</a:t>
                      </a:r>
                      <a:endParaRPr lang="ru-RU" sz="1200" b="1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Ватные диски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Детские платочки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Пособия для индивидуальной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Материалы для обследования устной речи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Текстовый материал для автоматизации и дифференциации звуков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5643570" y="3143248"/>
            <a:ext cx="3071834" cy="369881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 логопедического кабинета</a:t>
            </a:r>
            <a:endParaRPr lang="ru-RU" sz="1400" b="1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2714612" y="285728"/>
            <a:ext cx="3357586" cy="47149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 зоны индивидуальной работы с детьми</a:t>
            </a:r>
            <a:endParaRPr lang="ru-RU" sz="1400" b="1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пользователь\Desktop\работа фото\DSC02350.JPG"/>
          <p:cNvPicPr/>
          <p:nvPr/>
        </p:nvPicPr>
        <p:blipFill>
          <a:blip r:embed="rId3" cstate="print"/>
          <a:srcRect l="14099"/>
          <a:stretch>
            <a:fillRect/>
          </a:stretch>
        </p:blipFill>
        <p:spPr bwMode="auto">
          <a:xfrm>
            <a:off x="5857884" y="3929066"/>
            <a:ext cx="2928958" cy="25193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accent3">
                <a:lumMod val="50000"/>
              </a:schemeClr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285720" y="142852"/>
            <a:ext cx="8429684" cy="7858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635"/>
                </a:solidFill>
                <a:latin typeface="Monotype Corsiva" pitchFamily="66" charset="0"/>
                <a:cs typeface="Times New Roman" pitchFamily="18" charset="0"/>
              </a:rPr>
              <a:t>Вариативность  логопедической деятельности</a:t>
            </a:r>
            <a:endParaRPr lang="ru-RU" sz="3600" b="1" dirty="0">
              <a:solidFill>
                <a:srgbClr val="00763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785795"/>
            <a:ext cx="49292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1. Проведение артикуляционной и дыхательной гимнастики;</a:t>
            </a:r>
          </a:p>
          <a:p>
            <a:pPr lvl="0"/>
            <a:r>
              <a:rPr lang="ru-RU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2. Логопедический массаж;</a:t>
            </a:r>
          </a:p>
          <a:p>
            <a:pPr lvl="0"/>
            <a:r>
              <a:rPr lang="ru-RU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3. Постановка, автоматизация и дифференциация звуков;</a:t>
            </a:r>
          </a:p>
          <a:p>
            <a:pPr lvl="0"/>
            <a:r>
              <a:rPr lang="ru-RU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4. Обогащение словарного запаса;</a:t>
            </a:r>
          </a:p>
          <a:p>
            <a:pPr lvl="0"/>
            <a:r>
              <a:rPr lang="ru-RU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5. Работа над грамматическим строем речи;</a:t>
            </a:r>
          </a:p>
          <a:p>
            <a:pPr lvl="0"/>
            <a:r>
              <a:rPr lang="ru-RU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6. Развитие связной речи;</a:t>
            </a:r>
          </a:p>
          <a:p>
            <a:pPr lvl="0"/>
            <a:r>
              <a:rPr lang="ru-RU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7. Применение здоровье сберегающих технологий;</a:t>
            </a:r>
          </a:p>
          <a:p>
            <a:pPr lvl="0"/>
            <a:r>
              <a:rPr lang="ru-RU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8. Развитие психических процессов;</a:t>
            </a:r>
          </a:p>
          <a:p>
            <a:pPr lvl="0"/>
            <a:r>
              <a:rPr lang="ru-RU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9. Развитие фонематических восприятий;</a:t>
            </a:r>
          </a:p>
          <a:p>
            <a:pPr lvl="0"/>
            <a:r>
              <a:rPr lang="ru-RU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10. Развитие мелкой моторики</a:t>
            </a:r>
            <a:r>
              <a:rPr lang="ru-RU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>
            <a:lum bright="10000" contrast="3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285720" y="214290"/>
            <a:ext cx="8429684" cy="128588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err="1" smtClean="0">
                <a:solidFill>
                  <a:srgbClr val="007635"/>
                </a:solidFill>
                <a:latin typeface="Monotype Corsiva" pitchFamily="66" charset="0"/>
                <a:cs typeface="Times New Roman" pitchFamily="18" charset="0"/>
              </a:rPr>
              <a:t>Здоровьесберегающие</a:t>
            </a:r>
            <a:r>
              <a:rPr lang="ru-RU" b="1" dirty="0" smtClean="0">
                <a:solidFill>
                  <a:srgbClr val="007635"/>
                </a:solidFill>
                <a:latin typeface="Monotype Corsiva" pitchFamily="66" charset="0"/>
                <a:cs typeface="Times New Roman" pitchFamily="18" charset="0"/>
              </a:rPr>
              <a:t> технологии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635"/>
                </a:solidFill>
                <a:latin typeface="Monotype Corsiva" pitchFamily="66" charset="0"/>
                <a:cs typeface="Times New Roman" pitchFamily="18" charset="0"/>
              </a:rPr>
              <a:t>в логопедической деятельности</a:t>
            </a:r>
            <a:endParaRPr lang="ru-RU" b="1" dirty="0">
              <a:solidFill>
                <a:srgbClr val="00763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211600"/>
          <a:ext cx="8786874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0192"/>
                <a:gridCol w="2190349"/>
                <a:gridCol w="2114564"/>
                <a:gridCol w="257176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Образовательные</a:t>
                      </a:r>
                      <a:r>
                        <a:rPr lang="ru-RU" sz="11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технологии и методики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Цель использования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Описание внедрения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Результаты использования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Дыхательная гимнастика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Стимулирует работу мозга, регулирует</a:t>
                      </a:r>
                      <a:r>
                        <a:rPr lang="ru-RU" sz="1100" baseline="0" dirty="0" smtClean="0"/>
                        <a:t> нервно-психические процессы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Упражнение для дыхания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Сильный и продолжительный выдох,</a:t>
                      </a:r>
                      <a:r>
                        <a:rPr lang="ru-RU" sz="1100" baseline="0" dirty="0" smtClean="0"/>
                        <a:t> дифференциация ротового и носового выдоха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Релаксация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Снимает напряжение и чувство</a:t>
                      </a:r>
                      <a:r>
                        <a:rPr lang="ru-RU" sz="1100" baseline="0" dirty="0" smtClean="0"/>
                        <a:t> беспокойства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Является одним из этапов работы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Управление своим</a:t>
                      </a:r>
                      <a:r>
                        <a:rPr lang="ru-RU" sz="1100" baseline="0" dirty="0" smtClean="0"/>
                        <a:t> телом, контроль чувств, эмоции и ощущений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Мимическая гимнастика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Способствует коммуникации</a:t>
                      </a:r>
                      <a:r>
                        <a:rPr lang="ru-RU" sz="1100" baseline="0" dirty="0" smtClean="0"/>
                        <a:t>, эмоциональному развитию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Выполняется перед зеркалом по</a:t>
                      </a:r>
                      <a:r>
                        <a:rPr lang="ru-RU" sz="1100" baseline="0" dirty="0" smtClean="0"/>
                        <a:t> подражанию или по словесной инструкции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Более четкая мимическая картина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Динамические паузы в сочетании</a:t>
                      </a:r>
                      <a:r>
                        <a:rPr lang="ru-RU" sz="1100" baseline="0" dirty="0" smtClean="0"/>
                        <a:t> с речевым материалом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общей моторики, координации движений и речи, снятие мышечного напряжения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Физминутки</a:t>
                      </a:r>
                      <a:r>
                        <a:rPr lang="ru-RU" sz="1100" dirty="0" smtClean="0"/>
                        <a:t> по лексическим темам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Повышенная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работоспособность, профилактика нарушения осанки и плоскостопия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Гимнастика для пальчиков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мелкой моторики и навыков</a:t>
                      </a:r>
                      <a:r>
                        <a:rPr lang="ru-RU" sz="1100" baseline="0" dirty="0" smtClean="0"/>
                        <a:t> самообслуживания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Крупотерапия</a:t>
                      </a:r>
                      <a:r>
                        <a:rPr lang="ru-RU" sz="1100" dirty="0" smtClean="0"/>
                        <a:t>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пескотерапия</a:t>
                      </a:r>
                      <a:r>
                        <a:rPr lang="ru-RU" sz="1100" baseline="0" dirty="0" smtClean="0"/>
                        <a:t>, </a:t>
                      </a:r>
                      <a:r>
                        <a:rPr lang="ru-RU" sz="1100" baseline="0" dirty="0" err="1" smtClean="0"/>
                        <a:t>су-джоки</a:t>
                      </a:r>
                      <a:r>
                        <a:rPr lang="ru-RU" sz="1100" baseline="0" dirty="0" smtClean="0"/>
                        <a:t>, игры с прищепками и счетными палочками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Прямопропорциональная</a:t>
                      </a:r>
                      <a:r>
                        <a:rPr lang="ru-RU" sz="1100" baseline="0" dirty="0" smtClean="0"/>
                        <a:t> зависимость развития мелкой моторики и речи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Психогимнастика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Обучение выразительным движениям , снижение эмоционального напряжения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Игры, этюды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эмоциональной сферы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Сказкотерапия</a:t>
                      </a:r>
                      <a:r>
                        <a:rPr lang="ru-RU" sz="1100" dirty="0" smtClean="0"/>
                        <a:t> при  выполнении артикуляционной гимнастики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Нормализация речевой моторики, эмоциональное</a:t>
                      </a:r>
                      <a:r>
                        <a:rPr lang="ru-RU" sz="1100" baseline="0" dirty="0" smtClean="0"/>
                        <a:t> развитие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Сказки по лексическим темам.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Улучшение произносительных навыков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Самомассаж</a:t>
                      </a:r>
                      <a:r>
                        <a:rPr lang="ru-RU" sz="1100" baseline="0" dirty="0" smtClean="0"/>
                        <a:t> лицевой и пальцевой мускулатуры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Стимулирование и активизация мышечного тонуса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Комплексы упражнений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Укрепление мимической мускулатуры, формирования</a:t>
                      </a:r>
                      <a:r>
                        <a:rPr lang="ru-RU" sz="1100" baseline="0" dirty="0" smtClean="0"/>
                        <a:t> тактильных ощущений, развитие речи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>
            <a:lum bright="36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428728" y="0"/>
            <a:ext cx="5786478" cy="5714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635"/>
                </a:solidFill>
                <a:latin typeface="Monotype Corsiva" pitchFamily="66" charset="0"/>
                <a:cs typeface="Times New Roman" pitchFamily="18" charset="0"/>
              </a:rPr>
              <a:t>Педагогический опыт</a:t>
            </a:r>
            <a:endParaRPr lang="ru-RU" sz="3600" b="1" dirty="0">
              <a:solidFill>
                <a:srgbClr val="00763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489774"/>
          <a:ext cx="9144001" cy="6356029"/>
        </p:xfrm>
        <a:graphic>
          <a:graphicData uri="http://schemas.openxmlformats.org/drawingml/2006/table">
            <a:tbl>
              <a:tblPr/>
              <a:tblGrid>
                <a:gridCol w="916216"/>
                <a:gridCol w="2978895"/>
                <a:gridCol w="5248890"/>
              </a:tblGrid>
              <a:tr h="156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мероприятия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опыта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  <a:endParaRPr lang="ru-RU" sz="1100" b="0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час в ДОУ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Выступление на тему: «Мелкая моторика пальцев рук. Значение в развитии ребёнка».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2013-2016</a:t>
                      </a:r>
                      <a:endParaRPr lang="ru-RU" sz="1100" b="0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Провела консультации с педагогами 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«Комплекс артикуляционных упражнений для детей младшего дошкольного возраста».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«Система коррекционной работы с детьми – логопатами».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фонематического слуха у детей 4-5 лет».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2013-2016</a:t>
                      </a:r>
                      <a:endParaRPr lang="ru-RU" sz="1100" b="0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консультации с родителями старшей и подготовительной группы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Темы бесед: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«Ознакомление родителей с результатами логопедического обследования детей».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«Ознакомление с задачами и содержанием коррекционной работы».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 Ознакомление родителей с динамикой речевого развития детей».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«Проведение логопедических занятий по закреплению правильного звукопроизношения в домашних условиях»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2013 -2016</a:t>
                      </a:r>
                      <a:endParaRPr lang="ru-RU" sz="1100" b="0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Оформлена папка- передвижка «Логопед для всей семьи» для родителей младшей группы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папки: «Развитие речи детей дошкольного возраста: от года до школы».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2013 -2016</a:t>
                      </a:r>
                      <a:endParaRPr lang="ru-RU" sz="1100" b="0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консультация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 для родителей средней группы «Возрастные особенности развития речи».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2013-2016</a:t>
                      </a:r>
                      <a:endParaRPr lang="ru-RU" sz="1100" b="0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Веб-страница</a:t>
                      </a: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сайте МБДОУ детский сад  № 4 «Светлячок»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«Как влияет неправильная речь окружающих на звукопроизношение ребёнка».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«Как помочь ребёнку в автоматизации звуков</a:t>
                      </a:r>
                      <a:r>
                        <a:rPr lang="ru-RU" sz="1100" b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r>
                        <a:rPr lang="ru-RU" sz="1100" b="0" baseline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т.д.</a:t>
                      </a:r>
                      <a:endParaRPr lang="ru-RU" sz="1100" b="0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2013-2016</a:t>
                      </a:r>
                      <a:endParaRPr lang="ru-RU" sz="1100" b="0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Оформлена информационная папка для родителей старшей и подготовительной к школе группы: «Логопед советует. Будем говорить правильно».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«Для чего нужны занятия с логопедом».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мышц речевого аппарата».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общих движений (</a:t>
                      </a:r>
                      <a:r>
                        <a:rPr lang="ru-RU" sz="1100" b="0" dirty="0" err="1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кинезитерапия</a:t>
                      </a: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«Зачем нужна артикуляционная гимнастика, и как её делать?».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мелкой моторики».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 сравнении своего ребёнка с другими».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 </a:t>
                      </a:r>
                      <a:r>
                        <a:rPr lang="ru-RU" sz="1100" b="0" dirty="0" err="1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леворуких</a:t>
                      </a: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«Как помочь ребёнку развить связную речь».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«Портфель в дорогу. Что делать тем, кто уходит в школу».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  <a:endParaRPr lang="ru-RU" sz="1100" b="0" dirty="0">
                        <a:solidFill>
                          <a:srgbClr val="00763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Открытое коррекционное индивидуальное занятие с ребёнком для педагогов МБДОУ детский сад № 4 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занятия: «Автоматизация [Р-Р</a:t>
                      </a: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</a:t>
                      </a:r>
                      <a:r>
                        <a:rPr lang="ru-RU" sz="1100" b="0" dirty="0">
                          <a:solidFill>
                            <a:srgbClr val="00763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  на этапе введения в связную речь».</a:t>
                      </a: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285720" y="142852"/>
            <a:ext cx="8429684" cy="7858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635"/>
                </a:solidFill>
                <a:latin typeface="Monotype Corsiva" pitchFamily="66" charset="0"/>
                <a:cs typeface="Times New Roman" pitchFamily="18" charset="0"/>
              </a:rPr>
              <a:t>Консультативная  работа с родителями </a:t>
            </a:r>
            <a:endParaRPr lang="ru-RU" sz="3600" b="1" dirty="0">
              <a:solidFill>
                <a:srgbClr val="00763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643050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В 2015 году проконсультировано 32 родителя</a:t>
            </a:r>
          </a:p>
          <a:p>
            <a:pPr lvl="0" algn="r"/>
            <a:endParaRPr lang="ru-RU" sz="2000" b="1" dirty="0" smtClean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000" b="1" dirty="0" smtClean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0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В 2016 году проконсультировано 48 родителей</a:t>
            </a:r>
            <a:endParaRPr lang="ru-RU" sz="24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2" name="Picture 4" descr="http://babyzayka.ucoz.ru/9a9b3fc27f71a91d5c9d5f73491d77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429000"/>
            <a:ext cx="3108705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Овал 9"/>
          <p:cNvSpPr/>
          <p:nvPr/>
        </p:nvSpPr>
        <p:spPr>
          <a:xfrm>
            <a:off x="6786578" y="44291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285720" y="142852"/>
            <a:ext cx="8429684" cy="7858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635"/>
                </a:solidFill>
                <a:latin typeface="Monotype Corsiva" pitchFamily="66" charset="0"/>
                <a:cs typeface="Times New Roman" pitchFamily="18" charset="0"/>
              </a:rPr>
              <a:t>Открытое коррекционное индивидуальное  занятие с ребенком</a:t>
            </a:r>
            <a:endParaRPr lang="ru-RU" sz="3600" b="1" dirty="0">
              <a:solidFill>
                <a:srgbClr val="00763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71612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643050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928670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214686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214686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2500306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4857760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4857760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4286256"/>
            <a:ext cx="1524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142976" y="142852"/>
            <a:ext cx="7572428" cy="7858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7635"/>
                </a:solidFill>
                <a:latin typeface="Monotype Corsiva" pitchFamily="66" charset="0"/>
                <a:cs typeface="Times New Roman" pitchFamily="18" charset="0"/>
              </a:rPr>
              <a:t>Профессиональное саморазвитие</a:t>
            </a:r>
            <a:endParaRPr lang="ru-RU" sz="4400" b="1" dirty="0">
              <a:solidFill>
                <a:srgbClr val="00763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C:\Users\пользователь\Desktop\002.bmp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 rot="16200000">
            <a:off x="4000498" y="571478"/>
            <a:ext cx="1643072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003.bmp"/>
          <p:cNvPicPr/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 rot="5400000">
            <a:off x="6586402" y="414466"/>
            <a:ext cx="1714512" cy="26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004.jpg"/>
          <p:cNvPicPr/>
          <p:nvPr/>
        </p:nvPicPr>
        <p:blipFill>
          <a:blip r:embed="rId5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3071802" y="2643182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005.jpg"/>
          <p:cNvPicPr/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>
            <a:off x="4714876" y="2714620"/>
            <a:ext cx="36385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ользователь\Desktop\007.jpg"/>
          <p:cNvPicPr/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5929322" y="4357694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007.jpg"/>
          <p:cNvPicPr/>
          <p:nvPr/>
        </p:nvPicPr>
        <p:blipFill>
          <a:blip r:embed="rId8" cstate="print">
            <a:lum bright="-20000"/>
          </a:blip>
          <a:srcRect/>
          <a:stretch>
            <a:fillRect/>
          </a:stretch>
        </p:blipFill>
        <p:spPr bwMode="auto">
          <a:xfrm>
            <a:off x="7358082" y="4357694"/>
            <a:ext cx="12144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lum bright="-10000"/>
          </a:blip>
          <a:srcRect/>
          <a:stretch>
            <a:fillRect/>
          </a:stretch>
        </p:blipFill>
        <p:spPr bwMode="auto">
          <a:xfrm>
            <a:off x="4500562" y="4357694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26" y="285728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85728"/>
            <a:ext cx="58579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142976" y="142852"/>
            <a:ext cx="7572428" cy="7858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7635"/>
                </a:solidFill>
                <a:latin typeface="Monotype Corsiva" pitchFamily="66" charset="0"/>
                <a:cs typeface="Times New Roman" pitchFamily="18" charset="0"/>
              </a:rPr>
              <a:t>Профессиональное саморазвитие</a:t>
            </a:r>
            <a:endParaRPr lang="ru-RU" sz="4400" b="1" dirty="0">
              <a:solidFill>
                <a:srgbClr val="00763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Новая папка (3)\DSC02755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Новая папка (3)\DSC02758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142984"/>
            <a:ext cx="276227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ользователь\Desktop\Новая папка (3)\DSC02766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928670"/>
            <a:ext cx="1857388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5" y="4143380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107661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4071918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Тег &quot;газета&quot; Сайт уч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Визи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Рисунок 8" descr="23 февраля урок изо в 1 классе с презентацией"/>
          <p:cNvPicPr/>
          <p:nvPr/>
        </p:nvPicPr>
        <p:blipFill>
          <a:blip r:embed="rId3"/>
          <a:srcRect l="31439" t="18643" r="26010" b="36720"/>
          <a:stretch>
            <a:fillRect/>
          </a:stretch>
        </p:blipFill>
        <p:spPr bwMode="auto">
          <a:xfrm>
            <a:off x="2285984" y="1714488"/>
            <a:ext cx="4357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kartiny.ucoz.ru/_ph/582/2/154128649.jpg"/>
          <p:cNvPicPr>
            <a:picLocks noChangeAspect="1" noChangeArrowheads="1"/>
          </p:cNvPicPr>
          <p:nvPr/>
        </p:nvPicPr>
        <p:blipFill>
          <a:blip r:embed="rId4"/>
          <a:srcRect l="23750" t="20000" b="28333"/>
          <a:stretch>
            <a:fillRect/>
          </a:stretch>
        </p:blipFill>
        <p:spPr bwMode="auto">
          <a:xfrm>
            <a:off x="2285984" y="1643050"/>
            <a:ext cx="43576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714356"/>
            <a:ext cx="4929222" cy="19288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dirty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Нормативно-правовая база</a:t>
            </a:r>
            <a:endParaRPr lang="ru-RU" sz="6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Samp-Rp.Su Просмотр темы - Бета Закон о частной собственност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7208">
            <a:off x="5117414" y="3089664"/>
            <a:ext cx="2777822" cy="2777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635"/>
                </a:solidFill>
                <a:latin typeface="Comic Sans MS" pitchFamily="66" charset="0"/>
              </a:rPr>
              <a:t>Основные документы, обеспечивающие деятельность учителя – логопеда</a:t>
            </a:r>
            <a:endParaRPr lang="ru-RU" sz="3600" b="1" dirty="0">
              <a:solidFill>
                <a:srgbClr val="007635"/>
              </a:solidFill>
              <a:latin typeface="Comic Sans MS" pitchFamily="66" charset="0"/>
            </a:endParaRPr>
          </a:p>
        </p:txBody>
      </p:sp>
      <p:sp>
        <p:nvSpPr>
          <p:cNvPr id="9219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7467600" cy="482453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683568" y="1700808"/>
          <a:ext cx="7317456" cy="437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357982" cy="12144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2000240"/>
            <a:ext cx="6500858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ПРОЕКТНАЯ </a:t>
            </a:r>
          </a:p>
          <a:p>
            <a:pPr algn="ctr"/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ДЕЯТЕЛЬНОСТЬ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500858" cy="12144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1428736"/>
            <a:ext cx="6500858" cy="41549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лексико-гр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мматических представлений у детей с ОНР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уровня подготовительной к школе группы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71604" y="1500174"/>
            <a:ext cx="63579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лексико-грамматического представления у старших дошкольников с ОНР через педагогические средства: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стимулирующие приемы;                                                                                                                     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формы: комплекс игр и упражнений для развития и обогащения словарного запаса детей.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все стороны устной речи (восприятие, понимание,                                  грамматический строй речи, активный словарь и т.д.);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Скорректировать психические особенности детей;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Научить самостоятельно использовать полученные навыки и знания.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121444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71604" y="1500174"/>
            <a:ext cx="63579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педагогической деятельности - организация работы по формированию лексико-грамматических представлений у детей с ОНР подготовительной к школе группы.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проектирования - особенности формирования навыков грамматического строя речи у детей с ОНР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уровня.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000372"/>
            <a:ext cx="6215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Беседы  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Изучение и анализ методической литературы;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Наблюдение;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Диагностирование;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Чтение художественной литературы (стихи, сказки).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1670</Words>
  <Application>Microsoft Office PowerPoint</Application>
  <PresentationFormat>Экран (4:3)</PresentationFormat>
  <Paragraphs>368</Paragraphs>
  <Slides>39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Диаграмма</vt:lpstr>
      <vt:lpstr>Мальцевой  Натальи Викторовны</vt:lpstr>
      <vt:lpstr>Визитная карточка</vt:lpstr>
      <vt:lpstr>Визитная карточка</vt:lpstr>
      <vt:lpstr>   Нормативно-правовая база</vt:lpstr>
      <vt:lpstr>Основные документы, обеспечивающие деятельность учителя – логопеда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Программно-методическое обеспечение</vt:lpstr>
      <vt:lpstr>Количество детей, занимающихся на логопункте:  2014 г. – 22 ребёнка; 2015 г. – 33 ребёнка; 2016 г. – 25 детей.</vt:lpstr>
      <vt:lpstr>Диагностическая литература</vt:lpstr>
      <vt:lpstr>Программная литература</vt:lpstr>
      <vt:lpstr>Методическая  литература</vt:lpstr>
      <vt:lpstr> Коррекционная   литература</vt:lpstr>
      <vt:lpstr>Дидактическая литература</vt:lpstr>
      <vt:lpstr>        Материально-техническая база</vt:lpstr>
      <vt:lpstr>Оснащение логопедического кабинета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98</cp:revision>
  <dcterms:created xsi:type="dcterms:W3CDTF">2014-11-16T08:40:55Z</dcterms:created>
  <dcterms:modified xsi:type="dcterms:W3CDTF">2016-07-16T15:39:45Z</dcterms:modified>
</cp:coreProperties>
</file>